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00"/>
    <a:srgbClr val="CCFFCC"/>
    <a:srgbClr val="99FF99"/>
    <a:srgbClr val="CCFF99"/>
    <a:srgbClr val="FFFF00"/>
    <a:srgbClr val="66FF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2" autoAdjust="0"/>
    <p:restoredTop sz="94660"/>
  </p:normalViewPr>
  <p:slideViewPr>
    <p:cSldViewPr>
      <p:cViewPr varScale="1">
        <p:scale>
          <a:sx n="65" d="100"/>
          <a:sy n="65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E4D94C-E014-4637-828A-791AB7A9B7A9}" type="datetimeFigureOut">
              <a:rPr lang="ru-RU"/>
              <a:pPr>
                <a:defRPr/>
              </a:pPr>
              <a:t>04.09.2014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5FD29D-AF81-447B-9C9E-3AC14F9C8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78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4FE94-1949-4B92-950D-81B9F46D610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717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FEB36FB-F658-4BB7-A17D-D3A234F45F98}" type="slidenum">
              <a:rPr lang="ru-RU" sz="1200">
                <a:latin typeface="+mn-lt"/>
              </a:rPr>
              <a:pPr algn="r">
                <a:defRPr/>
              </a:pPr>
              <a:t>17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ade-frame-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8100" y="0"/>
            <a:ext cx="9182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freedesignfile.com/upload/2014/05/Green-leaves-wave-creative-background-vector.jp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332656"/>
            <a:ext cx="8424936" cy="623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115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981075"/>
            <a:ext cx="4762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29EBB-9CEC-47B4-805C-AB5AEFB4AEA9}" type="datetimeFigureOut">
              <a:rPr lang="ru-RU"/>
              <a:pPr>
                <a:defRPr/>
              </a:pPr>
              <a:t>04.09.2014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5E3-BD03-4F5A-8C0D-E01DF872D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de-frame-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freedesignfile.com/upload/2014/05/Green-leaves-wave-creative-background-vector.jp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332656"/>
            <a:ext cx="8352928" cy="623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http://li-web.ru/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71550" y="3573463"/>
            <a:ext cx="10795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9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4221163"/>
            <a:ext cx="12239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img-fotki.yandex.ru/get/6507/20573769.d/0_82749_1b642d8e_M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2700338" y="5084763"/>
            <a:ext cx="1704975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39D7-D501-42AC-9A61-A464588F9D34}" type="datetimeFigureOut">
              <a:rPr lang="ru-RU"/>
              <a:pPr>
                <a:defRPr/>
              </a:pPr>
              <a:t>04.09.2014</a:t>
            </a:fld>
            <a:endParaRPr lang="ru-RU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FA262-6FB9-4A3E-9845-6C20C41E9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ade-frame-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freedesignfile.com/upload/2014/05/Green-leaves-wave-creative-background-vector.jp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-1152634" y="1808818"/>
            <a:ext cx="6336704" cy="3240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9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3933825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li-web.ru/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547813" y="3357563"/>
            <a:ext cx="10795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mg-fotki.yandex.ru/get/6507/20573769.d/0_82749_1b642d8e_M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547813" y="4868863"/>
            <a:ext cx="1704975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C877-3B1E-444B-9325-00D397D74993}" type="datetimeFigureOut">
              <a:rPr lang="ru-RU"/>
              <a:pPr>
                <a:defRPr/>
              </a:pPr>
              <a:t>04.09.2014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CE337-1EC7-4236-AB25-58E1E2BB1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1A014D-8E7F-4799-8D2E-DB4301877012}" type="datetimeFigureOut">
              <a:rPr lang="ru-RU"/>
              <a:pPr>
                <a:defRPr/>
              </a:pPr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13382E-B4EC-42B5-982A-A41EA3190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5888"/>
            <a:ext cx="5724525" cy="2952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Про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організований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початок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/201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навчального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року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638" y="5373688"/>
            <a:ext cx="4568825" cy="1176337"/>
          </a:xfrm>
        </p:spPr>
        <p:txBody>
          <a:bodyPr/>
          <a:lstStyle/>
          <a:p>
            <a:pPr eaLnBrk="1" hangingPunct="1"/>
            <a:r>
              <a:rPr lang="uk-UA" sz="2200" b="1" i="1" smtClean="0">
                <a:solidFill>
                  <a:schemeClr val="hlink"/>
                </a:solidFill>
                <a:latin typeface="Times New Roman" pitchFamily="18" charset="0"/>
              </a:rPr>
              <a:t>Головний спеціаліст відділу </a:t>
            </a:r>
          </a:p>
          <a:p>
            <a:pPr eaLnBrk="1" hangingPunct="1"/>
            <a:r>
              <a:rPr lang="uk-UA" sz="2200" b="1" i="1" smtClean="0">
                <a:solidFill>
                  <a:schemeClr val="hlink"/>
                </a:solidFill>
                <a:latin typeface="Times New Roman" pitchFamily="18" charset="0"/>
              </a:rPr>
              <a:t>нормативності та якості освіти </a:t>
            </a:r>
          </a:p>
          <a:p>
            <a:pPr eaLnBrk="1" hangingPunct="1"/>
            <a:r>
              <a:rPr lang="uk-UA" sz="2200" b="1" i="1" smtClean="0">
                <a:solidFill>
                  <a:schemeClr val="hlink"/>
                </a:solidFill>
                <a:latin typeface="Times New Roman" pitchFamily="18" charset="0"/>
              </a:rPr>
              <a:t>Сєрікова Л.М.</a:t>
            </a:r>
            <a:endParaRPr lang="ru-RU" sz="2200" b="1" i="1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/>
            <a:endParaRPr lang="ru-RU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1789113" y="274638"/>
            <a:ext cx="7354887" cy="11430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  <a:t>Виконання плану набору до 10 класу </a:t>
            </a:r>
            <a:b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  <a:t>станом на 15.08.2014</a:t>
            </a:r>
            <a:endParaRPr lang="ru-RU" sz="3200" b="1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graphicFrame>
        <p:nvGraphicFramePr>
          <p:cNvPr id="24640" name="Group 64"/>
          <p:cNvGraphicFramePr>
            <a:graphicFrameLocks noGrp="1"/>
          </p:cNvGraphicFramePr>
          <p:nvPr>
            <p:ph idx="4294967295"/>
          </p:nvPr>
        </p:nvGraphicFramePr>
        <p:xfrm>
          <a:off x="900113" y="1557338"/>
          <a:ext cx="7786687" cy="4589463"/>
        </p:xfrm>
        <a:graphic>
          <a:graphicData uri="http://schemas.openxmlformats.org/drawingml/2006/table">
            <a:tbl>
              <a:tblPr/>
              <a:tblGrid>
                <a:gridCol w="2616200"/>
                <a:gridCol w="1720850"/>
                <a:gridCol w="1787525"/>
                <a:gridCol w="1662112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Район (місто)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план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набор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Близнюківський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75,4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Валківський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69,7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Ізюмський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Коломацький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Лозівський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Харківський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75,5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 Купянськ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1619250" y="188913"/>
            <a:ext cx="7078663" cy="8636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  <a:t>План  набору  до 10 класу </a:t>
            </a:r>
            <a:b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  <a:t>та факт  його  виконання</a:t>
            </a:r>
            <a:endParaRPr lang="ru-RU" sz="3200" b="1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7410" name="Rectangle 5"/>
          <p:cNvSpPr>
            <a:spLocks noGrp="1"/>
          </p:cNvSpPr>
          <p:nvPr>
            <p:ph idx="4294967295"/>
          </p:nvPr>
        </p:nvSpPr>
        <p:spPr>
          <a:xfrm>
            <a:off x="3563938" y="3644900"/>
            <a:ext cx="5133975" cy="2952750"/>
          </a:xfrm>
        </p:spPr>
        <p:txBody>
          <a:bodyPr/>
          <a:lstStyle/>
          <a:p>
            <a:pPr eaLnBrk="1" hangingPunct="1"/>
            <a:endParaRPr lang="uk-UA" sz="2400" smtClean="0"/>
          </a:p>
          <a:p>
            <a:pPr eaLnBrk="1" hangingPunct="1">
              <a:buFont typeface="Arial" charset="0"/>
              <a:buNone/>
            </a:pPr>
            <a:endParaRPr lang="uk-UA" sz="1800" smtClean="0"/>
          </a:p>
          <a:p>
            <a:pPr eaLnBrk="1" hangingPunct="1"/>
            <a:endParaRPr lang="uk-UA" sz="1800" smtClean="0"/>
          </a:p>
          <a:p>
            <a:pPr eaLnBrk="1" hangingPunct="1"/>
            <a:endParaRPr lang="uk-UA" sz="1800" smtClean="0"/>
          </a:p>
          <a:p>
            <a:pPr eaLnBrk="1" hangingPunct="1"/>
            <a:endParaRPr lang="uk-UA" sz="1800" smtClean="0"/>
          </a:p>
          <a:p>
            <a:pPr eaLnBrk="1" hangingPunct="1"/>
            <a:endParaRPr lang="uk-UA" sz="1800" smtClean="0"/>
          </a:p>
          <a:p>
            <a:pPr eaLnBrk="1" hangingPunct="1"/>
            <a:endParaRPr lang="uk-UA" sz="1800" smtClean="0"/>
          </a:p>
          <a:p>
            <a:pPr eaLnBrk="1" hangingPunct="1"/>
            <a:r>
              <a:rPr lang="uk-UA" sz="2400" b="1" smtClean="0">
                <a:solidFill>
                  <a:srgbClr val="FF0000"/>
                </a:solidFill>
                <a:latin typeface="Times New Roman" pitchFamily="18" charset="0"/>
              </a:rPr>
              <a:t>Обласний показник – 111,6</a:t>
            </a:r>
            <a:r>
              <a:rPr lang="uk-UA" sz="2400" smtClean="0"/>
              <a:t> </a:t>
            </a:r>
            <a:endParaRPr lang="ru-RU" sz="2400" smtClean="0"/>
          </a:p>
        </p:txBody>
      </p:sp>
      <p:graphicFrame>
        <p:nvGraphicFramePr>
          <p:cNvPr id="17482" name="Group 74"/>
          <p:cNvGraphicFramePr>
            <a:graphicFrameLocks noGrp="1"/>
          </p:cNvGraphicFramePr>
          <p:nvPr/>
        </p:nvGraphicFramePr>
        <p:xfrm>
          <a:off x="1042988" y="1125538"/>
          <a:ext cx="7272337" cy="4998720"/>
        </p:xfrm>
        <a:graphic>
          <a:graphicData uri="http://schemas.openxmlformats.org/drawingml/2006/table">
            <a:tbl>
              <a:tblPr/>
              <a:tblGrid>
                <a:gridCol w="2808287"/>
                <a:gridCol w="1584325"/>
                <a:gridCol w="1366838"/>
                <a:gridCol w="1512887"/>
              </a:tblGrid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Район (місто)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Набір до 10 класу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ПЛАН набору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Барвінківський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Великобурлуцький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Дергачівський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Золочівський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111,3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Кегичівський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Лозівський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Первомайський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Чугуївський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108,9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Шевченківський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 Лозова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 Первомайський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7501" name="AutoShape 93"/>
          <p:cNvSpPr>
            <a:spLocks noChangeArrowheads="1"/>
          </p:cNvSpPr>
          <p:nvPr/>
        </p:nvSpPr>
        <p:spPr bwMode="auto">
          <a:xfrm rot="-5400000">
            <a:off x="6946901" y="4510087"/>
            <a:ext cx="2952750" cy="790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529531775 h 21600"/>
              <a:gd name="T4" fmla="*/ 2147483647 w 21600"/>
              <a:gd name="T5" fmla="*/ 1059062378 h 21600"/>
              <a:gd name="T6" fmla="*/ 2147483647 w 21600"/>
              <a:gd name="T7" fmla="*/ 5295317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3175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787 L -0.00382 -0.2888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7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uk-UA" smtClean="0">
                <a:solidFill>
                  <a:srgbClr val="FF0000"/>
                </a:solidFill>
                <a:latin typeface="Times New Roman" pitchFamily="18" charset="0"/>
              </a:rPr>
              <a:t>Нагадування</a:t>
            </a:r>
            <a:endParaRPr lang="ru-RU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1258888" y="1628775"/>
            <a:ext cx="7634287" cy="4708525"/>
          </a:xfrm>
          <a:gradFill rotWithShape="1">
            <a:gsLst>
              <a:gs pos="0">
                <a:srgbClr val="99FF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uk-UA" sz="2800" b="1" u="sng" smtClean="0">
                <a:latin typeface="Times New Roman" pitchFamily="18" charset="0"/>
              </a:rPr>
              <a:t>Щосереди</a:t>
            </a:r>
            <a:r>
              <a:rPr lang="uk-UA" sz="2800" smtClean="0">
                <a:latin typeface="Times New Roman" pitchFamily="18" charset="0"/>
              </a:rPr>
              <a:t> на порталі </a:t>
            </a:r>
            <a:r>
              <a:rPr lang="uk-UA" sz="2800" b="1" smtClean="0">
                <a:latin typeface="Times New Roman" pitchFamily="18" charset="0"/>
              </a:rPr>
              <a:t>ІСУО Харківської області</a:t>
            </a:r>
            <a:r>
              <a:rPr lang="uk-UA" sz="2800" smtClean="0">
                <a:latin typeface="Times New Roman" pitchFamily="18" charset="0"/>
              </a:rPr>
              <a:t> до 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11.00 години</a:t>
            </a:r>
            <a:r>
              <a:rPr lang="uk-UA" sz="2800" smtClean="0">
                <a:latin typeface="Times New Roman" pitchFamily="18" charset="0"/>
              </a:rPr>
              <a:t> заповнюється дані районів та міст обласного підпорядкування щодо відвідування учнями навчальних занять</a:t>
            </a:r>
          </a:p>
          <a:p>
            <a:pPr>
              <a:buFont typeface="Arial" charset="0"/>
              <a:buNone/>
            </a:pPr>
            <a:endParaRPr lang="ru-RU" sz="2000" smtClean="0">
              <a:latin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</a:rPr>
              <a:t>Інформацію про учнів, які не відвідують навчальний заклад без поважної причини, надати до відділу нормативності та якості освіти до 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15.09.2014 </a:t>
            </a:r>
            <a:r>
              <a:rPr lang="uk-UA" sz="2800" smtClean="0">
                <a:latin typeface="Times New Roman" pitchFamily="18" charset="0"/>
              </a:rPr>
              <a:t>з усіма підтверджуючими документами</a:t>
            </a:r>
            <a:endParaRPr lang="ru-RU" sz="2800" smtClean="0">
              <a:latin typeface="Times New Roman" pitchFamily="18" charset="0"/>
            </a:endParaRPr>
          </a:p>
        </p:txBody>
      </p:sp>
      <p:pic>
        <p:nvPicPr>
          <p:cNvPr id="18435" name="Picture 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589588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1979613" y="274638"/>
            <a:ext cx="6707187" cy="922337"/>
          </a:xfrm>
        </p:spPr>
        <p:txBody>
          <a:bodyPr/>
          <a:lstStyle/>
          <a:p>
            <a: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  <a:t>Охоплення дітей шкільного віку навчанням</a:t>
            </a:r>
            <a:endParaRPr lang="ru-RU" sz="32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ru-RU" sz="2800" smtClean="0"/>
          </a:p>
        </p:txBody>
      </p:sp>
      <p:sp>
        <p:nvSpPr>
          <p:cNvPr id="1945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2771775" y="1484313"/>
            <a:ext cx="5976938" cy="48974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b="1" smtClean="0">
                <a:solidFill>
                  <a:srgbClr val="003300"/>
                </a:solidFill>
                <a:latin typeface="Times New Roman" pitchFamily="18" charset="0"/>
              </a:rPr>
              <a:t>     Звіти  надаються  до   Департаменту </a:t>
            </a:r>
          </a:p>
          <a:p>
            <a:pPr>
              <a:buFont typeface="Arial" charset="0"/>
              <a:buNone/>
            </a:pPr>
            <a:r>
              <a:rPr lang="uk-UA" sz="2400" b="1" smtClean="0">
                <a:solidFill>
                  <a:srgbClr val="003300"/>
                </a:solidFill>
                <a:latin typeface="Times New Roman" pitchFamily="18" charset="0"/>
              </a:rPr>
              <a:t>     до </a:t>
            </a:r>
            <a:r>
              <a:rPr lang="uk-UA" sz="2400" b="1" smtClean="0">
                <a:solidFill>
                  <a:srgbClr val="FF3300"/>
                </a:solidFill>
                <a:latin typeface="Times New Roman" pitchFamily="18" charset="0"/>
              </a:rPr>
              <a:t>10.09.2014</a:t>
            </a:r>
            <a:r>
              <a:rPr lang="uk-UA" sz="2400" b="1" smtClean="0">
                <a:solidFill>
                  <a:srgbClr val="003300"/>
                </a:solidFill>
                <a:latin typeface="Times New Roman" pitchFamily="18" charset="0"/>
              </a:rPr>
              <a:t>                  до </a:t>
            </a:r>
            <a:r>
              <a:rPr lang="uk-UA" sz="2400" b="1" smtClean="0">
                <a:solidFill>
                  <a:srgbClr val="FF3300"/>
                </a:solidFill>
                <a:latin typeface="Times New Roman" pitchFamily="18" charset="0"/>
              </a:rPr>
              <a:t>01.10.2014</a:t>
            </a:r>
          </a:p>
          <a:p>
            <a:pPr>
              <a:buFont typeface="Arial" charset="0"/>
              <a:buNone/>
            </a:pPr>
            <a:endParaRPr lang="uk-UA" sz="2800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800" b="1" smtClean="0">
                <a:latin typeface="Times New Roman" pitchFamily="18" charset="0"/>
              </a:rPr>
              <a:t>    </a:t>
            </a:r>
          </a:p>
          <a:p>
            <a:pPr>
              <a:buFont typeface="Arial" charset="0"/>
              <a:buNone/>
            </a:pPr>
            <a:endParaRPr lang="uk-UA" sz="2800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2800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400" b="1" smtClean="0">
                <a:solidFill>
                  <a:schemeClr val="hlink"/>
                </a:solidFill>
                <a:latin typeface="Times New Roman" pitchFamily="18" charset="0"/>
              </a:rPr>
              <a:t>    У звітах не враховуються учні, які прибули із Луганської та Донецької областей</a:t>
            </a:r>
            <a:endParaRPr lang="ru-RU" sz="2400" b="1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987675" y="3213100"/>
            <a:ext cx="2736850" cy="10795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889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FF0000"/>
                </a:solidFill>
              </a:rPr>
              <a:t>ЗВІТИ:</a:t>
            </a:r>
          </a:p>
          <a:p>
            <a:pPr algn="ctr"/>
            <a:r>
              <a:rPr lang="uk-UA" sz="2400" b="1"/>
              <a:t>ОН-1, ОН-2</a:t>
            </a:r>
            <a:endParaRPr lang="ru-RU" sz="2400" b="1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867400" y="3213100"/>
            <a:ext cx="2736850" cy="10795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889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FF0000"/>
                </a:solidFill>
              </a:rPr>
              <a:t>ЗВІТ:</a:t>
            </a:r>
          </a:p>
          <a:p>
            <a:pPr algn="ctr"/>
            <a:r>
              <a:rPr lang="uk-UA" sz="2400" b="1"/>
              <a:t>77-РВК</a:t>
            </a:r>
            <a:endParaRPr lang="ru-RU" sz="2400" b="1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4356100" y="2420938"/>
            <a:ext cx="0" cy="4318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uk-UA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7308850" y="2420938"/>
            <a:ext cx="0" cy="4318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5255 L 0.00781 0.0629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5255 L 4.44444E-6 0.07083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3200" b="1" smtClean="0">
                <a:solidFill>
                  <a:schemeClr val="hlink"/>
                </a:solidFill>
                <a:latin typeface="Times New Roman" pitchFamily="18" charset="0"/>
              </a:rPr>
              <a:t>Лист Міністерства освіти і науки України</a:t>
            </a: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b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від 11.06.2014 № 1/9-303</a:t>
            </a:r>
            <a:endParaRPr lang="ru-RU" sz="28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1600200"/>
            <a:ext cx="7931150" cy="4525963"/>
          </a:xfrm>
          <a:gradFill rotWithShape="1">
            <a:gsLst>
              <a:gs pos="0">
                <a:srgbClr val="FFFF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b="1" smtClean="0">
                <a:latin typeface="Times New Roman" pitchFamily="18" charset="0"/>
              </a:rPr>
              <a:t>  “Про навчальні плани загальноосвітніх навчальних закладів та структуру 2014/2015 навчального року”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uk-UA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b="1" smtClean="0">
                <a:latin typeface="Times New Roman" pitchFamily="18" charset="0"/>
              </a:rPr>
              <a:t>	Державна підсумкова атестація для учнів початкової школи – з  </a:t>
            </a:r>
            <a:r>
              <a:rPr lang="uk-UA" sz="2400" b="1" smtClean="0">
                <a:solidFill>
                  <a:srgbClr val="FF0000"/>
                </a:solidFill>
                <a:latin typeface="Times New Roman" pitchFamily="18" charset="0"/>
              </a:rPr>
              <a:t>12.05.2015 по 21.05.2015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uk-UA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b="1" smtClean="0">
                <a:latin typeface="Times New Roman" pitchFamily="18" charset="0"/>
              </a:rPr>
              <a:t>    Державна підсумкова атестація для учнів основної школи – </a:t>
            </a:r>
            <a:r>
              <a:rPr lang="uk-UA" sz="2400" b="1" smtClean="0">
                <a:solidFill>
                  <a:srgbClr val="FF0000"/>
                </a:solidFill>
                <a:latin typeface="Times New Roman" pitchFamily="18" charset="0"/>
              </a:rPr>
              <a:t>з 01.06.2015 по 08.06.2015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uk-UA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b="1" smtClean="0">
                <a:latin typeface="Times New Roman" pitchFamily="18" charset="0"/>
              </a:rPr>
              <a:t>    Державна підсумкова атестація для учнів старшої школи – </a:t>
            </a:r>
            <a:r>
              <a:rPr lang="uk-UA" sz="2400" b="1" smtClean="0">
                <a:solidFill>
                  <a:srgbClr val="FF0000"/>
                </a:solidFill>
                <a:latin typeface="Times New Roman" pitchFamily="18" charset="0"/>
              </a:rPr>
              <a:t>з 22.05.2015 по 28.05.2015</a:t>
            </a:r>
            <a:endParaRPr lang="ru-RU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075612" cy="1143000"/>
          </a:xfrm>
        </p:spPr>
        <p:txBody>
          <a:bodyPr/>
          <a:lstStyle/>
          <a:p>
            <a:r>
              <a:rPr lang="uk-UA" sz="3200" b="1" smtClean="0">
                <a:solidFill>
                  <a:schemeClr val="hlink"/>
                </a:solidFill>
                <a:latin typeface="Times New Roman" pitchFamily="18" charset="0"/>
              </a:rPr>
              <a:t>Лист Міністерства освіти і науки України </a:t>
            </a:r>
            <a:br>
              <a:rPr lang="uk-UA" sz="32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uk-UA" sz="3200" b="1" smtClean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  <a:t>від 11.06.2014 № 1/9-303</a:t>
            </a:r>
            <a:endParaRPr lang="ru-RU" sz="32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1844675"/>
            <a:ext cx="7920037" cy="2952750"/>
          </a:xfrm>
          <a:gradFill rotWithShape="1">
            <a:gsLst>
              <a:gs pos="0">
                <a:schemeClr val="bg1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uk-UA" sz="2800" b="1" smtClean="0">
                <a:latin typeface="Times New Roman" pitchFamily="18" charset="0"/>
              </a:rPr>
              <a:t>Вручення документів про освіту для випускників 9-х класів</a:t>
            </a:r>
            <a:r>
              <a:rPr lang="uk-UA" sz="2800" smtClean="0">
                <a:latin typeface="Times New Roman" pitchFamily="18" charset="0"/>
              </a:rPr>
              <a:t>  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10 – 11.06.2015</a:t>
            </a:r>
          </a:p>
          <a:p>
            <a:endParaRPr lang="uk-UA" sz="2800" smtClean="0">
              <a:latin typeface="Times New Roman" pitchFamily="18" charset="0"/>
            </a:endParaRPr>
          </a:p>
          <a:p>
            <a:r>
              <a:rPr lang="uk-UA" sz="2800" b="1" smtClean="0">
                <a:latin typeface="Times New Roman" pitchFamily="18" charset="0"/>
              </a:rPr>
              <a:t>Вручення документів про освіту для випускників 11-х класів</a:t>
            </a:r>
            <a:r>
              <a:rPr lang="uk-UA" sz="2800" smtClean="0">
                <a:latin typeface="Times New Roman" pitchFamily="18" charset="0"/>
              </a:rPr>
              <a:t> 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30 – 31.05.2015</a:t>
            </a:r>
            <a:endParaRPr lang="ru-RU" sz="28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1507" name="Picture 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5589588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614336" y="268030"/>
            <a:ext cx="8209044" cy="2509430"/>
          </a:xfrm>
          <a:gradFill rotWithShape="1">
            <a:gsLst>
              <a:gs pos="0">
                <a:srgbClr val="99FF99">
                  <a:alpha val="70000"/>
                </a:srgbClr>
              </a:gs>
              <a:gs pos="50000">
                <a:srgbClr val="FFFFFF"/>
              </a:gs>
              <a:gs pos="100000">
                <a:srgbClr val="99FF99">
                  <a:alpha val="70000"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</a:rPr>
              <a:t>Щодо учнів </a:t>
            </a:r>
            <a:r>
              <a:rPr lang="uk-UA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прибувших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</a:rPr>
              <a:t> із зони АТО</a:t>
            </a:r>
            <a:br>
              <a:rPr lang="uk-UA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uk-UA" sz="20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sz="2800" b="1" dirty="0" smtClean="0">
                <a:solidFill>
                  <a:schemeClr val="hlink"/>
                </a:solidFill>
                <a:latin typeface="Times New Roman" pitchFamily="18" charset="0"/>
              </a:rPr>
              <a:t>Лист МОНУ від 18.07.2014 №1/9-366 </a:t>
            </a:r>
            <a:br>
              <a:rPr lang="uk-UA" sz="28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uk-UA" sz="2800" b="1" dirty="0" smtClean="0">
                <a:solidFill>
                  <a:schemeClr val="hlink"/>
                </a:solidFill>
                <a:latin typeface="Times New Roman" pitchFamily="18" charset="0"/>
              </a:rPr>
              <a:t>“Про зарахування учнів до загальноосвітніх та професійно-технічних навчальних закладів”</a:t>
            </a:r>
            <a:endParaRPr lang="ru-RU" sz="2800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2532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3141663"/>
            <a:ext cx="8353425" cy="2951162"/>
          </a:xfrm>
          <a:gradFill rotWithShape="1">
            <a:gsLst>
              <a:gs pos="0">
                <a:srgbClr val="FFFFFF"/>
              </a:gs>
              <a:gs pos="50000">
                <a:srgbClr val="CCFFCC"/>
              </a:gs>
              <a:gs pos="100000">
                <a:srgbClr val="FFFFFF"/>
              </a:gs>
            </a:gsLst>
            <a:lin ang="5400000" scaled="1"/>
          </a:gradFill>
        </p:spPr>
        <p:txBody>
          <a:bodyPr/>
          <a:lstStyle/>
          <a:p>
            <a:r>
              <a:rPr lang="uk-UA" sz="2400" b="1" smtClean="0">
                <a:latin typeface="Times New Roman" pitchFamily="18" charset="0"/>
              </a:rPr>
              <a:t>Згідно з графіком здійснити перевірку факту навчання учнів у базах ІСУО Луганської та Донецької областей</a:t>
            </a:r>
          </a:p>
          <a:p>
            <a:pPr>
              <a:buFont typeface="Arial" charset="0"/>
              <a:buNone/>
            </a:pPr>
            <a:endParaRPr lang="uk-UA" sz="2400" b="1" smtClean="0">
              <a:latin typeface="Times New Roman" pitchFamily="18" charset="0"/>
            </a:endParaRPr>
          </a:p>
          <a:p>
            <a:r>
              <a:rPr lang="uk-UA" sz="2400" b="1" smtClean="0">
                <a:latin typeface="Times New Roman" pitchFamily="18" charset="0"/>
              </a:rPr>
              <a:t>У випадку відсутності учнів у базі ІСУО визначити рівень навчальних досягнень та провести атестацію з предметів інваріантної складової навчальних планів за курс відповідного класу</a:t>
            </a: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63713" y="2636838"/>
            <a:ext cx="6264275" cy="1728787"/>
          </a:xfrm>
        </p:spPr>
        <p:txBody>
          <a:bodyPr/>
          <a:lstStyle/>
          <a:p>
            <a:pPr eaLnBrk="1" hangingPunct="1"/>
            <a:r>
              <a:rPr lang="uk-UA" b="1" i="1" smtClean="0">
                <a:solidFill>
                  <a:srgbClr val="008000"/>
                </a:solidFill>
                <a:latin typeface="Times New Roman" pitchFamily="18" charset="0"/>
              </a:rPr>
              <a:t>      Дякую за увагу!</a:t>
            </a:r>
            <a:endParaRPr lang="ru-RU" b="1" i="1" smtClean="0">
              <a:solidFill>
                <a:srgbClr val="008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Подзаголовок 3"/>
          <p:cNvSpPr txBox="1">
            <a:spLocks/>
          </p:cNvSpPr>
          <p:nvPr/>
        </p:nvSpPr>
        <p:spPr bwMode="auto">
          <a:xfrm>
            <a:off x="4643438" y="4941888"/>
            <a:ext cx="482441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1.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2.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3. </a:t>
            </a:r>
          </a:p>
        </p:txBody>
      </p:sp>
      <p:sp>
        <p:nvSpPr>
          <p:cNvPr id="8201" name="Прямоугольник 1"/>
          <p:cNvSpPr>
            <a:spLocks noChangeArrowheads="1"/>
          </p:cNvSpPr>
          <p:nvPr/>
        </p:nvSpPr>
        <p:spPr bwMode="auto">
          <a:xfrm>
            <a:off x="323850" y="260350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2060"/>
                </a:solidFill>
              </a:rPr>
              <a:t>Порівняльна діаграма </a:t>
            </a:r>
            <a:endParaRPr lang="en-US" sz="2400" b="1">
              <a:solidFill>
                <a:srgbClr val="002060"/>
              </a:solidFill>
            </a:endParaRPr>
          </a:p>
          <a:p>
            <a:pPr algn="ctr"/>
            <a:r>
              <a:rPr lang="uk-UA" sz="2400" b="1">
                <a:solidFill>
                  <a:srgbClr val="002060"/>
                </a:solidFill>
              </a:rPr>
              <a:t>кількості першокласників за роками</a:t>
            </a:r>
            <a:endParaRPr lang="ru-RU" sz="240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23850" y="1125538"/>
          <a:ext cx="8570913" cy="549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Диаграмма" r:id="rId3" imgW="5152901" imgH="3305067" progId="Excel.Chart.8">
                  <p:embed/>
                </p:oleObj>
              </mc:Choice>
              <mc:Fallback>
                <p:oleObj name="Диаграмма" r:id="rId3" imgW="5152901" imgH="3305067" progId="Excel.Char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25538"/>
                        <a:ext cx="8570913" cy="549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Содержимое 3"/>
          <p:cNvSpPr txBox="1">
            <a:spLocks/>
          </p:cNvSpPr>
          <p:nvPr/>
        </p:nvSpPr>
        <p:spPr bwMode="auto">
          <a:xfrm>
            <a:off x="3309938" y="2581275"/>
            <a:ext cx="54102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00B050"/>
              </a:solidFill>
              <a:latin typeface="Georgia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00B050"/>
              </a:solidFill>
              <a:latin typeface="Georgia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00B050"/>
              </a:solidFill>
              <a:latin typeface="Georgia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ru-RU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9227" name="Подзаголовок 3"/>
          <p:cNvSpPr txBox="1">
            <a:spLocks/>
          </p:cNvSpPr>
          <p:nvPr/>
        </p:nvSpPr>
        <p:spPr bwMode="auto">
          <a:xfrm>
            <a:off x="1190625" y="3948113"/>
            <a:ext cx="4824413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1.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2.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3. </a:t>
            </a:r>
          </a:p>
        </p:txBody>
      </p:sp>
      <p:sp>
        <p:nvSpPr>
          <p:cNvPr id="9228" name="Подзаголовок 3"/>
          <p:cNvSpPr txBox="1">
            <a:spLocks/>
          </p:cNvSpPr>
          <p:nvPr/>
        </p:nvSpPr>
        <p:spPr bwMode="auto">
          <a:xfrm>
            <a:off x="4643438" y="4941888"/>
            <a:ext cx="482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9229" name="Прямоугольник 4"/>
          <p:cNvSpPr>
            <a:spLocks noChangeArrowheads="1"/>
          </p:cNvSpPr>
          <p:nvPr/>
        </p:nvSpPr>
        <p:spPr bwMode="auto">
          <a:xfrm>
            <a:off x="2195513" y="333375"/>
            <a:ext cx="61928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002060"/>
                </a:solidFill>
              </a:rPr>
              <a:t>Кількість першокласників</a:t>
            </a:r>
            <a:r>
              <a:rPr lang="en-US" sz="2800" b="1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uk-UA" sz="2800" b="1">
                <a:solidFill>
                  <a:srgbClr val="002060"/>
                </a:solidFill>
              </a:rPr>
              <a:t>у </a:t>
            </a:r>
            <a:r>
              <a:rPr lang="uk-UA" sz="2800" b="1">
                <a:solidFill>
                  <a:srgbClr val="FF0000"/>
                </a:solidFill>
              </a:rPr>
              <a:t>201</a:t>
            </a:r>
            <a:r>
              <a:rPr lang="en-US" sz="2800" b="1">
                <a:solidFill>
                  <a:srgbClr val="FF0000"/>
                </a:solidFill>
              </a:rPr>
              <a:t>4</a:t>
            </a:r>
            <a:r>
              <a:rPr lang="uk-UA" sz="2800" b="1">
                <a:solidFill>
                  <a:srgbClr val="FF0000"/>
                </a:solidFill>
              </a:rPr>
              <a:t>/201</a:t>
            </a:r>
            <a:r>
              <a:rPr lang="en-US" sz="2800" b="1">
                <a:solidFill>
                  <a:srgbClr val="FF0000"/>
                </a:solidFill>
              </a:rPr>
              <a:t>5</a:t>
            </a:r>
            <a:r>
              <a:rPr lang="uk-UA" sz="2800" b="1">
                <a:solidFill>
                  <a:srgbClr val="FF0000"/>
                </a:solidFill>
              </a:rPr>
              <a:t> </a:t>
            </a:r>
            <a:r>
              <a:rPr lang="uk-UA" sz="2800" b="1">
                <a:solidFill>
                  <a:srgbClr val="002060"/>
                </a:solidFill>
              </a:rPr>
              <a:t>навчальному році</a:t>
            </a:r>
            <a:endParaRPr lang="ru-RU" sz="2800">
              <a:solidFill>
                <a:srgbClr val="002060"/>
              </a:solidFill>
            </a:endParaRP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539750" y="1557338"/>
          <a:ext cx="8280400" cy="469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Диаграмма" r:id="rId3" imgW="5152901" imgH="2628883" progId="Excel.Chart.8">
                  <p:embed/>
                </p:oleObj>
              </mc:Choice>
              <mc:Fallback>
                <p:oleObj name="Диаграмма" r:id="rId3" imgW="5152901" imgH="2628883" progId="Excel.Char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57338"/>
                        <a:ext cx="8280400" cy="469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Прямоугольник 1"/>
          <p:cNvSpPr>
            <a:spLocks noChangeArrowheads="1"/>
          </p:cNvSpPr>
          <p:nvPr/>
        </p:nvSpPr>
        <p:spPr bwMode="auto">
          <a:xfrm>
            <a:off x="2843213" y="260350"/>
            <a:ext cx="56165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FF0000"/>
                </a:solidFill>
              </a:rPr>
              <a:t>План набору</a:t>
            </a:r>
            <a:r>
              <a:rPr lang="uk-UA" sz="2400" b="1">
                <a:solidFill>
                  <a:srgbClr val="FF0000"/>
                </a:solidFill>
              </a:rPr>
              <a:t> </a:t>
            </a:r>
            <a:r>
              <a:rPr lang="uk-UA" sz="2800" b="1">
                <a:solidFill>
                  <a:srgbClr val="FF0000"/>
                </a:solidFill>
              </a:rPr>
              <a:t>до 1-х класів у</a:t>
            </a:r>
            <a:r>
              <a:rPr lang="uk-UA" sz="2400" b="1">
                <a:solidFill>
                  <a:srgbClr val="FF0000"/>
                </a:solidFill>
              </a:rPr>
              <a:t> 2014/2015 навчальному році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916238" y="2205038"/>
            <a:ext cx="561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>
              <a:solidFill>
                <a:srgbClr val="77933C"/>
              </a:solidFill>
              <a:latin typeface="Arial" charset="0"/>
            </a:endParaRPr>
          </a:p>
        </p:txBody>
      </p:sp>
      <p:sp>
        <p:nvSpPr>
          <p:cNvPr id="10243" name="Oval 5"/>
          <p:cNvSpPr>
            <a:spLocks noChangeArrowheads="1"/>
          </p:cNvSpPr>
          <p:nvPr/>
        </p:nvSpPr>
        <p:spPr bwMode="auto">
          <a:xfrm>
            <a:off x="3059113" y="1412875"/>
            <a:ext cx="2735262" cy="143827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hlink"/>
                </a:solidFill>
              </a:rPr>
              <a:t>ПЛАН </a:t>
            </a:r>
          </a:p>
          <a:p>
            <a:pPr algn="ctr"/>
            <a:endParaRPr lang="uk-UA" b="1">
              <a:latin typeface="Arial" charset="0"/>
            </a:endParaRPr>
          </a:p>
          <a:p>
            <a:pPr algn="ctr"/>
            <a:r>
              <a:rPr lang="uk-UA" sz="2400" b="1">
                <a:solidFill>
                  <a:srgbClr val="FF0000"/>
                </a:solidFill>
                <a:latin typeface="Arial" charset="0"/>
              </a:rPr>
              <a:t>23420</a:t>
            </a:r>
            <a:endParaRPr lang="ru-RU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44" name="Oval 8"/>
          <p:cNvSpPr>
            <a:spLocks noChangeArrowheads="1"/>
          </p:cNvSpPr>
          <p:nvPr/>
        </p:nvSpPr>
        <p:spPr bwMode="auto">
          <a:xfrm>
            <a:off x="5940425" y="1412875"/>
            <a:ext cx="2592388" cy="1439863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hlink"/>
                </a:solidFill>
                <a:latin typeface="Arial" charset="0"/>
              </a:rPr>
              <a:t>НАБОР</a:t>
            </a:r>
          </a:p>
          <a:p>
            <a:pPr algn="ctr"/>
            <a:endParaRPr lang="uk-UA" sz="2400" b="1">
              <a:solidFill>
                <a:schemeClr val="hlink"/>
              </a:solidFill>
              <a:latin typeface="Arial" charset="0"/>
            </a:endParaRPr>
          </a:p>
          <a:p>
            <a:pPr algn="ctr"/>
            <a:r>
              <a:rPr lang="uk-UA" sz="2400" b="1">
                <a:solidFill>
                  <a:srgbClr val="FF0000"/>
                </a:solidFill>
                <a:latin typeface="Arial" charset="0"/>
              </a:rPr>
              <a:t>24509</a:t>
            </a:r>
            <a:endParaRPr lang="ru-RU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45" name="AutoShape 7"/>
          <p:cNvSpPr>
            <a:spLocks noChangeArrowheads="1"/>
          </p:cNvSpPr>
          <p:nvPr/>
        </p:nvSpPr>
        <p:spPr bwMode="auto">
          <a:xfrm rot="5423889" flipH="1">
            <a:off x="7560469" y="1593057"/>
            <a:ext cx="1079500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2339975" y="2924175"/>
            <a:ext cx="3097213" cy="1366838"/>
          </a:xfrm>
          <a:prstGeom prst="rect">
            <a:avLst/>
          </a:prstGeom>
          <a:solidFill>
            <a:srgbClr val="CCFFCC"/>
          </a:solidFill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hlink"/>
                </a:solidFill>
                <a:latin typeface="Arial" charset="0"/>
              </a:rPr>
              <a:t>Станом на 15.06.2014:</a:t>
            </a:r>
          </a:p>
          <a:p>
            <a:endParaRPr lang="uk-UA" sz="2000" b="1">
              <a:solidFill>
                <a:schemeClr val="hlink"/>
              </a:solidFill>
              <a:latin typeface="Arial" charset="0"/>
            </a:endParaRPr>
          </a:p>
          <a:p>
            <a:r>
              <a:rPr lang="uk-UA" b="1">
                <a:solidFill>
                  <a:srgbClr val="FF0000"/>
                </a:solidFill>
                <a:latin typeface="Arial" charset="0"/>
              </a:rPr>
              <a:t>Зараховано – </a:t>
            </a:r>
            <a:r>
              <a:rPr lang="uk-UA" sz="2400" b="1">
                <a:solidFill>
                  <a:srgbClr val="FF0000"/>
                </a:solidFill>
                <a:latin typeface="Arial" charset="0"/>
              </a:rPr>
              <a:t>20801 </a:t>
            </a:r>
            <a:r>
              <a:rPr lang="uk-UA" b="1">
                <a:solidFill>
                  <a:srgbClr val="FF0000"/>
                </a:solidFill>
                <a:latin typeface="Arial" charset="0"/>
              </a:rPr>
              <a:t>учень  (88,8%)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779838" y="4221163"/>
            <a:ext cx="2952750" cy="1366837"/>
          </a:xfrm>
          <a:prstGeom prst="rect">
            <a:avLst/>
          </a:prstGeom>
          <a:solidFill>
            <a:srgbClr val="CCFFCC"/>
          </a:solidFill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hlink"/>
                </a:solidFill>
                <a:latin typeface="Arial" charset="0"/>
              </a:rPr>
              <a:t>Станом на 15.08.2014:</a:t>
            </a:r>
          </a:p>
          <a:p>
            <a:endParaRPr lang="uk-UA" sz="2000" b="1">
              <a:solidFill>
                <a:schemeClr val="hlink"/>
              </a:solidFill>
              <a:latin typeface="Arial" charset="0"/>
            </a:endParaRPr>
          </a:p>
          <a:p>
            <a:r>
              <a:rPr lang="uk-UA" b="1">
                <a:solidFill>
                  <a:srgbClr val="FF0000"/>
                </a:solidFill>
                <a:latin typeface="Arial" charset="0"/>
              </a:rPr>
              <a:t>Зараховано – </a:t>
            </a:r>
            <a:r>
              <a:rPr lang="uk-UA" sz="2400" b="1">
                <a:solidFill>
                  <a:srgbClr val="FF0000"/>
                </a:solidFill>
                <a:latin typeface="Arial" charset="0"/>
              </a:rPr>
              <a:t>24039 </a:t>
            </a:r>
            <a:r>
              <a:rPr lang="uk-UA" sz="20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uk-UA" b="1">
                <a:solidFill>
                  <a:srgbClr val="FF0000"/>
                </a:solidFill>
                <a:latin typeface="Arial" charset="0"/>
              </a:rPr>
              <a:t>(102,6%)</a:t>
            </a:r>
            <a:endParaRPr lang="ru-RU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5508625" y="5373688"/>
            <a:ext cx="2951163" cy="1366837"/>
          </a:xfrm>
          <a:prstGeom prst="rect">
            <a:avLst/>
          </a:prstGeom>
          <a:solidFill>
            <a:srgbClr val="CCFFCC"/>
          </a:solidFill>
          <a:ln w="25400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hlink"/>
                </a:solidFill>
                <a:latin typeface="Arial" charset="0"/>
              </a:rPr>
              <a:t>Станом на 01.09.2014:</a:t>
            </a:r>
          </a:p>
          <a:p>
            <a:endParaRPr lang="uk-UA" sz="2000" b="1">
              <a:solidFill>
                <a:schemeClr val="hlink"/>
              </a:solidFill>
              <a:latin typeface="Arial" charset="0"/>
            </a:endParaRPr>
          </a:p>
          <a:p>
            <a:r>
              <a:rPr lang="uk-UA" b="1">
                <a:solidFill>
                  <a:srgbClr val="FF0000"/>
                </a:solidFill>
                <a:latin typeface="Arial" charset="0"/>
              </a:rPr>
              <a:t>Зараховано – </a:t>
            </a:r>
            <a:r>
              <a:rPr lang="uk-UA" sz="2400" b="1">
                <a:solidFill>
                  <a:srgbClr val="FF0000"/>
                </a:solidFill>
                <a:latin typeface="Arial" charset="0"/>
              </a:rPr>
              <a:t>25603 </a:t>
            </a:r>
            <a:r>
              <a:rPr lang="uk-UA" b="1">
                <a:solidFill>
                  <a:srgbClr val="FF0000"/>
                </a:solidFill>
                <a:latin typeface="Arial" charset="0"/>
              </a:rPr>
              <a:t> (109,3%)</a:t>
            </a:r>
            <a:endParaRPr lang="ru-RU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>
          <a:xfrm>
            <a:off x="2555875" y="333375"/>
            <a:ext cx="6130925" cy="935038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Виконання плану набору </a:t>
            </a:r>
            <a:b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до 1-го класу станом на</a:t>
            </a:r>
            <a:r>
              <a:rPr lang="uk-UA" sz="3200" b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01.09.2014</a:t>
            </a:r>
            <a:endParaRPr lang="ru-RU" sz="2800" b="1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11327" name="Group 63"/>
          <p:cNvGraphicFramePr>
            <a:graphicFrameLocks noGrp="1"/>
          </p:cNvGraphicFramePr>
          <p:nvPr>
            <p:ph idx="4294967295"/>
          </p:nvPr>
        </p:nvGraphicFramePr>
        <p:xfrm>
          <a:off x="323850" y="1628775"/>
          <a:ext cx="8362950" cy="4674871"/>
        </p:xfrm>
        <a:graphic>
          <a:graphicData uri="http://schemas.openxmlformats.org/drawingml/2006/table">
            <a:tbl>
              <a:tblPr/>
              <a:tblGrid>
                <a:gridCol w="2808288"/>
                <a:gridCol w="1811337"/>
                <a:gridCol w="1244600"/>
                <a:gridCol w="1243013"/>
                <a:gridCol w="1255712"/>
              </a:tblGrid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район (місто)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Зараховано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 1-го класу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прогноз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різниця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 прогнозу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Великобурлуцький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Вовчанський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Дворічанський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Зачепилівський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Лозівський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Первомайський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 Куп янськ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541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 idx="4294967295"/>
          </p:nvPr>
        </p:nvSpPr>
        <p:spPr>
          <a:xfrm>
            <a:off x="1979613" y="274638"/>
            <a:ext cx="6707187" cy="8509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  <a:t>Не виконали план набору </a:t>
            </a:r>
            <a:b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  <a:t>до 1 класу</a:t>
            </a:r>
            <a:endParaRPr lang="ru-RU" sz="32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2329" name="Group 41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600200"/>
          <a:ext cx="8229600" cy="4456113"/>
        </p:xfrm>
        <a:graphic>
          <a:graphicData uri="http://schemas.openxmlformats.org/drawingml/2006/table">
            <a:tbl>
              <a:tblPr/>
              <a:tblGrid>
                <a:gridCol w="2530475"/>
                <a:gridCol w="1800225"/>
                <a:gridCol w="1368425"/>
                <a:gridCol w="1295400"/>
                <a:gridCol w="1235075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район (місто)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Зараховано до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1-го класу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прогноз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різниця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 прогнозу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Балаклійський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Близнюківський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Зміївський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672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 Первомайський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3"/>
          <p:cNvSpPr txBox="1">
            <a:spLocks/>
          </p:cNvSpPr>
          <p:nvPr/>
        </p:nvSpPr>
        <p:spPr bwMode="auto">
          <a:xfrm>
            <a:off x="3635375" y="1412875"/>
            <a:ext cx="50403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000" b="1">
                <a:solidFill>
                  <a:schemeClr val="hlink"/>
                </a:solidFill>
              </a:rPr>
              <a:t> Борівський – 107,1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000" b="1">
                <a:solidFill>
                  <a:schemeClr val="hlink"/>
                </a:solidFill>
              </a:rPr>
              <a:t> Валківський – 106,5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000" b="1">
                <a:solidFill>
                  <a:schemeClr val="hlink"/>
                </a:solidFill>
              </a:rPr>
              <a:t> Дергачівський – 106,1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Золочівський – </a:t>
            </a:r>
            <a:r>
              <a:rPr lang="uk-UA" sz="2000" b="1">
                <a:solidFill>
                  <a:srgbClr val="FF0000"/>
                </a:solidFill>
              </a:rPr>
              <a:t>111,8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Кегичівський – </a:t>
            </a:r>
            <a:r>
              <a:rPr lang="uk-UA" sz="2000" b="1">
                <a:solidFill>
                  <a:srgbClr val="FF0000"/>
                </a:solidFill>
              </a:rPr>
              <a:t>110,6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Коломацький – 107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Красноградський – 107,8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Купянський – </a:t>
            </a:r>
            <a:r>
              <a:rPr lang="uk-UA" sz="2000" b="1">
                <a:solidFill>
                  <a:srgbClr val="FF0000"/>
                </a:solidFill>
              </a:rPr>
              <a:t>128,5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Сахновщинський – </a:t>
            </a:r>
            <a:r>
              <a:rPr lang="uk-UA" sz="2000" b="1">
                <a:solidFill>
                  <a:srgbClr val="FF0000"/>
                </a:solidFill>
              </a:rPr>
              <a:t>111,5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Чугуївський – </a:t>
            </a:r>
            <a:r>
              <a:rPr lang="uk-UA" sz="2000" b="1">
                <a:solidFill>
                  <a:srgbClr val="FF0000"/>
                </a:solidFill>
              </a:rPr>
              <a:t>116,7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Шевченківський – </a:t>
            </a:r>
            <a:r>
              <a:rPr lang="uk-UA" sz="2000" b="1">
                <a:solidFill>
                  <a:srgbClr val="FF0000"/>
                </a:solidFill>
              </a:rPr>
              <a:t>115,2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uk-UA" sz="2000" b="1">
              <a:solidFill>
                <a:schemeClr val="hlink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м. Харків – </a:t>
            </a:r>
            <a:r>
              <a:rPr lang="uk-UA" sz="2000" b="1">
                <a:solidFill>
                  <a:srgbClr val="FF0000"/>
                </a:solidFill>
              </a:rPr>
              <a:t>111,5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ru-RU" sz="2000" b="1">
              <a:solidFill>
                <a:schemeClr val="hlink"/>
              </a:solidFill>
            </a:endParaRPr>
          </a:p>
        </p:txBody>
      </p:sp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339975" y="26035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FF0000"/>
                </a:solidFill>
              </a:rPr>
              <a:t>Перевищено план набору</a:t>
            </a:r>
          </a:p>
          <a:p>
            <a:pPr algn="ctr"/>
            <a:r>
              <a:rPr lang="uk-UA" sz="2800" b="1">
                <a:solidFill>
                  <a:srgbClr val="FF0000"/>
                </a:solidFill>
              </a:rPr>
              <a:t> </a:t>
            </a:r>
            <a:r>
              <a:rPr lang="uk-UA" sz="2400" b="1">
                <a:solidFill>
                  <a:srgbClr val="FF0000"/>
                </a:solidFill>
              </a:rPr>
              <a:t>до 1 класу </a:t>
            </a:r>
            <a:r>
              <a:rPr lang="uk-UA" sz="2400" b="1">
                <a:solidFill>
                  <a:srgbClr val="FF0000"/>
                </a:solidFill>
                <a:latin typeface="Arial" charset="0"/>
              </a:rPr>
              <a:t>(</a:t>
            </a:r>
            <a:r>
              <a:rPr lang="uk-UA" sz="2800" b="1">
                <a:solidFill>
                  <a:srgbClr val="FF0000"/>
                </a:solidFill>
              </a:rPr>
              <a:t>%</a:t>
            </a:r>
            <a:r>
              <a:rPr lang="uk-UA" sz="2800" b="1">
                <a:solidFill>
                  <a:srgbClr val="FF0000"/>
                </a:solidFill>
                <a:latin typeface="Arial" charset="0"/>
              </a:rPr>
              <a:t>)</a:t>
            </a:r>
            <a:endParaRPr lang="ru-RU" sz="28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2268538" y="260350"/>
            <a:ext cx="6048375" cy="1143000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FF0000"/>
                </a:solidFill>
                <a:latin typeface="Times New Roman" pitchFamily="18" charset="0"/>
              </a:rPr>
              <a:t>План набору                                                                                                                          до 10-х  класів</a:t>
            </a:r>
            <a:endParaRPr lang="ru-RU" sz="40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8" name="Oval 4"/>
          <p:cNvSpPr>
            <a:spLocks noGrp="1" noChangeArrowheads="1"/>
          </p:cNvSpPr>
          <p:nvPr>
            <p:ph type="body" idx="4294967295"/>
          </p:nvPr>
        </p:nvSpPr>
        <p:spPr>
          <a:xfrm>
            <a:off x="6372225" y="1600200"/>
            <a:ext cx="2314575" cy="1541463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66FF33"/>
            </a:solidFill>
            <a:rou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b="1" smtClean="0"/>
              <a:t>прогноз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b="1" smtClean="0">
                <a:solidFill>
                  <a:schemeClr val="hlink"/>
                </a:solidFill>
              </a:rPr>
              <a:t>13486</a:t>
            </a: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14339" name="Rectangle 5"/>
          <p:cNvSpPr>
            <a:spLocks/>
          </p:cNvSpPr>
          <p:nvPr/>
        </p:nvSpPr>
        <p:spPr bwMode="auto">
          <a:xfrm>
            <a:off x="2700338" y="3213100"/>
            <a:ext cx="3816350" cy="11430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400" b="1">
                <a:solidFill>
                  <a:srgbClr val="FF0000"/>
                </a:solidFill>
              </a:rPr>
              <a:t>Станом на </a:t>
            </a:r>
            <a:r>
              <a:rPr lang="uk-UA" sz="2800" b="1">
                <a:solidFill>
                  <a:schemeClr val="hlink"/>
                </a:solidFill>
              </a:rPr>
              <a:t>29.08.2014</a:t>
            </a:r>
            <a:br>
              <a:rPr lang="uk-UA" sz="2800" b="1">
                <a:solidFill>
                  <a:schemeClr val="hlink"/>
                </a:solidFill>
              </a:rPr>
            </a:br>
            <a:r>
              <a:rPr lang="uk-UA" sz="4000" b="1">
                <a:solidFill>
                  <a:srgbClr val="FF0000"/>
                </a:solidFill>
              </a:rPr>
              <a:t> </a:t>
            </a:r>
            <a:r>
              <a:rPr lang="uk-UA" sz="2400" b="1">
                <a:solidFill>
                  <a:srgbClr val="FF0000"/>
                </a:solidFill>
              </a:rPr>
              <a:t>прийнято - </a:t>
            </a:r>
            <a:r>
              <a:rPr lang="uk-UA" sz="2800" b="1">
                <a:solidFill>
                  <a:srgbClr val="FF0000"/>
                </a:solidFill>
              </a:rPr>
              <a:t>11870 </a:t>
            </a:r>
            <a:r>
              <a:rPr lang="uk-UA" sz="4000" b="1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4340" name="Rectangle 6"/>
          <p:cNvSpPr>
            <a:spLocks/>
          </p:cNvSpPr>
          <p:nvPr/>
        </p:nvSpPr>
        <p:spPr bwMode="auto">
          <a:xfrm>
            <a:off x="4356100" y="4797425"/>
            <a:ext cx="4321175" cy="115252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400" b="1">
                <a:solidFill>
                  <a:srgbClr val="FF0000"/>
                </a:solidFill>
              </a:rPr>
              <a:t>Станом на </a:t>
            </a:r>
            <a:r>
              <a:rPr lang="uk-UA" sz="2800" b="1">
                <a:solidFill>
                  <a:schemeClr val="hlink"/>
                </a:solidFill>
              </a:rPr>
              <a:t>01.09.2014</a:t>
            </a:r>
            <a:br>
              <a:rPr lang="uk-UA" sz="2800" b="1">
                <a:solidFill>
                  <a:schemeClr val="hlink"/>
                </a:solidFill>
              </a:rPr>
            </a:br>
            <a:r>
              <a:rPr lang="uk-UA" sz="4000" b="1">
                <a:solidFill>
                  <a:srgbClr val="FF0000"/>
                </a:solidFill>
              </a:rPr>
              <a:t> </a:t>
            </a:r>
            <a:r>
              <a:rPr lang="uk-UA" sz="2400" b="1">
                <a:solidFill>
                  <a:srgbClr val="FF0000"/>
                </a:solidFill>
              </a:rPr>
              <a:t>прийнято - </a:t>
            </a:r>
            <a:r>
              <a:rPr lang="uk-UA" sz="3200" b="1">
                <a:solidFill>
                  <a:srgbClr val="FF3300"/>
                </a:solidFill>
              </a:rPr>
              <a:t>13088 </a:t>
            </a:r>
            <a:r>
              <a:rPr lang="uk-UA" sz="2800" b="1">
                <a:solidFill>
                  <a:srgbClr val="FF0000"/>
                </a:solidFill>
              </a:rPr>
              <a:t> (97%)</a:t>
            </a:r>
            <a:r>
              <a:rPr lang="uk-UA" sz="4000" b="1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 rot="7344351">
            <a:off x="7535069" y="3601244"/>
            <a:ext cx="1368425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 flipH="1">
            <a:off x="7956550" y="3213100"/>
            <a:ext cx="431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7956550" y="3213100"/>
            <a:ext cx="0" cy="3603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H="1">
            <a:off x="7596188" y="3573463"/>
            <a:ext cx="360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7596188" y="3573463"/>
            <a:ext cx="0" cy="503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 flipH="1">
            <a:off x="7092950" y="4076700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7092950" y="40767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 flipH="1">
            <a:off x="6659563" y="4508500"/>
            <a:ext cx="4333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6659563" y="4508500"/>
            <a:ext cx="0" cy="288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25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  <a:t>Набір учнів до 10-х класів</a:t>
            </a:r>
            <a:endParaRPr lang="ru-RU" sz="32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2916238" y="1844675"/>
            <a:ext cx="5770562" cy="3313113"/>
          </a:xfrm>
        </p:spPr>
        <p:txBody>
          <a:bodyPr/>
          <a:lstStyle/>
          <a:p>
            <a:pPr eaLnBrk="1" hangingPunct="1"/>
            <a:r>
              <a:rPr lang="uk-UA" sz="2800" b="1" smtClean="0">
                <a:latin typeface="Times New Roman" pitchFamily="18" charset="0"/>
              </a:rPr>
              <a:t>Станом на</a:t>
            </a:r>
            <a:r>
              <a:rPr lang="uk-UA" sz="2800" smtClean="0">
                <a:latin typeface="Times New Roman" pitchFamily="18" charset="0"/>
              </a:rPr>
              <a:t> </a:t>
            </a:r>
            <a:r>
              <a:rPr lang="uk-UA" sz="2800" b="1" smtClean="0">
                <a:latin typeface="Times New Roman" pitchFamily="18" charset="0"/>
              </a:rPr>
              <a:t>15.08.2014</a:t>
            </a:r>
          </a:p>
          <a:p>
            <a:pPr eaLnBrk="1" hangingPunct="1">
              <a:buFont typeface="Arial" charset="0"/>
              <a:buNone/>
            </a:pPr>
            <a:r>
              <a:rPr lang="uk-UA" sz="2800" b="1" smtClean="0">
                <a:latin typeface="Times New Roman" pitchFamily="18" charset="0"/>
              </a:rPr>
              <a:t>     зараховано до 10 класу</a:t>
            </a:r>
            <a:r>
              <a:rPr lang="uk-UA" sz="2800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uk-UA" sz="2800" smtClean="0">
                <a:latin typeface="Times New Roman" pitchFamily="18" charset="0"/>
              </a:rPr>
              <a:t>     </a:t>
            </a:r>
            <a:r>
              <a:rPr lang="uk-UA" b="1" smtClean="0">
                <a:solidFill>
                  <a:srgbClr val="FF0000"/>
                </a:solidFill>
                <a:latin typeface="Times New Roman" pitchFamily="18" charset="0"/>
              </a:rPr>
              <a:t>11490 учнів</a:t>
            </a:r>
          </a:p>
          <a:p>
            <a:pPr eaLnBrk="1" hangingPunct="1">
              <a:buFont typeface="Arial" charset="0"/>
              <a:buNone/>
            </a:pP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у тому числі </a:t>
            </a:r>
          </a:p>
          <a:p>
            <a:pPr eaLnBrk="1" hangingPunct="1">
              <a:buFont typeface="Arial" charset="0"/>
              <a:buNone/>
            </a:pP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     у сільській місцевості</a:t>
            </a:r>
            <a:r>
              <a:rPr lang="uk-UA" sz="2800" b="1" smtClean="0">
                <a:solidFill>
                  <a:srgbClr val="FF0000"/>
                </a:solidFill>
              </a:rPr>
              <a:t> – 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4362</a:t>
            </a:r>
          </a:p>
          <a:p>
            <a:pPr eaLnBrk="1" hangingPunct="1">
              <a:buFont typeface="Arial" charset="0"/>
              <a:buNone/>
            </a:pPr>
            <a:endParaRPr lang="uk-UA" sz="2800" b="1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uk-UA" sz="2800" b="1" smtClean="0">
              <a:solidFill>
                <a:srgbClr val="FF0000"/>
              </a:solidFill>
            </a:endParaRPr>
          </a:p>
          <a:p>
            <a:pPr eaLnBrk="1" hangingPunct="1"/>
            <a:endParaRPr lang="ru-RU" smtClean="0"/>
          </a:p>
        </p:txBody>
      </p:sp>
      <p:pic>
        <p:nvPicPr>
          <p:cNvPr id="15363" name="Picture 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5445125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579</Words>
  <Application>Microsoft Office PowerPoint</Application>
  <PresentationFormat>Экран (4:3)</PresentationFormat>
  <Paragraphs>260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Диаграмма</vt:lpstr>
      <vt:lpstr>Про  організований початок  2014/2015  навчального року</vt:lpstr>
      <vt:lpstr>Презентация PowerPoint</vt:lpstr>
      <vt:lpstr>Презентация PowerPoint</vt:lpstr>
      <vt:lpstr>Презентация PowerPoint</vt:lpstr>
      <vt:lpstr>Виконання плану набору  до 1-го класу станом на 01.09.2014</vt:lpstr>
      <vt:lpstr>Не виконали план набору  до 1 класу</vt:lpstr>
      <vt:lpstr>Презентация PowerPoint</vt:lpstr>
      <vt:lpstr>План набору                                                                                                                          до 10-х  класів</vt:lpstr>
      <vt:lpstr>Набір учнів до 10-х класів</vt:lpstr>
      <vt:lpstr>Виконання плану набору до 10 класу  станом на 15.08.2014</vt:lpstr>
      <vt:lpstr>План  набору  до 10 класу  та факт  його  виконання</vt:lpstr>
      <vt:lpstr>Нагадування</vt:lpstr>
      <vt:lpstr>Охоплення дітей шкільного віку навчанням</vt:lpstr>
      <vt:lpstr>Лист Міністерства освіти і науки України  від 11.06.2014 № 1/9-303</vt:lpstr>
      <vt:lpstr>Лист Міністерства освіти і науки України       від 11.06.2014 № 1/9-303</vt:lpstr>
      <vt:lpstr>Щодо учнів прибувших із зони АТО  Лист МОНУ від 18.07.2014 №1/9-366  “Про зарахування учнів до загальноосвітніх та професійно-технічних навчальних закладів”</vt:lpstr>
      <vt:lpstr>      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Михаил Татаринов</cp:lastModifiedBy>
  <cp:revision>59</cp:revision>
  <dcterms:created xsi:type="dcterms:W3CDTF">2014-08-12T18:36:10Z</dcterms:created>
  <dcterms:modified xsi:type="dcterms:W3CDTF">2014-09-04T10:48:50Z</dcterms:modified>
</cp:coreProperties>
</file>