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4" r:id="rId16"/>
    <p:sldId id="268" r:id="rId17"/>
    <p:sldId id="269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  <a:srgbClr val="CCFFCC"/>
    <a:srgbClr val="99FF99"/>
    <a:srgbClr val="CCFF99"/>
    <a:srgbClr val="FFFF00"/>
    <a:srgbClr val="0000FF"/>
    <a:srgbClr val="1D09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2" autoAdjust="0"/>
    <p:restoredTop sz="94660"/>
  </p:normalViewPr>
  <p:slideViewPr>
    <p:cSldViewPr>
      <p:cViewPr varScale="1">
        <p:scale>
          <a:sx n="73" d="100"/>
          <a:sy n="73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9C8059-C819-4E0C-9029-4213408C89AF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551DA-EBBE-41B5-A10F-137FA626C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71D56-B4B1-4670-84B6-FC19C99DF2F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71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3F3486-1FCA-4494-A12B-9CC66A22F64D}" type="slidenum">
              <a:rPr lang="ru-RU" sz="1200">
                <a:latin typeface="+mn-lt"/>
              </a:rPr>
              <a:pPr algn="r">
                <a:defRPr/>
              </a:pPr>
              <a:t>19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332656"/>
            <a:ext cx="8424936" cy="623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115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981075"/>
            <a:ext cx="4762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975D-667E-4A1B-8EE7-FDCF9B7C44E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398E-748B-4236-8494-31C8C9A1B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32656"/>
            <a:ext cx="8352928" cy="623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li-web.ru/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573463"/>
            <a:ext cx="10795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9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422116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img-fotki.yandex.ru/get/6507/20573769.d/0_82749_1b642d8e_M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700338" y="5084763"/>
            <a:ext cx="170497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51F9-80BB-4C35-8E28-EB8CE463151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C890-A0E1-440D-9810-50E7FA29E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ade-frame-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freedesignfile.com/upload/2014/05/Green-leaves-wave-creative-background-vector.jp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-1152634" y="1808818"/>
            <a:ext cx="6336704" cy="3240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9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9338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li-web.ru/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3357563"/>
            <a:ext cx="10795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-fotki.yandex.ru/get/6507/20573769.d/0_82749_1b642d8e_M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547813" y="4868863"/>
            <a:ext cx="170497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3B66-37CA-44FA-B9C6-8CBACA88F55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EEF9-E79F-4561-97FD-45A1FFE0A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63A7E-3BAE-4A74-B0A4-C15279E325F2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94F5B-6579-41EE-9D4C-475773B94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5888"/>
            <a:ext cx="5724525" cy="2952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Про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організований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початок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/201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навчального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року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638" y="5373688"/>
            <a:ext cx="4568825" cy="1176337"/>
          </a:xfrm>
        </p:spPr>
        <p:txBody>
          <a:bodyPr/>
          <a:lstStyle/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Головний спеціаліст відділу </a:t>
            </a:r>
          </a:p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нормативності та якості освіти </a:t>
            </a:r>
          </a:p>
          <a:p>
            <a:pPr eaLnBrk="1" hangingPunct="1"/>
            <a:r>
              <a:rPr lang="uk-UA" sz="2200" b="1" i="1" smtClean="0">
                <a:solidFill>
                  <a:schemeClr val="hlink"/>
                </a:solidFill>
                <a:latin typeface="Times New Roman" pitchFamily="18" charset="0"/>
              </a:rPr>
              <a:t>Сєрікова Л.М.</a:t>
            </a:r>
            <a:endParaRPr lang="ru-RU" sz="2200" b="1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/>
            <a:endParaRPr lang="ru-RU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1789113" y="274638"/>
            <a:ext cx="7354887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10 класу </a:t>
            </a:r>
            <a:b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станом на 15.08.2014</a:t>
            </a:r>
            <a:endParaRPr lang="ru-RU" sz="3200" b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graphicFrame>
        <p:nvGraphicFramePr>
          <p:cNvPr id="24640" name="Group 64"/>
          <p:cNvGraphicFramePr>
            <a:graphicFrameLocks noGrp="1"/>
          </p:cNvGraphicFramePr>
          <p:nvPr>
            <p:ph idx="4294967295"/>
          </p:nvPr>
        </p:nvGraphicFramePr>
        <p:xfrm>
          <a:off x="900113" y="1557338"/>
          <a:ext cx="7786687" cy="4589462"/>
        </p:xfrm>
        <a:graphic>
          <a:graphicData uri="http://schemas.openxmlformats.org/drawingml/2006/table">
            <a:tbl>
              <a:tblPr/>
              <a:tblGrid>
                <a:gridCol w="2616200"/>
                <a:gridCol w="1720850"/>
                <a:gridCol w="1787525"/>
                <a:gridCol w="1662112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набор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Близнюківський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75,4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Валківський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69,7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Ізюмський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Коломацький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Харківський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75,5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Купянськ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1619250" y="188913"/>
            <a:ext cx="7078663" cy="8636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План  набору  до 10 класу </a:t>
            </a:r>
            <a:b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3300"/>
                </a:solidFill>
                <a:latin typeface="Times New Roman" pitchFamily="18" charset="0"/>
              </a:rPr>
              <a:t>та факт  його  виконання</a:t>
            </a:r>
            <a:endParaRPr lang="ru-RU" sz="3200" b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7410" name="Rectangle 5"/>
          <p:cNvSpPr>
            <a:spLocks noGrp="1"/>
          </p:cNvSpPr>
          <p:nvPr>
            <p:ph idx="4294967295"/>
          </p:nvPr>
        </p:nvSpPr>
        <p:spPr>
          <a:xfrm>
            <a:off x="3563938" y="3644900"/>
            <a:ext cx="5133975" cy="2952750"/>
          </a:xfrm>
        </p:spPr>
        <p:txBody>
          <a:bodyPr/>
          <a:lstStyle/>
          <a:p>
            <a:pPr eaLnBrk="1" hangingPunct="1"/>
            <a:endParaRPr lang="uk-UA" sz="2400" smtClean="0"/>
          </a:p>
          <a:p>
            <a:pPr eaLnBrk="1" hangingPunct="1">
              <a:buFont typeface="Arial" charset="0"/>
              <a:buNone/>
            </a:pPr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endParaRPr lang="uk-UA" sz="1800" smtClean="0"/>
          </a:p>
          <a:p>
            <a:pPr eaLnBrk="1" hangingPunct="1"/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Обласний показник – 111,6</a:t>
            </a:r>
            <a:r>
              <a:rPr lang="uk-UA" sz="2400" smtClean="0"/>
              <a:t> </a:t>
            </a:r>
            <a:endParaRPr lang="ru-RU" sz="2400" smtClean="0"/>
          </a:p>
        </p:txBody>
      </p:sp>
      <p:graphicFrame>
        <p:nvGraphicFramePr>
          <p:cNvPr id="17482" name="Group 74"/>
          <p:cNvGraphicFramePr>
            <a:graphicFrameLocks noGrp="1"/>
          </p:cNvGraphicFramePr>
          <p:nvPr/>
        </p:nvGraphicFramePr>
        <p:xfrm>
          <a:off x="1042988" y="1125538"/>
          <a:ext cx="7272337" cy="4999037"/>
        </p:xfrm>
        <a:graphic>
          <a:graphicData uri="http://schemas.openxmlformats.org/drawingml/2006/table">
            <a:tbl>
              <a:tblPr/>
              <a:tblGrid>
                <a:gridCol w="2808287"/>
                <a:gridCol w="1584325"/>
                <a:gridCol w="1366838"/>
                <a:gridCol w="15128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Набір до 10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 набору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Барвінківський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Великобурлуцький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Дергачівський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Золочівський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Кегичівський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Чугуївський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Шевченківський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Лозова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7501" name="AutoShape 93"/>
          <p:cNvSpPr>
            <a:spLocks noChangeArrowheads="1"/>
          </p:cNvSpPr>
          <p:nvPr/>
        </p:nvSpPr>
        <p:spPr bwMode="auto">
          <a:xfrm rot="-5400000">
            <a:off x="6946901" y="4510087"/>
            <a:ext cx="2952750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3175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787 L -0.00382 -0.2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7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uk-UA" smtClean="0">
                <a:solidFill>
                  <a:srgbClr val="FF0000"/>
                </a:solidFill>
                <a:latin typeface="Times New Roman" pitchFamily="18" charset="0"/>
              </a:rPr>
              <a:t>Нагадування</a:t>
            </a:r>
            <a:endParaRPr lang="ru-RU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28775"/>
            <a:ext cx="8066087" cy="4176713"/>
          </a:xfr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uk-UA" sz="2800" b="1" u="sng" smtClean="0">
                <a:latin typeface="Times New Roman" pitchFamily="18" charset="0"/>
              </a:rPr>
              <a:t>Щосереди</a:t>
            </a:r>
            <a:r>
              <a:rPr lang="uk-UA" sz="2800" smtClean="0">
                <a:latin typeface="Times New Roman" pitchFamily="18" charset="0"/>
              </a:rPr>
              <a:t> на порталі </a:t>
            </a:r>
            <a:r>
              <a:rPr lang="uk-UA" sz="2800" b="1" smtClean="0">
                <a:latin typeface="Times New Roman" pitchFamily="18" charset="0"/>
              </a:rPr>
              <a:t>ІСУО Харківської області</a:t>
            </a:r>
            <a:r>
              <a:rPr lang="uk-UA" sz="2800" smtClean="0">
                <a:latin typeface="Times New Roman" pitchFamily="18" charset="0"/>
              </a:rPr>
              <a:t> до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smtClean="0">
                <a:latin typeface="Times New Roman" pitchFamily="18" charset="0"/>
              </a:rPr>
              <a:t> заповнюється дані районів та міст обласного підпорядкування щодо </a:t>
            </a:r>
            <a:r>
              <a:rPr lang="uk-UA" sz="2800" b="1" smtClean="0">
                <a:latin typeface="Times New Roman" pitchFamily="18" charset="0"/>
              </a:rPr>
              <a:t>відвідування учнями</a:t>
            </a:r>
            <a:r>
              <a:rPr lang="uk-UA" sz="2800" smtClean="0">
                <a:latin typeface="Times New Roman" pitchFamily="18" charset="0"/>
              </a:rPr>
              <a:t> </a:t>
            </a:r>
            <a:r>
              <a:rPr lang="uk-UA" sz="2800" b="1" smtClean="0">
                <a:latin typeface="Times New Roman" pitchFamily="18" charset="0"/>
              </a:rPr>
              <a:t>навчальних занять</a:t>
            </a:r>
          </a:p>
          <a:p>
            <a:pPr>
              <a:buFont typeface="Arial" charset="0"/>
              <a:buNone/>
            </a:pPr>
            <a:endParaRPr lang="ru-RU" sz="2000" b="1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надати до відділу нормативності та якості освіти з усіма підтверджуючими документами</a:t>
            </a: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18435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2195513" y="274638"/>
            <a:ext cx="6491287" cy="1425575"/>
          </a:xfrm>
        </p:spPr>
        <p:txBody>
          <a:bodyPr/>
          <a:lstStyle/>
          <a:p>
            <a:r>
              <a:rPr lang="uk-UA" sz="3600" b="1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844675"/>
            <a:ext cx="8064500" cy="3816350"/>
          </a:xfrm>
          <a:gradFill rotWithShape="1">
            <a:gsLst>
              <a:gs pos="0">
                <a:srgbClr val="99FF99"/>
              </a:gs>
              <a:gs pos="50000">
                <a:srgbClr val="FFFFFF"/>
              </a:gs>
              <a:gs pos="100000">
                <a:srgbClr val="99FF99"/>
              </a:gs>
            </a:gsLst>
            <a:lin ang="5400000" scaled="1"/>
          </a:gradFill>
        </p:spPr>
        <p:txBody>
          <a:bodyPr/>
          <a:lstStyle/>
          <a:p>
            <a:pPr>
              <a:buFont typeface="Arial" charset="0"/>
              <a:buNone/>
            </a:pPr>
            <a:endParaRPr lang="uk-UA" sz="1400" smtClean="0"/>
          </a:p>
          <a:p>
            <a:pPr>
              <a:buFont typeface="Arial" charset="0"/>
              <a:buNone/>
            </a:pPr>
            <a:r>
              <a:rPr lang="uk-UA" sz="2600" smtClean="0">
                <a:latin typeface="Times New Roman" pitchFamily="18" charset="0"/>
              </a:rPr>
              <a:t>                </a:t>
            </a:r>
            <a:r>
              <a:rPr lang="uk-UA" sz="2600" b="1" smtClean="0">
                <a:latin typeface="Times New Roman" pitchFamily="18" charset="0"/>
              </a:rPr>
              <a:t>Станом на 12.09.2014</a:t>
            </a:r>
            <a:r>
              <a:rPr lang="uk-UA" sz="2600" smtClean="0">
                <a:latin typeface="Times New Roman" pitchFamily="18" charset="0"/>
              </a:rPr>
              <a:t>   (звіт ОН-1, ОН-2)</a:t>
            </a:r>
          </a:p>
          <a:p>
            <a:pPr>
              <a:buFont typeface="Arial" charset="0"/>
              <a:buNone/>
            </a:pPr>
            <a:endParaRPr lang="uk-UA" sz="2600" smtClean="0">
              <a:latin typeface="Times New Roman" pitchFamily="18" charset="0"/>
            </a:endParaRPr>
          </a:p>
          <a:p>
            <a:r>
              <a:rPr lang="uk-UA" sz="2600" b="1" smtClean="0">
                <a:solidFill>
                  <a:srgbClr val="0000FF"/>
                </a:solidFill>
                <a:latin typeface="Times New Roman" pitchFamily="18" charset="0"/>
              </a:rPr>
              <a:t>Кількість дітей віком від 6 до 18 років – 201819</a:t>
            </a:r>
          </a:p>
          <a:p>
            <a:pPr>
              <a:buFont typeface="Arial" charset="0"/>
              <a:buNone/>
            </a:pPr>
            <a:endParaRPr lang="uk-UA" sz="14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uk-UA" sz="2600" b="1" smtClean="0">
                <a:solidFill>
                  <a:srgbClr val="0000FF"/>
                </a:solidFill>
                <a:latin typeface="Times New Roman" pitchFamily="18" charset="0"/>
              </a:rPr>
              <a:t>Навчаються у ЗНЗ – </a:t>
            </a:r>
            <a:r>
              <a:rPr lang="uk-UA" sz="2600" b="1" smtClean="0">
                <a:solidFill>
                  <a:srgbClr val="FF3300"/>
                </a:solidFill>
                <a:latin typeface="Times New Roman" pitchFamily="18" charset="0"/>
              </a:rPr>
              <a:t>199314</a:t>
            </a:r>
          </a:p>
          <a:p>
            <a:pPr>
              <a:buFont typeface="Arial" charset="0"/>
              <a:buNone/>
            </a:pPr>
            <a:endParaRPr lang="uk-UA" sz="14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uk-UA" sz="2600" b="1" smtClean="0">
                <a:solidFill>
                  <a:srgbClr val="0000FF"/>
                </a:solidFill>
                <a:latin typeface="Times New Roman" pitchFamily="18" charset="0"/>
              </a:rPr>
              <a:t>Не підлягають навчанню за станом здоров</a:t>
            </a: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600" b="1" smtClean="0">
                <a:solidFill>
                  <a:srgbClr val="0000FF"/>
                </a:solidFill>
                <a:latin typeface="Times New Roman" pitchFamily="18" charset="0"/>
              </a:rPr>
              <a:t>я – 858</a:t>
            </a:r>
          </a:p>
          <a:p>
            <a:pPr>
              <a:buFont typeface="Arial" charset="0"/>
              <a:buNone/>
            </a:pPr>
            <a:r>
              <a:rPr lang="uk-UA" sz="2600" b="1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>
              <a:buFont typeface="Arial" charset="0"/>
              <a:buNone/>
            </a:pPr>
            <a:endParaRPr lang="uk-UA" sz="2600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692275" y="274638"/>
            <a:ext cx="6994525" cy="850900"/>
          </a:xfrm>
        </p:spPr>
        <p:txBody>
          <a:bodyPr/>
          <a:lstStyle/>
          <a:p>
            <a:r>
              <a:rPr lang="uk-UA" sz="3600" b="1" smtClean="0">
                <a:solidFill>
                  <a:srgbClr val="FF3300"/>
                </a:solidFill>
                <a:latin typeface="Times New Roman" pitchFamily="18" charset="0"/>
              </a:rPr>
              <a:t>Не охоплені освітою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mtClean="0"/>
          </a:p>
        </p:txBody>
      </p:sp>
      <p:sp>
        <p:nvSpPr>
          <p:cNvPr id="20483" name="Oval 6"/>
          <p:cNvSpPr>
            <a:spLocks noChangeArrowheads="1"/>
          </p:cNvSpPr>
          <p:nvPr/>
        </p:nvSpPr>
        <p:spPr bwMode="auto">
          <a:xfrm>
            <a:off x="3779838" y="1412875"/>
            <a:ext cx="3024187" cy="1584325"/>
          </a:xfrm>
          <a:prstGeom prst="ellipse">
            <a:avLst/>
          </a:prstGeom>
          <a:solidFill>
            <a:srgbClr val="99FF99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>
                <a:solidFill>
                  <a:srgbClr val="0000FF"/>
                </a:solidFill>
              </a:rPr>
              <a:t>Всього:</a:t>
            </a:r>
          </a:p>
          <a:p>
            <a:pPr algn="ctr"/>
            <a:r>
              <a:rPr lang="uk-UA" sz="3600" b="1">
                <a:solidFill>
                  <a:srgbClr val="FF3300"/>
                </a:solidFill>
              </a:rPr>
              <a:t>2066</a:t>
            </a: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1476375" y="3644900"/>
            <a:ext cx="2879725" cy="10795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>
                <a:solidFill>
                  <a:srgbClr val="0000FF"/>
                </a:solidFill>
              </a:rPr>
              <a:t>Діти </a:t>
            </a:r>
            <a:r>
              <a:rPr lang="uk-UA" sz="2400" b="1">
                <a:solidFill>
                  <a:srgbClr val="0000FF"/>
                </a:solidFill>
              </a:rPr>
              <a:t>6</a:t>
            </a:r>
            <a:r>
              <a:rPr lang="uk-UA" sz="2000" b="1">
                <a:solidFill>
                  <a:srgbClr val="0000FF"/>
                </a:solidFill>
              </a:rPr>
              <a:t>-ти річного віку</a:t>
            </a:r>
          </a:p>
          <a:p>
            <a:pPr algn="ctr"/>
            <a:endParaRPr lang="uk-UA" sz="1200" b="1">
              <a:solidFill>
                <a:srgbClr val="0000FF"/>
              </a:solidFill>
            </a:endParaRPr>
          </a:p>
          <a:p>
            <a:pPr algn="ctr"/>
            <a:r>
              <a:rPr lang="uk-UA" sz="2800" b="1">
                <a:solidFill>
                  <a:srgbClr val="FF3300"/>
                </a:solidFill>
              </a:rPr>
              <a:t>1646</a:t>
            </a:r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779838" y="4581525"/>
            <a:ext cx="2663825" cy="1152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FF"/>
                </a:solidFill>
              </a:rPr>
              <a:t>Учні ПТНЗ та </a:t>
            </a:r>
          </a:p>
          <a:p>
            <a:pPr algn="ctr"/>
            <a:r>
              <a:rPr lang="uk-UA" b="1">
                <a:solidFill>
                  <a:srgbClr val="0000FF"/>
                </a:solidFill>
              </a:rPr>
              <a:t>шкіл інтернатів:</a:t>
            </a:r>
          </a:p>
          <a:p>
            <a:pPr algn="ctr"/>
            <a:endParaRPr lang="uk-UA" sz="1000" b="1">
              <a:solidFill>
                <a:srgbClr val="0000FF"/>
              </a:solidFill>
            </a:endParaRPr>
          </a:p>
          <a:p>
            <a:pPr algn="ctr"/>
            <a:r>
              <a:rPr lang="uk-UA" sz="2800" b="1">
                <a:solidFill>
                  <a:srgbClr val="FF3300"/>
                </a:solidFill>
              </a:rPr>
              <a:t>419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156325" y="5229225"/>
            <a:ext cx="2663825" cy="10810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FF"/>
                </a:solidFill>
              </a:rPr>
              <a:t>З інших причин</a:t>
            </a:r>
          </a:p>
          <a:p>
            <a:pPr algn="ctr"/>
            <a:endParaRPr lang="uk-UA" sz="1200" b="1">
              <a:solidFill>
                <a:srgbClr val="FF3300"/>
              </a:solidFill>
            </a:endParaRPr>
          </a:p>
          <a:p>
            <a:pPr algn="ctr"/>
            <a:r>
              <a:rPr lang="uk-UA" sz="28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0487" name="Line 13"/>
          <p:cNvSpPr>
            <a:spLocks noChangeShapeType="1"/>
          </p:cNvSpPr>
          <p:nvPr/>
        </p:nvSpPr>
        <p:spPr bwMode="auto">
          <a:xfrm flipH="1">
            <a:off x="3563938" y="2924175"/>
            <a:ext cx="647700" cy="5762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488" name="Line 14"/>
          <p:cNvSpPr>
            <a:spLocks noChangeShapeType="1"/>
          </p:cNvSpPr>
          <p:nvPr/>
        </p:nvSpPr>
        <p:spPr bwMode="auto">
          <a:xfrm>
            <a:off x="5148263" y="3068638"/>
            <a:ext cx="0" cy="12239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489" name="Line 15"/>
          <p:cNvSpPr>
            <a:spLocks noChangeShapeType="1"/>
          </p:cNvSpPr>
          <p:nvPr/>
        </p:nvSpPr>
        <p:spPr bwMode="auto">
          <a:xfrm>
            <a:off x="6156325" y="2997200"/>
            <a:ext cx="1152525" cy="172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274638"/>
            <a:ext cx="6707187" cy="922337"/>
          </a:xfrm>
        </p:spPr>
        <p:txBody>
          <a:bodyPr/>
          <a:lstStyle/>
          <a:p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2150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771775" y="1484313"/>
            <a:ext cx="5976938" cy="46815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b="1" smtClean="0">
                <a:solidFill>
                  <a:srgbClr val="003300"/>
                </a:solidFill>
                <a:latin typeface="Times New Roman" pitchFamily="18" charset="0"/>
              </a:rPr>
              <a:t>     Звіт  надається  до   Департаменту до </a:t>
            </a:r>
            <a:r>
              <a:rPr lang="uk-UA" sz="2800" b="1" smtClean="0">
                <a:solidFill>
                  <a:srgbClr val="FF3300"/>
                </a:solidFill>
                <a:latin typeface="Times New Roman" pitchFamily="18" charset="0"/>
              </a:rPr>
              <a:t>01.10.2014</a:t>
            </a:r>
          </a:p>
          <a:p>
            <a:pPr>
              <a:buFont typeface="Arial" charset="0"/>
              <a:buNone/>
            </a:pPr>
            <a:endParaRPr lang="uk-UA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b="1" smtClean="0">
                <a:latin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endParaRPr lang="uk-UA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b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    У звіті не враховуються учні, які прибули із Луганської та Донецької областей</a:t>
            </a:r>
            <a:endParaRPr lang="ru-RU" sz="2800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708400" y="3213100"/>
            <a:ext cx="3095625" cy="136842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889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FF0000"/>
                </a:solidFill>
              </a:rPr>
              <a:t>ЗВІТ:</a:t>
            </a:r>
          </a:p>
          <a:p>
            <a:pPr algn="ctr"/>
            <a:r>
              <a:rPr lang="uk-UA" sz="2800" b="1"/>
              <a:t>77-РВК</a:t>
            </a:r>
            <a:endParaRPr lang="ru-RU" sz="2800" b="1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219700" y="2420938"/>
            <a:ext cx="0" cy="720725"/>
          </a:xfrm>
          <a:prstGeom prst="line">
            <a:avLst/>
          </a:prstGeom>
          <a:noFill/>
          <a:ln w="1047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5255 L 0.00781 0.0629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Лист Міністерства освіти і науки України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b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від 11.06.2014 № 1/9-303</a:t>
            </a:r>
            <a:endParaRPr lang="ru-RU" sz="28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600200"/>
            <a:ext cx="7931150" cy="4525963"/>
          </a:xfr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“Про навчальні плани загальноосвітніх навчальних закладів та структуру 2014/2015 навчального року”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	Державна підсумкова атестація для учнів початкової школи – з 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12.05.2015 по 21.05.2015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  Державна підсумкова атестація для учнів основної школи –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з 01.06.2015 по 08.06.2015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smtClean="0">
                <a:latin typeface="Times New Roman" pitchFamily="18" charset="0"/>
              </a:rPr>
              <a:t>    Державна підсумкова атестація для учнів старшої школи – </a:t>
            </a:r>
            <a:r>
              <a:rPr lang="uk-UA" sz="2400" b="1" smtClean="0">
                <a:solidFill>
                  <a:srgbClr val="FF0000"/>
                </a:solidFill>
                <a:latin typeface="Times New Roman" pitchFamily="18" charset="0"/>
              </a:rPr>
              <a:t>з 22.05.2015 по 28.05.2015</a:t>
            </a:r>
            <a:endParaRPr lang="ru-RU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075612" cy="1143000"/>
          </a:xfrm>
        </p:spPr>
        <p:txBody>
          <a:bodyPr/>
          <a:lstStyle/>
          <a:p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Лист Міністерства освіти і науки України </a:t>
            </a:r>
            <a:b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від 11.06.2014 № 1/9-303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844675"/>
            <a:ext cx="7920037" cy="2952750"/>
          </a:xfrm>
          <a:gradFill rotWithShape="1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uk-UA" sz="2800" b="1" smtClean="0">
                <a:latin typeface="Times New Roman" pitchFamily="18" charset="0"/>
              </a:rPr>
              <a:t>Вручення документів про освіту для випускників 9-х класів</a:t>
            </a:r>
            <a:r>
              <a:rPr lang="uk-UA" sz="2800" smtClean="0">
                <a:latin typeface="Times New Roman" pitchFamily="18" charset="0"/>
              </a:rPr>
              <a:t> 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10 – 11.06.2015</a:t>
            </a:r>
          </a:p>
          <a:p>
            <a:endParaRPr lang="uk-UA" sz="2800" smtClean="0">
              <a:latin typeface="Times New Roman" pitchFamily="18" charset="0"/>
            </a:endParaRPr>
          </a:p>
          <a:p>
            <a:r>
              <a:rPr lang="uk-UA" sz="2800" b="1" smtClean="0">
                <a:latin typeface="Times New Roman" pitchFamily="18" charset="0"/>
              </a:rPr>
              <a:t>Вручення документів про освіту для випускників 11-х класів</a:t>
            </a:r>
            <a:r>
              <a:rPr lang="uk-UA" sz="2800" smtClean="0">
                <a:latin typeface="Times New Roman" pitchFamily="18" charset="0"/>
              </a:rPr>
              <a:t>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30 – 31.05.2015</a:t>
            </a:r>
            <a:endParaRPr lang="ru-RU" sz="28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3555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614336" y="268030"/>
            <a:ext cx="8209044" cy="2509430"/>
          </a:xfrm>
          <a:gradFill rotWithShape="1">
            <a:gsLst>
              <a:gs pos="0">
                <a:srgbClr val="99FF99">
                  <a:alpha val="70000"/>
                </a:srgbClr>
              </a:gs>
              <a:gs pos="50000">
                <a:srgbClr val="FFFFFF"/>
              </a:gs>
              <a:gs pos="100000">
                <a:srgbClr val="99FF99">
                  <a:alpha val="70000"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Щодо учнів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прибувших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 із зони АТО</a:t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  <a:t>Лист МОНУ від 18.07.2014 №1/9-366 </a:t>
            </a:r>
            <a:b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chemeClr val="hlink"/>
                </a:solidFill>
                <a:latin typeface="Times New Roman" pitchFamily="18" charset="0"/>
              </a:rPr>
              <a:t>“Про зарахування учнів до загальноосвітніх та професійно-технічних навчальних закладів”</a:t>
            </a:r>
            <a:endParaRPr lang="ru-RU" sz="28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4580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3141663"/>
            <a:ext cx="8353425" cy="2951162"/>
          </a:xfrm>
          <a:gradFill rotWithShape="1">
            <a:gsLst>
              <a:gs pos="0">
                <a:srgbClr val="FFFFFF"/>
              </a:gs>
              <a:gs pos="50000">
                <a:srgbClr val="CCFFCC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r>
              <a:rPr lang="uk-UA" sz="2400" b="1" smtClean="0">
                <a:latin typeface="Times New Roman" pitchFamily="18" charset="0"/>
              </a:rPr>
              <a:t>Згідно з графіком здійснити перевірку факту навчання учнів у базах ІСУО Луганської та Донецької областей</a:t>
            </a:r>
          </a:p>
          <a:p>
            <a:pPr>
              <a:buFont typeface="Arial" charset="0"/>
              <a:buNone/>
            </a:pPr>
            <a:endParaRPr lang="uk-UA" sz="2400" b="1" smtClean="0">
              <a:latin typeface="Times New Roman" pitchFamily="18" charset="0"/>
            </a:endParaRPr>
          </a:p>
          <a:p>
            <a:r>
              <a:rPr lang="uk-UA" sz="2400" b="1" smtClean="0">
                <a:latin typeface="Times New Roman" pitchFamily="18" charset="0"/>
              </a:rPr>
              <a:t>У випадку відсутності учнів у базі ІСУО визначити рівень навчальних досягнень та провести атестацію з предметів інваріантної складової навчальних планів за курс відповідного класу</a:t>
            </a: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63713" y="2636838"/>
            <a:ext cx="6264275" cy="1728787"/>
          </a:xfrm>
        </p:spPr>
        <p:txBody>
          <a:bodyPr/>
          <a:lstStyle/>
          <a:p>
            <a:pPr eaLnBrk="1" hangingPunct="1"/>
            <a:r>
              <a:rPr lang="uk-UA" b="1" i="1" smtClean="0">
                <a:solidFill>
                  <a:srgbClr val="008000"/>
                </a:solidFill>
                <a:latin typeface="Times New Roman" pitchFamily="18" charset="0"/>
              </a:rPr>
              <a:t>      Дякую за увагу!</a:t>
            </a:r>
            <a:endParaRPr lang="ru-RU" b="1" i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Подзаголовок 3"/>
          <p:cNvSpPr txBox="1">
            <a:spLocks/>
          </p:cNvSpPr>
          <p:nvPr/>
        </p:nvSpPr>
        <p:spPr bwMode="auto">
          <a:xfrm>
            <a:off x="4643438" y="4941888"/>
            <a:ext cx="48244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1.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2.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3. </a:t>
            </a:r>
          </a:p>
        </p:txBody>
      </p:sp>
      <p:sp>
        <p:nvSpPr>
          <p:cNvPr id="8202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2060"/>
                </a:solidFill>
              </a:rPr>
              <a:t>Порівняльна діаграма </a:t>
            </a:r>
            <a:endParaRPr lang="en-US" sz="2400" b="1">
              <a:solidFill>
                <a:srgbClr val="002060"/>
              </a:solidFill>
            </a:endParaRPr>
          </a:p>
          <a:p>
            <a:pPr algn="ctr"/>
            <a:r>
              <a:rPr lang="uk-UA" sz="2400" b="1">
                <a:solidFill>
                  <a:srgbClr val="002060"/>
                </a:solidFill>
              </a:rPr>
              <a:t>кількості першокласників за роками</a:t>
            </a:r>
            <a:endParaRPr lang="ru-RU" sz="240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23850" y="1125538"/>
          <a:ext cx="8570913" cy="5495925"/>
        </p:xfrm>
        <a:graphic>
          <a:graphicData uri="http://schemas.openxmlformats.org/presentationml/2006/ole">
            <p:oleObj spid="_x0000_s8200" name="Диаграмма" r:id="rId3" imgW="5152901" imgH="330506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Содержимое 3"/>
          <p:cNvSpPr txBox="1">
            <a:spLocks/>
          </p:cNvSpPr>
          <p:nvPr/>
        </p:nvSpPr>
        <p:spPr bwMode="auto">
          <a:xfrm>
            <a:off x="3309938" y="2581275"/>
            <a:ext cx="5410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B050"/>
              </a:solidFill>
              <a:latin typeface="Georgia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9228" name="Подзаголовок 3"/>
          <p:cNvSpPr txBox="1">
            <a:spLocks/>
          </p:cNvSpPr>
          <p:nvPr/>
        </p:nvSpPr>
        <p:spPr bwMode="auto">
          <a:xfrm>
            <a:off x="1190625" y="3948113"/>
            <a:ext cx="482441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1.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2.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Пункт 3. </a:t>
            </a:r>
          </a:p>
        </p:txBody>
      </p:sp>
      <p:sp>
        <p:nvSpPr>
          <p:cNvPr id="9229" name="Подзаголовок 3"/>
          <p:cNvSpPr txBox="1">
            <a:spLocks/>
          </p:cNvSpPr>
          <p:nvPr/>
        </p:nvSpPr>
        <p:spPr bwMode="auto">
          <a:xfrm>
            <a:off x="4643438" y="4941888"/>
            <a:ext cx="482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9230" name="Прямоугольник 4"/>
          <p:cNvSpPr>
            <a:spLocks noChangeArrowheads="1"/>
          </p:cNvSpPr>
          <p:nvPr/>
        </p:nvSpPr>
        <p:spPr bwMode="auto">
          <a:xfrm>
            <a:off x="2195513" y="333375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2060"/>
                </a:solidFill>
              </a:rPr>
              <a:t>Кількість першокласників</a:t>
            </a:r>
            <a:r>
              <a:rPr lang="en-US" sz="2800" b="1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uk-UA" sz="2800" b="1">
                <a:solidFill>
                  <a:srgbClr val="002060"/>
                </a:solidFill>
              </a:rPr>
              <a:t>у </a:t>
            </a:r>
            <a:r>
              <a:rPr lang="uk-UA" sz="2800" b="1">
                <a:solidFill>
                  <a:srgbClr val="FF0000"/>
                </a:solidFill>
              </a:rPr>
              <a:t>201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uk-UA" sz="2800" b="1">
                <a:solidFill>
                  <a:srgbClr val="FF0000"/>
                </a:solidFill>
              </a:rPr>
              <a:t>/201</a:t>
            </a:r>
            <a:r>
              <a:rPr lang="en-US" sz="2800" b="1">
                <a:solidFill>
                  <a:srgbClr val="FF0000"/>
                </a:solidFill>
              </a:rPr>
              <a:t>5</a:t>
            </a:r>
            <a:r>
              <a:rPr lang="uk-UA" sz="2800" b="1">
                <a:solidFill>
                  <a:srgbClr val="FF0000"/>
                </a:solidFill>
              </a:rPr>
              <a:t> </a:t>
            </a:r>
            <a:r>
              <a:rPr lang="uk-UA" sz="2800" b="1">
                <a:solidFill>
                  <a:srgbClr val="002060"/>
                </a:solidFill>
              </a:rPr>
              <a:t>навчальному році</a:t>
            </a:r>
            <a:endParaRPr lang="ru-RU" sz="2800">
              <a:solidFill>
                <a:srgbClr val="002060"/>
              </a:solidFill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39750" y="1557338"/>
          <a:ext cx="8280400" cy="4691062"/>
        </p:xfrm>
        <a:graphic>
          <a:graphicData uri="http://schemas.openxmlformats.org/presentationml/2006/ole">
            <p:oleObj spid="_x0000_s9226" name="Диаграмма" r:id="rId3" imgW="5152901" imgH="262888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Прямоугольник 1"/>
          <p:cNvSpPr>
            <a:spLocks noChangeArrowheads="1"/>
          </p:cNvSpPr>
          <p:nvPr/>
        </p:nvSpPr>
        <p:spPr bwMode="auto">
          <a:xfrm>
            <a:off x="2843213" y="260350"/>
            <a:ext cx="56165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</a:rPr>
              <a:t>План набору</a:t>
            </a:r>
            <a:r>
              <a:rPr lang="uk-UA" sz="2400" b="1">
                <a:solidFill>
                  <a:srgbClr val="FF0000"/>
                </a:solidFill>
              </a:rPr>
              <a:t> </a:t>
            </a:r>
            <a:r>
              <a:rPr lang="uk-UA" sz="2800" b="1">
                <a:solidFill>
                  <a:srgbClr val="FF0000"/>
                </a:solidFill>
              </a:rPr>
              <a:t>до 1-х класів у</a:t>
            </a:r>
            <a:r>
              <a:rPr lang="uk-UA" sz="2400" b="1">
                <a:solidFill>
                  <a:srgbClr val="FF0000"/>
                </a:solidFill>
              </a:rPr>
              <a:t> 2014/2015 навчальному році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916238" y="2205038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>
              <a:solidFill>
                <a:srgbClr val="77933C"/>
              </a:solidFill>
              <a:latin typeface="Arial" charset="0"/>
            </a:endParaRP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3059113" y="1412875"/>
            <a:ext cx="2735262" cy="14382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hlink"/>
                </a:solidFill>
              </a:rPr>
              <a:t>ПЛАН </a:t>
            </a:r>
          </a:p>
          <a:p>
            <a:pPr algn="ctr"/>
            <a:endParaRPr lang="uk-UA" b="1">
              <a:latin typeface="Arial" charset="0"/>
            </a:endParaRPr>
          </a:p>
          <a:p>
            <a:pPr algn="ctr"/>
            <a:r>
              <a:rPr lang="uk-UA" sz="2400" b="1">
                <a:solidFill>
                  <a:srgbClr val="FF0000"/>
                </a:solidFill>
                <a:latin typeface="Arial" charset="0"/>
              </a:rPr>
              <a:t>23420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4" name="Oval 8"/>
          <p:cNvSpPr>
            <a:spLocks noChangeArrowheads="1"/>
          </p:cNvSpPr>
          <p:nvPr/>
        </p:nvSpPr>
        <p:spPr bwMode="auto">
          <a:xfrm>
            <a:off x="5940425" y="1412875"/>
            <a:ext cx="2592388" cy="1439863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hlink"/>
                </a:solidFill>
                <a:latin typeface="Arial" charset="0"/>
              </a:rPr>
              <a:t>НАБОР</a:t>
            </a:r>
          </a:p>
          <a:p>
            <a:pPr algn="ctr"/>
            <a:endParaRPr lang="uk-UA" sz="2400" b="1">
              <a:solidFill>
                <a:schemeClr val="hlink"/>
              </a:solidFill>
              <a:latin typeface="Arial" charset="0"/>
            </a:endParaRPr>
          </a:p>
          <a:p>
            <a:pPr algn="ctr"/>
            <a:r>
              <a:rPr lang="uk-UA" sz="2400" b="1">
                <a:solidFill>
                  <a:srgbClr val="FF0000"/>
                </a:solidFill>
                <a:latin typeface="Arial" charset="0"/>
              </a:rPr>
              <a:t>24509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 rot="5423889" flipH="1">
            <a:off x="7560469" y="1593057"/>
            <a:ext cx="10795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2339975" y="2924175"/>
            <a:ext cx="3097213" cy="1366838"/>
          </a:xfrm>
          <a:prstGeom prst="rect">
            <a:avLst/>
          </a:prstGeom>
          <a:solidFill>
            <a:srgbClr val="CCFFCC"/>
          </a:solidFill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15.06.2014: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20801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учень  (88,8%)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779838" y="4221163"/>
            <a:ext cx="2952750" cy="1366837"/>
          </a:xfrm>
          <a:prstGeom prst="rect">
            <a:avLst/>
          </a:prstGeom>
          <a:solidFill>
            <a:srgbClr val="CCFFCC"/>
          </a:solidFill>
          <a:ln w="254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15.08.2014: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24039 </a:t>
            </a:r>
            <a:r>
              <a:rPr lang="uk-UA" sz="20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(102,6%)</a:t>
            </a:r>
            <a:endParaRPr lang="ru-RU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5508625" y="5373688"/>
            <a:ext cx="2951163" cy="1366837"/>
          </a:xfrm>
          <a:prstGeom prst="rect">
            <a:avLst/>
          </a:prstGeom>
          <a:solidFill>
            <a:srgbClr val="CCFFCC"/>
          </a:solidFill>
          <a:ln w="254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  <a:latin typeface="Arial" charset="0"/>
              </a:rPr>
              <a:t>Станом на 01.09.2014:</a:t>
            </a:r>
          </a:p>
          <a:p>
            <a:endParaRPr lang="uk-UA" sz="2000" b="1">
              <a:solidFill>
                <a:schemeClr val="hlink"/>
              </a:solidFill>
              <a:latin typeface="Arial" charset="0"/>
            </a:endParaRPr>
          </a:p>
          <a:p>
            <a:r>
              <a:rPr lang="uk-UA" b="1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25603 </a:t>
            </a:r>
            <a:r>
              <a:rPr lang="uk-UA" b="1">
                <a:solidFill>
                  <a:srgbClr val="FF0000"/>
                </a:solidFill>
                <a:latin typeface="Arial" charset="0"/>
              </a:rPr>
              <a:t> (109,3%)</a:t>
            </a:r>
            <a:endParaRPr lang="ru-RU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>
          <a:xfrm>
            <a:off x="2555875" y="333375"/>
            <a:ext cx="6130925" cy="935038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Виконання плану набору </a:t>
            </a:r>
            <a:b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до 1-го класу станом на</a:t>
            </a:r>
            <a:r>
              <a:rPr lang="uk-UA" sz="3200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01.09.2014</a:t>
            </a:r>
            <a:endParaRPr lang="ru-RU" sz="2800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1327" name="Group 63"/>
          <p:cNvGraphicFramePr>
            <a:graphicFrameLocks noGrp="1"/>
          </p:cNvGraphicFramePr>
          <p:nvPr>
            <p:ph idx="4294967295"/>
          </p:nvPr>
        </p:nvGraphicFramePr>
        <p:xfrm>
          <a:off x="323850" y="1628775"/>
          <a:ext cx="8362950" cy="4675188"/>
        </p:xfrm>
        <a:graphic>
          <a:graphicData uri="http://schemas.openxmlformats.org/drawingml/2006/table">
            <a:tbl>
              <a:tblPr/>
              <a:tblGrid>
                <a:gridCol w="2808288"/>
                <a:gridCol w="1811337"/>
                <a:gridCol w="1244600"/>
                <a:gridCol w="1243013"/>
                <a:gridCol w="1255712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Зараховано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1-го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різниця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прогнозу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Великобурлуцький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Вовчанський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Дворічанський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Зачепилівський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Лозівський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Первомайський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Куп янськ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274638"/>
            <a:ext cx="6707187" cy="8509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Не виконали план набору </a:t>
            </a:r>
            <a:b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до 1 класу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2329" name="Group 41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600200"/>
          <a:ext cx="8229600" cy="4456113"/>
        </p:xfrm>
        <a:graphic>
          <a:graphicData uri="http://schemas.openxmlformats.org/drawingml/2006/table">
            <a:tbl>
              <a:tblPr/>
              <a:tblGrid>
                <a:gridCol w="2530475"/>
                <a:gridCol w="1800225"/>
                <a:gridCol w="1368425"/>
                <a:gridCol w="1295400"/>
                <a:gridCol w="123507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район (місто)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Зараховано 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1-го класу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різниця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прогнозу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Балаклійський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Близнюківський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Зміївський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 Первомайський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FF99"/>
                        </a:gs>
                        <a:gs pos="100000">
                          <a:srgbClr val="CCFF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3"/>
          <p:cNvSpPr txBox="1">
            <a:spLocks/>
          </p:cNvSpPr>
          <p:nvPr/>
        </p:nvSpPr>
        <p:spPr bwMode="auto">
          <a:xfrm>
            <a:off x="3635375" y="1412875"/>
            <a:ext cx="5040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Борівський – 107,1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Валківський – 106,5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1">
                <a:solidFill>
                  <a:schemeClr val="hlink"/>
                </a:solidFill>
              </a:rPr>
              <a:t> Дергачівський – 106,1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Золочівський – </a:t>
            </a:r>
            <a:r>
              <a:rPr lang="uk-UA" sz="2000" b="1">
                <a:solidFill>
                  <a:srgbClr val="FF0000"/>
                </a:solidFill>
              </a:rPr>
              <a:t>111,8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Кегичівський – </a:t>
            </a:r>
            <a:r>
              <a:rPr lang="uk-UA" sz="2000" b="1">
                <a:solidFill>
                  <a:srgbClr val="FF0000"/>
                </a:solidFill>
              </a:rPr>
              <a:t>110,6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Коломацький – 107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Красноградський – 107,8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Купянський – </a:t>
            </a:r>
            <a:r>
              <a:rPr lang="uk-UA" sz="2000" b="1">
                <a:solidFill>
                  <a:srgbClr val="FF0000"/>
                </a:solidFill>
              </a:rPr>
              <a:t>128,5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Сахновщинський – </a:t>
            </a:r>
            <a:r>
              <a:rPr lang="uk-UA" sz="2000" b="1">
                <a:solidFill>
                  <a:srgbClr val="FF0000"/>
                </a:solidFill>
              </a:rPr>
              <a:t>111,5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Чугуївський – </a:t>
            </a:r>
            <a:r>
              <a:rPr lang="uk-UA" sz="2000" b="1">
                <a:solidFill>
                  <a:srgbClr val="FF0000"/>
                </a:solidFill>
              </a:rPr>
              <a:t>116,7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Шевченківський – </a:t>
            </a:r>
            <a:r>
              <a:rPr lang="uk-UA" sz="2000" b="1">
                <a:solidFill>
                  <a:srgbClr val="FF0000"/>
                </a:solidFill>
              </a:rPr>
              <a:t>115,2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uk-UA" sz="2000" b="1">
              <a:solidFill>
                <a:schemeClr val="hlink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 sz="2000" b="1">
                <a:solidFill>
                  <a:schemeClr val="hlink"/>
                </a:solidFill>
              </a:rPr>
              <a:t> м. Харків – </a:t>
            </a:r>
            <a:r>
              <a:rPr lang="uk-UA" sz="2000" b="1">
                <a:solidFill>
                  <a:srgbClr val="FF0000"/>
                </a:solidFill>
              </a:rPr>
              <a:t>111,5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000" b="1">
              <a:solidFill>
                <a:schemeClr val="hlink"/>
              </a:solidFill>
            </a:endParaRPr>
          </a:p>
        </p:txBody>
      </p:sp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339975" y="26035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</a:rPr>
              <a:t>Перевищено план набору</a:t>
            </a:r>
          </a:p>
          <a:p>
            <a:pPr algn="ctr"/>
            <a:r>
              <a:rPr lang="uk-UA" sz="28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до 1 класу </a:t>
            </a:r>
            <a:r>
              <a:rPr lang="uk-UA" sz="2400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uk-UA" sz="2800" b="1">
                <a:solidFill>
                  <a:srgbClr val="FF0000"/>
                </a:solidFill>
              </a:rPr>
              <a:t>%</a:t>
            </a:r>
            <a:r>
              <a:rPr lang="uk-UA" sz="2800" b="1">
                <a:solidFill>
                  <a:srgbClr val="FF0000"/>
                </a:solidFill>
                <a:latin typeface="Arial" charset="0"/>
              </a:rPr>
              <a:t>)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2268538" y="260350"/>
            <a:ext cx="6048375" cy="1143000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</a:rPr>
              <a:t>План набору                                                                                                                          до 10-х  класів</a:t>
            </a:r>
            <a:endParaRPr lang="ru-RU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6372225" y="1600200"/>
            <a:ext cx="2314575" cy="1541463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66FF33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smtClean="0"/>
              <a:t>прогноз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smtClean="0">
                <a:solidFill>
                  <a:schemeClr val="hlink"/>
                </a:solidFill>
              </a:rPr>
              <a:t>13486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14339" name="Rectangle 5"/>
          <p:cNvSpPr>
            <a:spLocks/>
          </p:cNvSpPr>
          <p:nvPr/>
        </p:nvSpPr>
        <p:spPr bwMode="auto">
          <a:xfrm>
            <a:off x="2700338" y="3213100"/>
            <a:ext cx="3816350" cy="11430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Станом на </a:t>
            </a:r>
            <a:r>
              <a:rPr lang="uk-UA" sz="2800" b="1">
                <a:solidFill>
                  <a:schemeClr val="hlink"/>
                </a:solidFill>
              </a:rPr>
              <a:t>29.08.2014</a:t>
            </a:r>
            <a:br>
              <a:rPr lang="uk-UA" sz="2800" b="1">
                <a:solidFill>
                  <a:schemeClr val="hlink"/>
                </a:solidFill>
              </a:rPr>
            </a:br>
            <a:r>
              <a:rPr lang="uk-UA" sz="40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прийнято - </a:t>
            </a:r>
            <a:r>
              <a:rPr lang="uk-UA" sz="2800" b="1">
                <a:solidFill>
                  <a:srgbClr val="FF0000"/>
                </a:solidFill>
              </a:rPr>
              <a:t>11870 </a:t>
            </a:r>
            <a:r>
              <a:rPr lang="uk-UA" sz="4000" b="1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/>
          </p:cNvSpPr>
          <p:nvPr/>
        </p:nvSpPr>
        <p:spPr bwMode="auto">
          <a:xfrm>
            <a:off x="4356100" y="4797425"/>
            <a:ext cx="4321175" cy="1152525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solidFill>
                  <a:srgbClr val="FF0000"/>
                </a:solidFill>
              </a:rPr>
              <a:t>Станом на </a:t>
            </a:r>
            <a:r>
              <a:rPr lang="uk-UA" sz="2800" b="1">
                <a:solidFill>
                  <a:schemeClr val="hlink"/>
                </a:solidFill>
              </a:rPr>
              <a:t>01.09.2014</a:t>
            </a:r>
            <a:br>
              <a:rPr lang="uk-UA" sz="2800" b="1">
                <a:solidFill>
                  <a:schemeClr val="hlink"/>
                </a:solidFill>
              </a:rPr>
            </a:br>
            <a:r>
              <a:rPr lang="uk-UA" sz="4000" b="1">
                <a:solidFill>
                  <a:srgbClr val="FF0000"/>
                </a:solidFill>
              </a:rPr>
              <a:t> </a:t>
            </a:r>
            <a:r>
              <a:rPr lang="uk-UA" sz="2400" b="1">
                <a:solidFill>
                  <a:srgbClr val="FF0000"/>
                </a:solidFill>
              </a:rPr>
              <a:t>прийнято - </a:t>
            </a:r>
            <a:r>
              <a:rPr lang="uk-UA" sz="3200" b="1">
                <a:solidFill>
                  <a:srgbClr val="FF3300"/>
                </a:solidFill>
              </a:rPr>
              <a:t>13088 </a:t>
            </a:r>
            <a:r>
              <a:rPr lang="uk-UA" sz="2800" b="1">
                <a:solidFill>
                  <a:srgbClr val="FF0000"/>
                </a:solidFill>
              </a:rPr>
              <a:t> (97%)</a:t>
            </a:r>
            <a:r>
              <a:rPr lang="uk-UA" sz="4000" b="1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7344351">
            <a:off x="7560469" y="3609181"/>
            <a:ext cx="1368425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7956550" y="3213100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7956550" y="3213100"/>
            <a:ext cx="0" cy="360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>
            <a:off x="7596188" y="3573463"/>
            <a:ext cx="360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7596188" y="3573463"/>
            <a:ext cx="0" cy="503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H="1">
            <a:off x="7092950" y="4076700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7092950" y="40767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flipH="1">
            <a:off x="6659563" y="4508500"/>
            <a:ext cx="4333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6659563" y="4508500"/>
            <a:ext cx="0" cy="288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25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endParaRPr lang="ru-RU" sz="32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2916238" y="1844675"/>
            <a:ext cx="5770562" cy="3313113"/>
          </a:xfrm>
        </p:spPr>
        <p:txBody>
          <a:bodyPr/>
          <a:lstStyle/>
          <a:p>
            <a:pPr eaLnBrk="1" hangingPunct="1"/>
            <a:r>
              <a:rPr lang="uk-UA" sz="2800" b="1" smtClean="0">
                <a:latin typeface="Times New Roman" pitchFamily="18" charset="0"/>
              </a:rPr>
              <a:t>Станом на</a:t>
            </a:r>
            <a:r>
              <a:rPr lang="uk-UA" sz="2800" smtClean="0">
                <a:latin typeface="Times New Roman" pitchFamily="18" charset="0"/>
              </a:rPr>
              <a:t> </a:t>
            </a:r>
            <a:r>
              <a:rPr lang="uk-UA" sz="2800" b="1" smtClean="0">
                <a:latin typeface="Times New Roman" pitchFamily="18" charset="0"/>
              </a:rPr>
              <a:t>15.08.2014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latin typeface="Times New Roman" pitchFamily="18" charset="0"/>
              </a:rPr>
              <a:t>     зараховано до 10 класу</a:t>
            </a:r>
            <a:r>
              <a:rPr lang="uk-UA" sz="280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uk-UA" sz="2800" smtClean="0">
                <a:latin typeface="Times New Roman" pitchFamily="18" charset="0"/>
              </a:rPr>
              <a:t>     </a:t>
            </a:r>
            <a:r>
              <a:rPr lang="uk-UA" b="1" smtClean="0">
                <a:solidFill>
                  <a:srgbClr val="FF0000"/>
                </a:solidFill>
                <a:latin typeface="Times New Roman" pitchFamily="18" charset="0"/>
              </a:rPr>
              <a:t>11490 учнів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у тому числі </a:t>
            </a:r>
          </a:p>
          <a:p>
            <a:pPr eaLnBrk="1" hangingPunct="1">
              <a:buFont typeface="Arial" charset="0"/>
              <a:buNone/>
            </a:pPr>
            <a:r>
              <a:rPr lang="uk-UA" sz="2800" b="1" smtClean="0">
                <a:solidFill>
                  <a:schemeClr val="hlink"/>
                </a:solidFill>
                <a:latin typeface="Times New Roman" pitchFamily="18" charset="0"/>
              </a:rPr>
              <a:t>     у сільській місцевості</a:t>
            </a:r>
            <a:r>
              <a:rPr lang="uk-UA" sz="2800" b="1" smtClean="0">
                <a:solidFill>
                  <a:srgbClr val="FF0000"/>
                </a:solidFill>
              </a:rPr>
              <a:t> – </a:t>
            </a:r>
            <a:r>
              <a:rPr lang="uk-UA" sz="2800" b="1" smtClean="0">
                <a:solidFill>
                  <a:srgbClr val="FF0000"/>
                </a:solidFill>
                <a:latin typeface="Times New Roman" pitchFamily="18" charset="0"/>
              </a:rPr>
              <a:t>4362</a:t>
            </a:r>
          </a:p>
          <a:p>
            <a:pPr eaLnBrk="1" hangingPunct="1">
              <a:buFont typeface="Arial" charset="0"/>
              <a:buNone/>
            </a:pPr>
            <a:endParaRPr lang="uk-UA" sz="28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uk-UA" sz="2800" b="1" smtClean="0">
              <a:solidFill>
                <a:srgbClr val="FF0000"/>
              </a:solidFill>
            </a:endParaRPr>
          </a:p>
          <a:p>
            <a:pPr eaLnBrk="1" hangingPunct="1"/>
            <a:endParaRPr lang="ru-RU" smtClean="0"/>
          </a:p>
        </p:txBody>
      </p:sp>
      <p:pic>
        <p:nvPicPr>
          <p:cNvPr id="15363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5445125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617</Words>
  <Application>Microsoft Office PowerPoint</Application>
  <PresentationFormat>Экран (4:3)</PresentationFormat>
  <Paragraphs>280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Times New Roman</vt:lpstr>
      <vt:lpstr>Arial</vt:lpstr>
      <vt:lpstr>Calibri</vt:lpstr>
      <vt:lpstr>Georgia</vt:lpstr>
      <vt:lpstr>Wingdings</vt:lpstr>
      <vt:lpstr>Тема Office</vt:lpstr>
      <vt:lpstr>Тема Office</vt:lpstr>
      <vt:lpstr>Тема Office</vt:lpstr>
      <vt:lpstr>Тема Office</vt:lpstr>
      <vt:lpstr>Диаграмма</vt:lpstr>
      <vt:lpstr>Про  організований початок  2014/2015  навчального року</vt:lpstr>
      <vt:lpstr>Слайд 2</vt:lpstr>
      <vt:lpstr>Слайд 3</vt:lpstr>
      <vt:lpstr>Слайд 4</vt:lpstr>
      <vt:lpstr>Виконання плану набору  до 1-го класу станом на 01.09.2014</vt:lpstr>
      <vt:lpstr>Не виконали план набору  до 1 класу</vt:lpstr>
      <vt:lpstr>Слайд 7</vt:lpstr>
      <vt:lpstr>План набору                                                                                                                          до 10-х  класів</vt:lpstr>
      <vt:lpstr>Набір учнів до 10-х класів</vt:lpstr>
      <vt:lpstr>Виконання плану набору до 10 класу  станом на 15.08.2014</vt:lpstr>
      <vt:lpstr>План  набору  до 10 класу  та факт  його  виконання</vt:lpstr>
      <vt:lpstr>Нагадування</vt:lpstr>
      <vt:lpstr>Охоплення дітей шкільного віку навчанням</vt:lpstr>
      <vt:lpstr>Не охоплені освітою</vt:lpstr>
      <vt:lpstr>Охоплення дітей шкільного віку навчанням</vt:lpstr>
      <vt:lpstr>Лист Міністерства освіти і науки України  від 11.06.2014 № 1/9-303</vt:lpstr>
      <vt:lpstr>Лист Міністерства освіти і науки України       від 11.06.2014 № 1/9-303</vt:lpstr>
      <vt:lpstr>Слайд 18</vt:lpstr>
      <vt:lpstr>      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GrandMaster</cp:lastModifiedBy>
  <cp:revision>64</cp:revision>
  <dcterms:created xsi:type="dcterms:W3CDTF">2014-08-12T18:36:10Z</dcterms:created>
  <dcterms:modified xsi:type="dcterms:W3CDTF">2014-09-16T18:21:59Z</dcterms:modified>
</cp:coreProperties>
</file>