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61" r:id="rId5"/>
    <p:sldId id="262" r:id="rId6"/>
    <p:sldId id="267" r:id="rId7"/>
    <p:sldId id="264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5BA57-F13F-4A7F-BD16-DC392A55A334}" type="doc">
      <dgm:prSet loTypeId="urn:microsoft.com/office/officeart/2005/8/layout/StepDownProcess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42740FB-8418-49EB-82D1-7947B70A52E2}">
      <dgm:prSet phldrT="[Текст]" custT="1"/>
      <dgm:spPr/>
      <dgm:t>
        <a:bodyPr/>
        <a:lstStyle/>
        <a:p>
          <a:r>
            <a:rPr lang="ru-RU" sz="2000" b="1" dirty="0" smtClean="0"/>
            <a:t>П</a:t>
          </a:r>
          <a:r>
            <a:rPr lang="uk-UA" sz="2000" b="1" dirty="0" err="1" smtClean="0"/>
            <a:t>ідсумкові</a:t>
          </a:r>
          <a:r>
            <a:rPr lang="uk-UA" sz="2000" b="1" dirty="0" smtClean="0"/>
            <a:t> протоколи журі</a:t>
          </a:r>
          <a:endParaRPr lang="ru-RU" sz="2000" b="1" dirty="0"/>
        </a:p>
      </dgm:t>
    </dgm:pt>
    <dgm:pt modelId="{AC9C56F3-49AD-4140-9288-8FDB7A61573B}" type="parTrans" cxnId="{A1676CDF-78E1-4350-9AE8-1A61B6EDDCB5}">
      <dgm:prSet/>
      <dgm:spPr/>
      <dgm:t>
        <a:bodyPr/>
        <a:lstStyle/>
        <a:p>
          <a:endParaRPr lang="ru-RU"/>
        </a:p>
      </dgm:t>
    </dgm:pt>
    <dgm:pt modelId="{3961C578-B25E-4051-8B49-F043C7A4DFAA}" type="sibTrans" cxnId="{A1676CDF-78E1-4350-9AE8-1A61B6EDDCB5}">
      <dgm:prSet/>
      <dgm:spPr/>
      <dgm:t>
        <a:bodyPr/>
        <a:lstStyle/>
        <a:p>
          <a:endParaRPr lang="ru-RU"/>
        </a:p>
      </dgm:t>
    </dgm:pt>
    <dgm:pt modelId="{B35443CD-5622-49D9-A739-94E7B409CB37}">
      <dgm:prSet phldrT="[Текст]" custT="1"/>
      <dgm:spPr/>
      <dgm:t>
        <a:bodyPr/>
        <a:lstStyle/>
        <a:p>
          <a:r>
            <a:rPr lang="uk-UA" sz="2000" b="1" dirty="0" smtClean="0"/>
            <a:t>Накази місцевих органів управління освітою</a:t>
          </a:r>
          <a:endParaRPr lang="ru-RU" sz="2000" b="1" dirty="0"/>
        </a:p>
      </dgm:t>
    </dgm:pt>
    <dgm:pt modelId="{B703B13A-DF8D-4446-9B67-D2FFC851899E}" type="parTrans" cxnId="{A03E0BC5-08CA-4565-B48D-008E573FA6F9}">
      <dgm:prSet/>
      <dgm:spPr/>
      <dgm:t>
        <a:bodyPr/>
        <a:lstStyle/>
        <a:p>
          <a:endParaRPr lang="ru-RU"/>
        </a:p>
      </dgm:t>
    </dgm:pt>
    <dgm:pt modelId="{5FFA1798-BB22-4F19-AB3D-452071AA7830}" type="sibTrans" cxnId="{A03E0BC5-08CA-4565-B48D-008E573FA6F9}">
      <dgm:prSet/>
      <dgm:spPr/>
      <dgm:t>
        <a:bodyPr/>
        <a:lstStyle/>
        <a:p>
          <a:endParaRPr lang="ru-RU"/>
        </a:p>
      </dgm:t>
    </dgm:pt>
    <dgm:pt modelId="{2399DC21-6A75-4F24-ADA3-58A562841E23}">
      <dgm:prSet phldrT="[Текст]" custT="1"/>
      <dgm:spPr/>
      <dgm:t>
        <a:bodyPr/>
        <a:lstStyle/>
        <a:p>
          <a:r>
            <a:rPr lang="uk-UA" sz="2000" b="1" dirty="0" smtClean="0"/>
            <a:t>Оприлюднення на офіційних сайтах не пізніше ніж через 10 календарних днів</a:t>
          </a:r>
          <a:endParaRPr lang="ru-RU" sz="2000" b="1" dirty="0"/>
        </a:p>
      </dgm:t>
    </dgm:pt>
    <dgm:pt modelId="{75A72AD5-7564-4E37-94F3-579843A34E94}" type="parTrans" cxnId="{5F6DB3C4-0662-4466-8342-1DF1964F6975}">
      <dgm:prSet/>
      <dgm:spPr/>
      <dgm:t>
        <a:bodyPr/>
        <a:lstStyle/>
        <a:p>
          <a:endParaRPr lang="ru-RU"/>
        </a:p>
      </dgm:t>
    </dgm:pt>
    <dgm:pt modelId="{AD6F32FD-7839-4FE6-8F62-997F7B101800}" type="sibTrans" cxnId="{5F6DB3C4-0662-4466-8342-1DF1964F6975}">
      <dgm:prSet/>
      <dgm:spPr/>
      <dgm:t>
        <a:bodyPr/>
        <a:lstStyle/>
        <a:p>
          <a:endParaRPr lang="ru-RU"/>
        </a:p>
      </dgm:t>
    </dgm:pt>
    <dgm:pt modelId="{60EF4341-E2FB-46AF-A4F6-6111EF8167DA}" type="pres">
      <dgm:prSet presAssocID="{09F5BA57-F13F-4A7F-BD16-DC392A55A33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5AF2141-E1E8-4360-B1CD-73A313D0897D}" type="pres">
      <dgm:prSet presAssocID="{B42740FB-8418-49EB-82D1-7947B70A52E2}" presName="composite" presStyleCnt="0"/>
      <dgm:spPr/>
    </dgm:pt>
    <dgm:pt modelId="{1B83EE10-B4B3-4E5F-9587-F6605D3A0623}" type="pres">
      <dgm:prSet presAssocID="{B42740FB-8418-49EB-82D1-7947B70A52E2}" presName="bentUpArrow1" presStyleLbl="alignImgPlace1" presStyleIdx="0" presStyleCnt="2"/>
      <dgm:spPr/>
    </dgm:pt>
    <dgm:pt modelId="{A776D595-508D-476D-83DC-A1E09179809B}" type="pres">
      <dgm:prSet presAssocID="{B42740FB-8418-49EB-82D1-7947B70A52E2}" presName="ParentText" presStyleLbl="node1" presStyleIdx="0" presStyleCnt="3" custScaleX="3024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B807D-1A0B-43A3-991C-AC3A140ACF5D}" type="pres">
      <dgm:prSet presAssocID="{B42740FB-8418-49EB-82D1-7947B70A52E2}" presName="ChildText" presStyleLbl="revTx" presStyleIdx="0" presStyleCnt="2" custLinFactNeighborX="-494" custLinFactNeighborY="-6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41A2D-0666-465C-8A94-CC7CA1403B66}" type="pres">
      <dgm:prSet presAssocID="{3961C578-B25E-4051-8B49-F043C7A4DFAA}" presName="sibTrans" presStyleCnt="0"/>
      <dgm:spPr/>
    </dgm:pt>
    <dgm:pt modelId="{E49267F4-C5BC-47A1-8057-A7376D88F9E0}" type="pres">
      <dgm:prSet presAssocID="{B35443CD-5622-49D9-A739-94E7B409CB37}" presName="composite" presStyleCnt="0"/>
      <dgm:spPr/>
    </dgm:pt>
    <dgm:pt modelId="{F5959D01-4C5C-49E1-A751-3253C0F9D881}" type="pres">
      <dgm:prSet presAssocID="{B35443CD-5622-49D9-A739-94E7B409CB37}" presName="bentUpArrow1" presStyleLbl="alignImgPlace1" presStyleIdx="1" presStyleCnt="2"/>
      <dgm:spPr/>
    </dgm:pt>
    <dgm:pt modelId="{A317F128-1E54-4BE5-A614-0D19D4813464}" type="pres">
      <dgm:prSet presAssocID="{B35443CD-5622-49D9-A739-94E7B409CB37}" presName="ParentText" presStyleLbl="node1" presStyleIdx="1" presStyleCnt="3" custScaleX="3021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890B5-2829-4160-AE0D-2BD0EA6F5FBF}" type="pres">
      <dgm:prSet presAssocID="{B35443CD-5622-49D9-A739-94E7B409CB37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BC33F-945C-49B2-90E0-2D0F947CA584}" type="pres">
      <dgm:prSet presAssocID="{5FFA1798-BB22-4F19-AB3D-452071AA7830}" presName="sibTrans" presStyleCnt="0"/>
      <dgm:spPr/>
    </dgm:pt>
    <dgm:pt modelId="{AD004325-BB6A-4926-BC8E-10025C8B036D}" type="pres">
      <dgm:prSet presAssocID="{2399DC21-6A75-4F24-ADA3-58A562841E23}" presName="composite" presStyleCnt="0"/>
      <dgm:spPr/>
    </dgm:pt>
    <dgm:pt modelId="{68DE6A9F-CC54-4F0B-8D2F-792D0A358408}" type="pres">
      <dgm:prSet presAssocID="{2399DC21-6A75-4F24-ADA3-58A562841E23}" presName="ParentText" presStyleLbl="node1" presStyleIdx="2" presStyleCnt="3" custScaleX="3079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6DB3C4-0662-4466-8342-1DF1964F6975}" srcId="{09F5BA57-F13F-4A7F-BD16-DC392A55A334}" destId="{2399DC21-6A75-4F24-ADA3-58A562841E23}" srcOrd="2" destOrd="0" parTransId="{75A72AD5-7564-4E37-94F3-579843A34E94}" sibTransId="{AD6F32FD-7839-4FE6-8F62-997F7B101800}"/>
    <dgm:cxn modelId="{A03E0BC5-08CA-4565-B48D-008E573FA6F9}" srcId="{09F5BA57-F13F-4A7F-BD16-DC392A55A334}" destId="{B35443CD-5622-49D9-A739-94E7B409CB37}" srcOrd="1" destOrd="0" parTransId="{B703B13A-DF8D-4446-9B67-D2FFC851899E}" sibTransId="{5FFA1798-BB22-4F19-AB3D-452071AA7830}"/>
    <dgm:cxn modelId="{A1676CDF-78E1-4350-9AE8-1A61B6EDDCB5}" srcId="{09F5BA57-F13F-4A7F-BD16-DC392A55A334}" destId="{B42740FB-8418-49EB-82D1-7947B70A52E2}" srcOrd="0" destOrd="0" parTransId="{AC9C56F3-49AD-4140-9288-8FDB7A61573B}" sibTransId="{3961C578-B25E-4051-8B49-F043C7A4DFAA}"/>
    <dgm:cxn modelId="{5EE2242B-D71A-4091-8E8E-6D7FA928C622}" type="presOf" srcId="{09F5BA57-F13F-4A7F-BD16-DC392A55A334}" destId="{60EF4341-E2FB-46AF-A4F6-6111EF8167DA}" srcOrd="0" destOrd="0" presId="urn:microsoft.com/office/officeart/2005/8/layout/StepDownProcess"/>
    <dgm:cxn modelId="{50EB61E5-5DC1-48B7-BA0F-2E695F6DF1C7}" type="presOf" srcId="{2399DC21-6A75-4F24-ADA3-58A562841E23}" destId="{68DE6A9F-CC54-4F0B-8D2F-792D0A358408}" srcOrd="0" destOrd="0" presId="urn:microsoft.com/office/officeart/2005/8/layout/StepDownProcess"/>
    <dgm:cxn modelId="{98150327-39F9-4028-AFEE-6AD279107758}" type="presOf" srcId="{B35443CD-5622-49D9-A739-94E7B409CB37}" destId="{A317F128-1E54-4BE5-A614-0D19D4813464}" srcOrd="0" destOrd="0" presId="urn:microsoft.com/office/officeart/2005/8/layout/StepDownProcess"/>
    <dgm:cxn modelId="{F200FF38-F20F-42AA-8CB0-4CF857685C0F}" type="presOf" srcId="{B42740FB-8418-49EB-82D1-7947B70A52E2}" destId="{A776D595-508D-476D-83DC-A1E09179809B}" srcOrd="0" destOrd="0" presId="urn:microsoft.com/office/officeart/2005/8/layout/StepDownProcess"/>
    <dgm:cxn modelId="{9BC393A5-8901-45CB-87B5-EDF267920A4C}" type="presParOf" srcId="{60EF4341-E2FB-46AF-A4F6-6111EF8167DA}" destId="{65AF2141-E1E8-4360-B1CD-73A313D0897D}" srcOrd="0" destOrd="0" presId="urn:microsoft.com/office/officeart/2005/8/layout/StepDownProcess"/>
    <dgm:cxn modelId="{09B2579E-82E3-491D-8C65-AF1D8EF1C149}" type="presParOf" srcId="{65AF2141-E1E8-4360-B1CD-73A313D0897D}" destId="{1B83EE10-B4B3-4E5F-9587-F6605D3A0623}" srcOrd="0" destOrd="0" presId="urn:microsoft.com/office/officeart/2005/8/layout/StepDownProcess"/>
    <dgm:cxn modelId="{87C98C84-92E4-4CFD-A496-2C9C9BE4E81D}" type="presParOf" srcId="{65AF2141-E1E8-4360-B1CD-73A313D0897D}" destId="{A776D595-508D-476D-83DC-A1E09179809B}" srcOrd="1" destOrd="0" presId="urn:microsoft.com/office/officeart/2005/8/layout/StepDownProcess"/>
    <dgm:cxn modelId="{4A83E838-10FB-4298-AC9E-DC9AD26C2CBC}" type="presParOf" srcId="{65AF2141-E1E8-4360-B1CD-73A313D0897D}" destId="{50CB807D-1A0B-43A3-991C-AC3A140ACF5D}" srcOrd="2" destOrd="0" presId="urn:microsoft.com/office/officeart/2005/8/layout/StepDownProcess"/>
    <dgm:cxn modelId="{6C3BDB9B-D1BC-4726-96FB-E5ABAB5F29FE}" type="presParOf" srcId="{60EF4341-E2FB-46AF-A4F6-6111EF8167DA}" destId="{22541A2D-0666-465C-8A94-CC7CA1403B66}" srcOrd="1" destOrd="0" presId="urn:microsoft.com/office/officeart/2005/8/layout/StepDownProcess"/>
    <dgm:cxn modelId="{31BBAACA-4081-4522-9162-88B569F01271}" type="presParOf" srcId="{60EF4341-E2FB-46AF-A4F6-6111EF8167DA}" destId="{E49267F4-C5BC-47A1-8057-A7376D88F9E0}" srcOrd="2" destOrd="0" presId="urn:microsoft.com/office/officeart/2005/8/layout/StepDownProcess"/>
    <dgm:cxn modelId="{2700B3C3-FC97-4DCE-AD86-692C3DFD2548}" type="presParOf" srcId="{E49267F4-C5BC-47A1-8057-A7376D88F9E0}" destId="{F5959D01-4C5C-49E1-A751-3253C0F9D881}" srcOrd="0" destOrd="0" presId="urn:microsoft.com/office/officeart/2005/8/layout/StepDownProcess"/>
    <dgm:cxn modelId="{1BB09F42-D864-410C-A5D0-960238298B90}" type="presParOf" srcId="{E49267F4-C5BC-47A1-8057-A7376D88F9E0}" destId="{A317F128-1E54-4BE5-A614-0D19D4813464}" srcOrd="1" destOrd="0" presId="urn:microsoft.com/office/officeart/2005/8/layout/StepDownProcess"/>
    <dgm:cxn modelId="{0B5F52B1-9E62-4FB7-BD17-5B4900363F54}" type="presParOf" srcId="{E49267F4-C5BC-47A1-8057-A7376D88F9E0}" destId="{946890B5-2829-4160-AE0D-2BD0EA6F5FBF}" srcOrd="2" destOrd="0" presId="urn:microsoft.com/office/officeart/2005/8/layout/StepDownProcess"/>
    <dgm:cxn modelId="{8A18B99F-9559-44EF-A133-C2209D73EC6B}" type="presParOf" srcId="{60EF4341-E2FB-46AF-A4F6-6111EF8167DA}" destId="{37DBC33F-945C-49B2-90E0-2D0F947CA584}" srcOrd="3" destOrd="0" presId="urn:microsoft.com/office/officeart/2005/8/layout/StepDownProcess"/>
    <dgm:cxn modelId="{5C4DB0C7-4015-474C-B8AB-4B3132E5907E}" type="presParOf" srcId="{60EF4341-E2FB-46AF-A4F6-6111EF8167DA}" destId="{AD004325-BB6A-4926-BC8E-10025C8B036D}" srcOrd="4" destOrd="0" presId="urn:microsoft.com/office/officeart/2005/8/layout/StepDownProcess"/>
    <dgm:cxn modelId="{95B04686-266D-47C3-9DFE-D42493412388}" type="presParOf" srcId="{AD004325-BB6A-4926-BC8E-10025C8B036D}" destId="{68DE6A9F-CC54-4F0B-8D2F-792D0A35840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42D98-4D16-4C30-BA33-219EB1E47DE3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B9B03-667F-4406-AE5C-1DD4F1510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BD72-7CAF-4499-BC79-E4CF24609035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A84F-F2B9-47A0-B3C8-32194F645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B2BF-1B79-472A-8191-AA225692269D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3436-E8B3-4EB8-9C9E-03DC93B91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E155F-9235-4DBC-974A-463ED18A65C7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1282-243E-40F5-9C59-5E0CA2C53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2390-E535-4E0D-8ECA-621913A6A442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A74B-D0CF-4AED-A9A2-6CA2C55E2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DA336-9F34-4435-9E55-5E11FD11DB61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77298-74ED-471A-BB6C-9FF8F8826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37C4-48AC-4705-8A2A-AADA3B95D359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1C6C-55CF-4004-A2AF-D3D0C6257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1628-D98D-478A-B7B5-696457F45541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6CFBA-9130-4B8A-BE09-4A1EDD105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5E6E-E3C8-4522-AC4B-C73EFDF74818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F842-1DC3-4E4B-9884-81F809709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1BF17-5DDF-4CD4-98AE-BE268C11488A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3AC23-2EBE-4B98-A0C2-8A293F6EE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B5CF-EC0E-4596-A7D4-0D519F80CF31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D6F32-6547-48DB-8133-8694F7265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DC7E-8178-473F-B531-5F318BE1F8DA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326E-3338-4CB3-BD20-4233DEA4E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0344F-408E-4AC3-8202-CB9CA458B0C7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4B3A0B-955F-49A6-8B2C-CDFC58BA3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Блок-схема: документ 11"/>
          <p:cNvSpPr/>
          <p:nvPr userDrawn="1"/>
        </p:nvSpPr>
        <p:spPr>
          <a:xfrm>
            <a:off x="0" y="0"/>
            <a:ext cx="9144000" cy="981075"/>
          </a:xfrm>
          <a:prstGeom prst="flowChartDocumen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документ 12"/>
          <p:cNvSpPr/>
          <p:nvPr userDrawn="1"/>
        </p:nvSpPr>
        <p:spPr>
          <a:xfrm flipH="1" flipV="1">
            <a:off x="0" y="5876925"/>
            <a:ext cx="9144000" cy="981075"/>
          </a:xfrm>
          <a:prstGeom prst="flowChartDocumen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4" name="Рисунок 13" descr="snegir_5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180975" y="4508500"/>
            <a:ext cx="235585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/>
          </p:cNvSpPr>
          <p:nvPr>
            <p:ph type="ctrTitle" idx="4294967295"/>
          </p:nvPr>
        </p:nvSpPr>
        <p:spPr>
          <a:xfrm>
            <a:off x="755650" y="908050"/>
            <a:ext cx="7993063" cy="3744913"/>
          </a:xfrm>
        </p:spPr>
        <p:txBody>
          <a:bodyPr/>
          <a:lstStyle/>
          <a:p>
            <a:r>
              <a:rPr lang="uk-UA" sz="4000" b="1" smtClean="0">
                <a:solidFill>
                  <a:srgbClr val="008000"/>
                </a:solidFill>
              </a:rPr>
              <a:t>Про організацію проведення                    ІІІ етапу Всеукраїнських учнівських олімпіад з базових дисциплін та            ІІ етапу конкурсу-захисту науково-дослідницьких робіт МАН</a:t>
            </a:r>
            <a:r>
              <a:rPr lang="ru-RU" sz="4000" smtClean="0"/>
              <a:t> </a:t>
            </a:r>
          </a:p>
        </p:txBody>
      </p:sp>
      <p:sp>
        <p:nvSpPr>
          <p:cNvPr id="14338" name="Rectangle 6"/>
          <p:cNvSpPr>
            <a:spLocks noGrp="1"/>
          </p:cNvSpPr>
          <p:nvPr>
            <p:ph type="subTitle" idx="4294967295"/>
          </p:nvPr>
        </p:nvSpPr>
        <p:spPr>
          <a:xfrm>
            <a:off x="2743200" y="4941888"/>
            <a:ext cx="6400800" cy="1584325"/>
          </a:xfrm>
        </p:spPr>
        <p:txBody>
          <a:bodyPr/>
          <a:lstStyle/>
          <a:p>
            <a:pPr marL="0" indent="0" algn="r">
              <a:lnSpc>
                <a:spcPct val="80000"/>
              </a:lnSpc>
              <a:buFont typeface="Arial" charset="0"/>
              <a:buNone/>
            </a:pPr>
            <a:r>
              <a:rPr lang="uk-UA" sz="2400" b="1" smtClean="0">
                <a:solidFill>
                  <a:srgbClr val="008000"/>
                </a:solidFill>
              </a:rPr>
              <a:t>Коваленко В.О., </a:t>
            </a:r>
          </a:p>
          <a:p>
            <a:pPr marL="0" indent="0" algn="r">
              <a:lnSpc>
                <a:spcPct val="80000"/>
              </a:lnSpc>
              <a:buFont typeface="Arial" charset="0"/>
              <a:buNone/>
            </a:pPr>
            <a:r>
              <a:rPr lang="uk-UA" sz="2400" b="1" smtClean="0">
                <a:solidFill>
                  <a:srgbClr val="008000"/>
                </a:solidFill>
              </a:rPr>
              <a:t>головний спеціаліст відділу нормативності та якості освіти управління освіти і науки Департаменту науки і освіти Харківської обласної державної адміністрації</a:t>
            </a:r>
            <a:endParaRPr lang="ru-RU" sz="24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>
            <a:off x="0" y="-1204913"/>
            <a:ext cx="46005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Орієнтовний графік проведення</a:t>
            </a:r>
            <a:endParaRPr lang="ru-RU" sz="800"/>
          </a:p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ІІІ етапу Всеукраїнських учнівських олімпіад</a:t>
            </a:r>
            <a:endParaRPr lang="ru-RU" sz="800"/>
          </a:p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із навчальних предметів у 2014/2015 навчальному році</a:t>
            </a:r>
            <a:endParaRPr lang="ru-RU" sz="800"/>
          </a:p>
          <a:p>
            <a:pPr eaLnBrk="0" hangingPunct="0"/>
            <a:endParaRPr lang="ru-RU"/>
          </a:p>
        </p:txBody>
      </p:sp>
      <p:graphicFrame>
        <p:nvGraphicFramePr>
          <p:cNvPr id="34180" name="Group 388"/>
          <p:cNvGraphicFramePr>
            <a:graphicFrameLocks noGrp="1"/>
          </p:cNvGraphicFramePr>
          <p:nvPr/>
        </p:nvGraphicFramePr>
        <p:xfrm>
          <a:off x="323850" y="333375"/>
          <a:ext cx="8424863" cy="5767388"/>
        </p:xfrm>
        <a:graphic>
          <a:graphicData uri="http://schemas.openxmlformats.org/drawingml/2006/table">
            <a:tbl>
              <a:tblPr/>
              <a:tblGrid>
                <a:gridCol w="2108200"/>
                <a:gridCol w="2284413"/>
                <a:gridCol w="40322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Правознавство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17.01.2015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університет внутрішніх справ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(згідно з листом МОНУ)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18.01.2015; 24.01.2015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університет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імені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В.Н.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Каразіна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21.01.2015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Біологія (не підтверджено листом МОНУ)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25.01.2015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педагогічний університет імені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Сковороди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Хімія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27.01.2015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університет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імені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В.Н.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Каразіна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28.01.2015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30.01.2015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Інформатика (згідно з листом МОНУ)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31.01.-01.02.2015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економічний університет імені Семена Кузнеця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Астрономія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04.02.2015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університет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імені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В.Н.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Каразіна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06.02.2015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університет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імені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В.Н.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Каразіна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мова та література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07.02.2015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педагогічний університет імені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Сковороди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Іноземні мови (англійська, німецька, французька)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08.02.2015; 15.02.2015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педагогічний університет імені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Сковороди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Екологія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14.02.2015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національний університет міського господарства імені О.М.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Бекетова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9" name="Rectangle 368"/>
          <p:cNvSpPr>
            <a:spLocks noChangeArrowheads="1"/>
          </p:cNvSpPr>
          <p:nvPr/>
        </p:nvSpPr>
        <p:spPr bwMode="auto">
          <a:xfrm>
            <a:off x="0" y="8061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9613" y="188913"/>
            <a:ext cx="8434387" cy="530225"/>
          </a:xfrm>
        </p:spPr>
        <p:txBody>
          <a:bodyPr anchor="t"/>
          <a:lstStyle/>
          <a:p>
            <a:pPr eaLnBrk="1" hangingPunct="1"/>
            <a:r>
              <a:rPr lang="uk-UA" sz="4000" b="1" smtClean="0">
                <a:solidFill>
                  <a:srgbClr val="008000"/>
                </a:solidFill>
              </a:rPr>
              <a:t>НОРМАТИВНА БАЗА</a:t>
            </a:r>
            <a:endParaRPr lang="ru-RU" sz="4000" smtClean="0">
              <a:solidFill>
                <a:srgbClr val="008000"/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>
          <a:xfrm>
            <a:off x="409575" y="908050"/>
            <a:ext cx="8555038" cy="5113338"/>
          </a:xfrm>
        </p:spPr>
        <p:txBody>
          <a:bodyPr/>
          <a:lstStyle/>
          <a:p>
            <a:pPr marL="609600" indent="-609600" algn="just">
              <a:buFont typeface="Verdana" pitchFamily="34" charset="0"/>
              <a:buAutoNum type="arabicPeriod"/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Положення про Всеукраїнські учнівські олімпіади, турніри, конкурси з навчальних предметів, конкурси-захисти науково-дослідницьких робіт, олімпіади зі спеціальних дисциплін та конкурси фахової майстерності,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затверджене наказом Міністерства освіти і науки, молоді та спорту України від 22.09.2011 № 1099, зареєстрованим у Міністерстві юстиції України 17.11.2011 за                          № 1318/20056 (зі змінами);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buFont typeface="Verdana" pitchFamily="34" charset="0"/>
              <a:buAutoNum type="arabicPeriod"/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Правила проведення Всеукраїнського конкурсу-захисту науково-дослідницьких робіт учнів-членів Малої академії наук України,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 затверджені наказом Міністерства освіти і науки України від 24.03.2014 № 259, зареєстрованиму Міністерстві юстиції України 11.04.2014 за № 407/25184;</a:t>
            </a:r>
          </a:p>
          <a:p>
            <a:pPr marL="609600" indent="-609600" algn="just">
              <a:buFont typeface="Verdana" pitchFamily="34" charset="0"/>
              <a:buAutoNum type="arabicPeriod"/>
            </a:pPr>
            <a:r>
              <a:rPr lang="uk-UA" sz="2000" smtClean="0">
                <a:latin typeface="Times New Roman" pitchFamily="18" charset="0"/>
              </a:rPr>
              <a:t>Наказ Департаменту науки і освіти ХОДА від 20.10.2014 № 429</a:t>
            </a:r>
            <a:r>
              <a:rPr lang="uk-UA" sz="2000" b="1" smtClean="0">
                <a:latin typeface="Times New Roman" pitchFamily="18" charset="0"/>
              </a:rPr>
              <a:t> “Про проведення І, ІІ етапів Всеукраїнського конкурсу-захисту науково-дослідницьких робіт учнів-членів Малої академії наук України у 2014/2015 навчальному році</a:t>
            </a:r>
            <a:r>
              <a:rPr lang="uk-UA" sz="2000" smtClean="0">
                <a:latin typeface="Times New Roman" pitchFamily="18" charset="0"/>
              </a:rPr>
              <a:t>”</a:t>
            </a:r>
            <a:r>
              <a:rPr lang="uk-UA" sz="2000" smtClean="0">
                <a:solidFill>
                  <a:srgbClr val="11345A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smtClean="0">
              <a:solidFill>
                <a:srgbClr val="11345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Учасники конкурсу МАН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п. </a:t>
            </a:r>
            <a:r>
              <a:rPr lang="uk-UA" b="1" smtClean="0"/>
              <a:t>1. У конкурсі беруть участь: </a:t>
            </a:r>
          </a:p>
          <a:p>
            <a:pPr algn="just"/>
            <a:r>
              <a:rPr lang="uk-UA" sz="2800" smtClean="0"/>
              <a:t> </a:t>
            </a:r>
            <a:r>
              <a:rPr lang="uk-UA" sz="2400" b="1" smtClean="0">
                <a:solidFill>
                  <a:srgbClr val="7030A0"/>
                </a:solidFill>
              </a:rPr>
              <a:t>учні 9-11 класів загальноосвітніх навчальних   закладів; </a:t>
            </a:r>
          </a:p>
          <a:p>
            <a:pPr algn="just"/>
            <a:r>
              <a:rPr lang="uk-UA" sz="2400" b="1" smtClean="0">
                <a:solidFill>
                  <a:srgbClr val="7030A0"/>
                </a:solidFill>
              </a:rPr>
              <a:t> учні професійно-технічних навчальних закладів; </a:t>
            </a:r>
          </a:p>
          <a:p>
            <a:pPr algn="just"/>
            <a:r>
              <a:rPr lang="uk-UA" sz="2400" b="1" smtClean="0">
                <a:solidFill>
                  <a:srgbClr val="7030A0"/>
                </a:solidFill>
              </a:rPr>
              <a:t> вихованці позашкільних навчальних закладів; </a:t>
            </a:r>
          </a:p>
          <a:p>
            <a:pPr algn="just"/>
            <a:r>
              <a:rPr lang="uk-UA" sz="2400" b="1" smtClean="0">
                <a:solidFill>
                  <a:srgbClr val="7030A0"/>
                </a:solidFill>
              </a:rPr>
              <a:t> студенти вищих навчальних закладів І-ІІ рівнів акредитації.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Нові секції конкурсу МАН</a:t>
            </a:r>
            <a:endParaRPr lang="ru-RU" sz="3600" b="1" smtClean="0">
              <a:solidFill>
                <a:srgbClr val="5695DC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idx="1"/>
          </p:nvPr>
        </p:nvGraphicFramePr>
        <p:xfrm>
          <a:off x="611188" y="1052513"/>
          <a:ext cx="8013700" cy="3673475"/>
        </p:xfrm>
        <a:graphic>
          <a:graphicData uri="http://schemas.openxmlformats.org/drawingml/2006/table">
            <a:tbl>
              <a:tblPr/>
              <a:tblGrid>
                <a:gridCol w="4008437"/>
                <a:gridCol w="4005263"/>
              </a:tblGrid>
              <a:tr h="128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Наукове відділення економіки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Наукове відділення мовознавства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52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«Управління персоналом»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1D528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52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«Ділова українська мова»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1D528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FD5"/>
                    </a:solidFill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52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«Інноваційний менеджмент та логістичні процеси»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1D528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52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1D528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smtClean="0">
                <a:solidFill>
                  <a:srgbClr val="008000"/>
                </a:solidFill>
              </a:rPr>
              <a:t>УМОВИ ПРОВЕДЕННЯ КОНКУРСУ</a:t>
            </a:r>
            <a:endParaRPr lang="ru-RU" sz="4000" b="1" smtClean="0">
              <a:solidFill>
                <a:srgbClr val="008000"/>
              </a:solidFill>
            </a:endParaRPr>
          </a:p>
        </p:txBody>
      </p:sp>
      <p:sp>
        <p:nvSpPr>
          <p:cNvPr id="18436" name="Rectangle 4"/>
          <p:cNvSpPr>
            <a:spLocks noGrp="1"/>
          </p:cNvSpPr>
          <p:nvPr>
            <p:ph type="body" idx="4294967295"/>
          </p:nvPr>
        </p:nvSpPr>
        <p:spPr>
          <a:xfrm>
            <a:off x="539750" y="1196975"/>
            <a:ext cx="8229600" cy="1008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>
                <a:latin typeface="Arial" charset="0"/>
              </a:rPr>
              <a:t>Прийом робіт на ІІ етап конкурсу-захисту МАН: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smtClean="0">
                <a:latin typeface="Arial" charset="0"/>
              </a:rPr>
              <a:t>	 </a:t>
            </a:r>
            <a:r>
              <a:rPr lang="uk-UA" sz="2400" smtClean="0">
                <a:solidFill>
                  <a:srgbClr val="FF0000"/>
                </a:solidFill>
                <a:latin typeface="Arial" charset="0"/>
              </a:rPr>
              <a:t>22.12.2014 по 26.12.2014</a:t>
            </a:r>
            <a:endParaRPr lang="ru-RU" sz="2400" smtClean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</p:nvPr>
        </p:nvGraphicFramePr>
        <p:xfrm>
          <a:off x="560586" y="2068492"/>
          <a:ext cx="8139247" cy="3569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  <a:latin typeface="Arial" charset="0"/>
              </a:rPr>
              <a:t>Порушені Правила проведення                 І етапу конкурсу-захисту МАН</a:t>
            </a:r>
            <a:endParaRPr lang="ru-RU" sz="3600" b="1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 smtClean="0">
                <a:latin typeface="Arial" charset="0"/>
              </a:rPr>
              <a:t>Богодухівський район (4 наукові відділення);</a:t>
            </a:r>
          </a:p>
          <a:p>
            <a:pPr>
              <a:lnSpc>
                <a:spcPct val="90000"/>
              </a:lnSpc>
            </a:pPr>
            <a:r>
              <a:rPr lang="uk-UA" sz="2800" smtClean="0">
                <a:latin typeface="Arial" charset="0"/>
              </a:rPr>
              <a:t>Дергачівський район;</a:t>
            </a:r>
          </a:p>
          <a:p>
            <a:pPr>
              <a:lnSpc>
                <a:spcPct val="90000"/>
              </a:lnSpc>
            </a:pPr>
            <a:r>
              <a:rPr lang="uk-UA" sz="2800" smtClean="0">
                <a:latin typeface="Arial" charset="0"/>
              </a:rPr>
              <a:t>Зачепилівський район;</a:t>
            </a:r>
          </a:p>
          <a:p>
            <a:pPr>
              <a:lnSpc>
                <a:spcPct val="90000"/>
              </a:lnSpc>
            </a:pPr>
            <a:r>
              <a:rPr lang="uk-UA" sz="2800" smtClean="0">
                <a:latin typeface="Arial" charset="0"/>
              </a:rPr>
              <a:t>Ізюмський район;</a:t>
            </a:r>
          </a:p>
          <a:p>
            <a:pPr>
              <a:lnSpc>
                <a:spcPct val="90000"/>
              </a:lnSpc>
            </a:pPr>
            <a:r>
              <a:rPr lang="uk-UA" sz="2800" smtClean="0">
                <a:latin typeface="Arial" charset="0"/>
              </a:rPr>
              <a:t>Лозівський район;</a:t>
            </a:r>
          </a:p>
          <a:p>
            <a:pPr>
              <a:lnSpc>
                <a:spcPct val="90000"/>
              </a:lnSpc>
            </a:pPr>
            <a:r>
              <a:rPr lang="uk-UA" sz="2800" smtClean="0">
                <a:solidFill>
                  <a:srgbClr val="FF0000"/>
                </a:solidFill>
                <a:latin typeface="Arial" charset="0"/>
              </a:rPr>
              <a:t>Чугуївский район;</a:t>
            </a:r>
          </a:p>
          <a:p>
            <a:pPr>
              <a:lnSpc>
                <a:spcPct val="90000"/>
              </a:lnSpc>
            </a:pPr>
            <a:r>
              <a:rPr lang="uk-UA" sz="2800" smtClean="0">
                <a:solidFill>
                  <a:srgbClr val="FF0000"/>
                </a:solidFill>
                <a:latin typeface="Arial" charset="0"/>
              </a:rPr>
              <a:t>м. Ізюм (2 наукових відділення).</a:t>
            </a:r>
            <a:endParaRPr lang="ru-RU" sz="280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64613" cy="417512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Орієнтовний графік проведення конкурсу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graphicFrame>
        <p:nvGraphicFramePr>
          <p:cNvPr id="27856" name="Group 208"/>
          <p:cNvGraphicFramePr>
            <a:graphicFrameLocks noGrp="1"/>
          </p:cNvGraphicFramePr>
          <p:nvPr/>
        </p:nvGraphicFramePr>
        <p:xfrm>
          <a:off x="323850" y="1052513"/>
          <a:ext cx="8351838" cy="3625850"/>
        </p:xfrm>
        <a:graphic>
          <a:graphicData uri="http://schemas.openxmlformats.org/drawingml/2006/table">
            <a:tbl>
              <a:tblPr/>
              <a:tblGrid>
                <a:gridCol w="1944688"/>
                <a:gridCol w="640715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Виконання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контрольних робіт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18.01.2015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Біологія, хімія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18.01.2015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мовата література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(крім секцій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Педагогіка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Журналістика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світова література,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російська мова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18.01.2015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Іноземін мови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25.01.2015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31.01.2015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Географія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 України,  українська мова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 література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секції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Педагогіка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Журналістика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76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490537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</a:rPr>
              <a:t>Орієнтовний графік проведення конкурсу</a:t>
            </a:r>
            <a:endParaRPr lang="ru-RU" sz="3600" b="1" smtClean="0">
              <a:solidFill>
                <a:srgbClr val="008000"/>
              </a:solidFill>
            </a:endParaRPr>
          </a:p>
        </p:txBody>
      </p:sp>
      <p:graphicFrame>
        <p:nvGraphicFramePr>
          <p:cNvPr id="29896" name="Group 200"/>
          <p:cNvGraphicFramePr>
            <a:graphicFrameLocks noGrp="1"/>
          </p:cNvGraphicFramePr>
          <p:nvPr>
            <p:ph idx="1"/>
          </p:nvPr>
        </p:nvGraphicFramePr>
        <p:xfrm>
          <a:off x="179388" y="765175"/>
          <a:ext cx="8713787" cy="5668963"/>
        </p:xfrm>
        <a:graphic>
          <a:graphicData uri="http://schemas.openxmlformats.org/drawingml/2006/table">
            <a:tbl>
              <a:tblPr/>
              <a:tblGrid>
                <a:gridCol w="1296987"/>
                <a:gridCol w="7416800"/>
              </a:tblGrid>
              <a:tr h="215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Захист науково-дослідницьких робіт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24.01.2015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Наукові відділення літературознавства, фольклористики та мистецтвознавства;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мовознавства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(секції: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мова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Ділова українська мова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Російська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24.01.2015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екології та аграрних наук: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25.01.2015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мовознавства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(іноземні мови)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хімії та біології</a:t>
                      </a:r>
                      <a:endParaRPr kumimoji="0" lang="uk-UA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наук про Землю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Наукові відділення хімії та біології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(секція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Зоологія, ботаніка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екології та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аграрних наук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(секції: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Ветеринарія та зоотехнія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Охорона довкілля та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раціональне природокористування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економіки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комп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ютерних наук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математики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хімії та біології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(секції: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Психологія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фізики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астрономії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Наукове відділення технічних наук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15.02.2015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Наукові відділення філософії та суспільствознавства; історії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uk-UA" sz="4000" b="1" smtClean="0">
                <a:solidFill>
                  <a:srgbClr val="008000"/>
                </a:solidFill>
              </a:rPr>
              <a:t>Нормативна база</a:t>
            </a:r>
            <a:endParaRPr lang="ru-RU" sz="4000" b="1" smtClean="0">
              <a:solidFill>
                <a:srgbClr val="008000"/>
              </a:solidFill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79388" y="981075"/>
            <a:ext cx="8713787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>
                <a:latin typeface="Times New Roman" pitchFamily="18" charset="0"/>
              </a:rPr>
              <a:t>наказ Міністерства освіти і науки України</a:t>
            </a:r>
            <a:br>
              <a:rPr lang="uk-UA" sz="2200" smtClean="0">
                <a:latin typeface="Times New Roman" pitchFamily="18" charset="0"/>
              </a:rPr>
            </a:br>
            <a:r>
              <a:rPr lang="uk-UA" sz="2200" smtClean="0">
                <a:latin typeface="Times New Roman" pitchFamily="18" charset="0"/>
              </a:rPr>
              <a:t>від 08.08.2014 № 918 </a:t>
            </a:r>
            <a:r>
              <a:rPr lang="uk-UA" sz="2200" b="1" smtClean="0">
                <a:latin typeface="Times New Roman" pitchFamily="18" charset="0"/>
              </a:rPr>
              <a:t>«Про проведення Всеукраїнських учнівських олімпіад і турнірів з навчальних предметів у 2014/2015 навчальному році»;</a:t>
            </a:r>
            <a:r>
              <a:rPr lang="ru-RU" sz="2200" b="1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uk-UA" sz="2200" b="1" smtClean="0">
                <a:latin typeface="Times New Roman" pitchFamily="18" charset="0"/>
              </a:rPr>
              <a:t>Правила проведення І, ІІ, ІІІ етапів Всеукраїнських учнівських олімпіад із навчальних предметів у Харківській області,</a:t>
            </a:r>
            <a:r>
              <a:rPr lang="uk-UA" sz="2200" smtClean="0">
                <a:latin typeface="Times New Roman" pitchFamily="18" charset="0"/>
              </a:rPr>
              <a:t> затверджені наказом Головного управління освіти і науки ХОДА від 25.04.2012 № 241, зареєстровані у Головному управлінні юстиції у Харківській області 14.06.2012 за № 42/1405;</a:t>
            </a:r>
            <a:endParaRPr lang="ru-RU" sz="22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</a:rPr>
              <a:t>наказ Департамнту науки і освіти ХОДА від 09.09.2014 </a:t>
            </a:r>
            <a:r>
              <a:rPr lang="ru-RU" sz="2200" b="1" smtClean="0">
                <a:latin typeface="Times New Roman" pitchFamily="18" charset="0"/>
              </a:rPr>
              <a:t>№ 376 "Про проведення І, ІІ етапів Всеукраїнських учнівських олімпіад із навчальних предметів у Харківській області у 2014/2015 навчальному році"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604</Words>
  <Application>Microsoft Office PowerPoint</Application>
  <PresentationFormat>Экран (4:3)</PresentationFormat>
  <Paragraphs>134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1_Тема Office</vt:lpstr>
      <vt:lpstr>1_Тема Office</vt:lpstr>
      <vt:lpstr>Про організацію проведення                    ІІІ етапу Всеукраїнських учнівських олімпіад з базових дисциплін та            ІІ етапу конкурсу-захисту науково-дослідницьких робіт МАН </vt:lpstr>
      <vt:lpstr>НОРМАТИВНА БАЗА</vt:lpstr>
      <vt:lpstr>Учасники конкурсу МАН</vt:lpstr>
      <vt:lpstr>Нові секції конкурсу МАН</vt:lpstr>
      <vt:lpstr>УМОВИ ПРОВЕДЕННЯ КОНКУРСУ</vt:lpstr>
      <vt:lpstr>Порушені Правила проведення                 І етапу конкурсу-захисту МАН</vt:lpstr>
      <vt:lpstr>Орієнтовний графік проведення конкурсу</vt:lpstr>
      <vt:lpstr>Орієнтовний графік проведення конкурсу</vt:lpstr>
      <vt:lpstr>Нормативна база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Admin</cp:lastModifiedBy>
  <cp:revision>5</cp:revision>
  <dcterms:created xsi:type="dcterms:W3CDTF">2013-12-07T07:39:13Z</dcterms:created>
  <dcterms:modified xsi:type="dcterms:W3CDTF">2014-12-16T17:04:26Z</dcterms:modified>
</cp:coreProperties>
</file>