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16ED8-7486-4EFC-9E8C-37952338BED5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D3BC6-2B8C-4947-AE3B-A31042F855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08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CFD99-ABD0-4B4F-9EC5-83032A4D2937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B71F2-B00D-4E63-82A3-C001DAFF2B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168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5DA20-631F-4CF4-8734-DE07D5915D54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A4E14-7C8E-4621-96A1-D85EEFF846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874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44103-147C-4731-941F-F9FF358414B0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3DEFF-0C10-4F7B-9B55-1C0D118B2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286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F7FCD-846C-4129-8155-18D949FFB7EE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0113A-8E47-47A9-A532-E2BA2C0409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8740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20FED-6779-4AEB-BA6D-026B4497108B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DBE84-6655-4481-ADB6-C95F2406B1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404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93A97-A66B-40B1-959C-299B6DDFD637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2BC45-0502-4841-A256-C28CDC1CA4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578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ECC03-4AFD-4BD7-A07D-64B5BC66ADF2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508D4-EE1B-432B-B48E-55D9AAC60D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567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7F3D0-7B1D-4612-B0D6-E121DF396C04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DC528-34EA-4D08-85FD-DE65670A1C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073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A15C9-C4D9-471D-9CB9-FF5D747AE20B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AF170-1FCA-4349-9D4D-9EC9B8A59F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000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02C9B-B1DF-4482-8419-72414813C8B7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0087B-3CF4-46FD-BFC3-56D2C29A8A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557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52D28C-F922-4F25-83A4-75B4E377CCA6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A41899-3748-4736-ADC6-9DAB1705A8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803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229600" cy="35719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Завдання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методичної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служби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 та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форми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роботи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педагогічними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кадрами  в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умовах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упровадження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варіативних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програм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3" y="4214813"/>
            <a:ext cx="8715375" cy="2428875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b="1" dirty="0" err="1" smtClean="0">
                <a:solidFill>
                  <a:schemeClr val="accent3">
                    <a:lumMod val="50000"/>
                  </a:schemeClr>
                </a:solidFill>
              </a:rPr>
              <a:t>Кугуєнко</a:t>
            </a: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 Н.Ф.,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algn="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старший викладач кафедри методики дошкільної та початкової освіти</a:t>
            </a:r>
          </a:p>
          <a:p>
            <a:pPr algn="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Грудень 2014р.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Продуктивні форми роботи</a:t>
            </a:r>
            <a:b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uk-UA" sz="2700" dirty="0" smtClean="0">
                <a:solidFill>
                  <a:schemeClr val="accent3">
                    <a:lumMod val="50000"/>
                  </a:schemeClr>
                </a:solidFill>
              </a:rPr>
              <a:t>(за В.</a:t>
            </a:r>
            <a:r>
              <a:rPr lang="uk-UA" sz="2700" dirty="0" err="1" smtClean="0">
                <a:solidFill>
                  <a:schemeClr val="accent3">
                    <a:lumMod val="50000"/>
                  </a:schemeClr>
                </a:solidFill>
              </a:rPr>
              <a:t>Полторацькою</a:t>
            </a:r>
            <a:r>
              <a:rPr lang="uk-UA" sz="2700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lang="ru-RU" sz="27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085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uk-UA" altLang="ru-RU" sz="3600" dirty="0" smtClean="0">
                <a:solidFill>
                  <a:schemeClr val="accent3">
                    <a:lumMod val="50000"/>
                  </a:schemeClr>
                </a:solidFill>
              </a:rPr>
              <a:t>- методичні розробки проведення різних форм </a:t>
            </a:r>
            <a:r>
              <a:rPr lang="uk-UA" altLang="ru-RU" sz="3600" dirty="0" err="1" smtClean="0">
                <a:solidFill>
                  <a:schemeClr val="accent3">
                    <a:lumMod val="50000"/>
                  </a:schemeClr>
                </a:solidFill>
              </a:rPr>
              <a:t>навчально-пізнавальноїдіяльності</a:t>
            </a:r>
            <a:r>
              <a:rPr lang="uk-UA" altLang="ru-RU" sz="3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uk-UA" altLang="ru-RU" sz="3600" dirty="0" smtClean="0">
                <a:solidFill>
                  <a:schemeClr val="accent3">
                    <a:lumMod val="50000"/>
                  </a:schemeClr>
                </a:solidFill>
              </a:rPr>
              <a:t>- виготовлення комплектів дидактичного матеріалу для роботи за новою програмою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uk-UA" altLang="ru-RU" sz="3600" dirty="0" smtClean="0">
                <a:solidFill>
                  <a:schemeClr val="accent3">
                    <a:lumMod val="50000"/>
                  </a:schemeClr>
                </a:solidFill>
              </a:rPr>
              <a:t>- авторські програми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uk-UA" altLang="ru-RU" sz="3600" dirty="0" smtClean="0">
                <a:solidFill>
                  <a:schemeClr val="accent3">
                    <a:lumMod val="50000"/>
                  </a:schemeClr>
                </a:solidFill>
              </a:rPr>
              <a:t>- дослідницькі розробки членів РМО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uk-UA" altLang="ru-RU" sz="3600" dirty="0" smtClean="0">
                <a:solidFill>
                  <a:schemeClr val="accent3">
                    <a:lumMod val="50000"/>
                  </a:schemeClr>
                </a:solidFill>
              </a:rPr>
              <a:t>- публікації досвіду </a:t>
            </a:r>
            <a:endParaRPr lang="ru-RU" altLang="ru-RU" sz="36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Завдання методичних служб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9244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uk-UA" altLang="ru-RU" sz="3600" dirty="0" smtClean="0">
                <a:solidFill>
                  <a:schemeClr val="accent3">
                    <a:lumMod val="50000"/>
                  </a:schemeClr>
                </a:solidFill>
              </a:rPr>
              <a:t>- методичні розробки проведення різних форм </a:t>
            </a:r>
            <a:r>
              <a:rPr lang="uk-UA" altLang="ru-RU" sz="3600" dirty="0" err="1" smtClean="0">
                <a:solidFill>
                  <a:schemeClr val="accent3">
                    <a:lumMod val="50000"/>
                  </a:schemeClr>
                </a:solidFill>
              </a:rPr>
              <a:t>навчально-пізнавальноїдіяльності</a:t>
            </a:r>
            <a:r>
              <a:rPr lang="uk-UA" altLang="ru-RU" sz="3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uk-UA" altLang="ru-RU" sz="3600" dirty="0" smtClean="0">
                <a:solidFill>
                  <a:schemeClr val="accent3">
                    <a:lumMod val="50000"/>
                  </a:schemeClr>
                </a:solidFill>
              </a:rPr>
              <a:t>- виготовлення комплектів дидактичного матеріалу для роботи за новою програмою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uk-UA" altLang="ru-RU" sz="3600" dirty="0" smtClean="0">
                <a:solidFill>
                  <a:schemeClr val="accent3">
                    <a:lumMod val="50000"/>
                  </a:schemeClr>
                </a:solidFill>
              </a:rPr>
              <a:t>- авторські програми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uk-UA" altLang="ru-RU" sz="3600" dirty="0" smtClean="0">
                <a:solidFill>
                  <a:schemeClr val="accent3">
                    <a:lumMod val="50000"/>
                  </a:schemeClr>
                </a:solidFill>
              </a:rPr>
              <a:t>- дослідницькі розробки членів РМО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uk-UA" altLang="ru-RU" sz="3600" dirty="0" smtClean="0">
                <a:solidFill>
                  <a:schemeClr val="accent3">
                    <a:lumMod val="50000"/>
                  </a:schemeClr>
                </a:solidFill>
              </a:rPr>
              <a:t>- публікації досвіду </a:t>
            </a:r>
            <a:endParaRPr lang="ru-RU" altLang="ru-RU" sz="36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Продуктивні форми роботи</a:t>
            </a:r>
            <a:b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sz="27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085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uk-UA" altLang="ru-RU" sz="3600" dirty="0" smtClean="0">
                <a:solidFill>
                  <a:schemeClr val="accent3">
                    <a:lumMod val="50000"/>
                  </a:schemeClr>
                </a:solidFill>
              </a:rPr>
              <a:t>    - ділові ігри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uk-UA" altLang="ru-RU" sz="3600" dirty="0" smtClean="0">
                <a:solidFill>
                  <a:schemeClr val="accent3">
                    <a:lumMod val="50000"/>
                  </a:schemeClr>
                </a:solidFill>
              </a:rPr>
              <a:t>    - інтерактивне спілкування (</a:t>
            </a:r>
            <a:r>
              <a:rPr lang="uk-UA" altLang="ru-RU" sz="3600" dirty="0" err="1" smtClean="0">
                <a:solidFill>
                  <a:schemeClr val="accent3">
                    <a:lumMod val="50000"/>
                  </a:schemeClr>
                </a:solidFill>
              </a:rPr>
              <a:t>вебінари</a:t>
            </a:r>
            <a:r>
              <a:rPr lang="uk-UA" altLang="ru-RU" sz="3600" dirty="0" smtClean="0">
                <a:solidFill>
                  <a:schemeClr val="accent3">
                    <a:lumMod val="50000"/>
                  </a:schemeClr>
                </a:solidFill>
              </a:rPr>
              <a:t>, 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uk-UA" altLang="ru-RU" sz="3600" dirty="0" smtClean="0">
                <a:solidFill>
                  <a:schemeClr val="accent3">
                    <a:lumMod val="50000"/>
                  </a:schemeClr>
                </a:solidFill>
              </a:rPr>
              <a:t>       </a:t>
            </a:r>
            <a:r>
              <a:rPr lang="uk-UA" altLang="ru-RU" sz="3600" dirty="0" err="1" smtClean="0">
                <a:solidFill>
                  <a:schemeClr val="accent3">
                    <a:lumMod val="50000"/>
                  </a:schemeClr>
                </a:solidFill>
              </a:rPr>
              <a:t>ЧАТи</a:t>
            </a:r>
            <a:r>
              <a:rPr lang="uk-UA" altLang="ru-RU" sz="3600" dirty="0" smtClean="0">
                <a:solidFill>
                  <a:schemeClr val="accent3">
                    <a:lumMod val="50000"/>
                  </a:schemeClr>
                </a:solidFill>
              </a:rPr>
              <a:t>, форуми…)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uk-UA" altLang="ru-RU" sz="3600" dirty="0" smtClean="0">
                <a:solidFill>
                  <a:schemeClr val="accent3">
                    <a:lumMod val="50000"/>
                  </a:schemeClr>
                </a:solidFill>
              </a:rPr>
              <a:t>    - дистанційне навчання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uk-UA" altLang="ru-RU" sz="3600" dirty="0" smtClean="0">
                <a:solidFill>
                  <a:schemeClr val="accent3">
                    <a:lumMod val="50000"/>
                  </a:schemeClr>
                </a:solidFill>
              </a:rPr>
              <a:t>    - практикуми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uk-UA" altLang="ru-RU" sz="3600" dirty="0" smtClean="0">
                <a:solidFill>
                  <a:schemeClr val="accent3">
                    <a:lumMod val="50000"/>
                  </a:schemeClr>
                </a:solidFill>
              </a:rPr>
              <a:t>    - тренінги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uk-UA" altLang="ru-RU" sz="3600" dirty="0" smtClean="0">
                <a:solidFill>
                  <a:schemeClr val="accent3">
                    <a:lumMod val="50000"/>
                  </a:schemeClr>
                </a:solidFill>
              </a:rPr>
              <a:t>    - дискусії тощо</a:t>
            </a:r>
            <a:endParaRPr lang="ru-RU" altLang="ru-RU" sz="36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uk-UA" dirty="0" smtClean="0"/>
          </a:p>
          <a:p>
            <a:pPr>
              <a:defRPr/>
            </a:pPr>
            <a:endParaRPr lang="uk-UA" dirty="0" smtClean="0"/>
          </a:p>
          <a:p>
            <a:pPr algn="ctr">
              <a:defRPr/>
            </a:pP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ДЯКУЮ ЗА УВАГУ!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Освітні програми сучасної дошкільної освіти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099" name="Picture 5" descr="http://1.bp.blogspot.com/-w12SE1mIDDA/U_Gkde2mDvI/AAAAAAAAA5U/3BplY5umhm0/s1600/%D0%AF%2B%D1%83%2B%D1%81%D0%B2%D1%96%D1%82%D1%961%2B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6525" y="1397000"/>
            <a:ext cx="2214563" cy="306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7" descr="http://ds5.lg.vua.su/wp-content/uploads/2012/11/doshkol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525" y="1662113"/>
            <a:ext cx="1597025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9" descr="&amp;Ncy;&amp;ocy;&amp;vcy;&amp;acy; &amp;pcy;&amp;rcy;&amp;ocy;&amp;gcy;&amp;rcy;&amp;acy;&amp;mcy;&amp;acy; - 27 &amp;Vcy;&amp;iecy;&amp;rcy;&amp;iecy;&amp;scy;&amp;ncy;&amp;yacy; 2013 - &amp;Bcy;&amp;lcy;&amp;ocy;&amp;gcy; - &amp;Dcy;&amp;ocy;&amp;shcy;&amp;kcy;&amp;iukcy;&amp;lcy;&amp;softcy;&amp;ncy;&amp;icy;&amp;jcy; &amp;ncy;&amp;acy;&amp;vcy;&amp;chcy;&amp;acy;&amp;lcy;&amp;softcy;&amp;ncy;…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050" y="1565275"/>
            <a:ext cx="1798638" cy="288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1" descr="&amp;Pcy;&amp;iecy;&amp;rcy;&amp;scy;&amp;ocy;&amp;ncy;&amp;acy;&amp;lcy;&amp;softcy;&amp;ncy;&amp;ycy;&amp;jcy; &amp;scy;&amp;acy;&amp;jcy;&amp;tcy; &amp;Dcy;&amp;Scy; &quot;&amp;Icy;&amp;vcy;&amp;ucy;&amp;shcy;&amp;kcy;&amp;acy;&quot; - &amp;Icy;&amp;ncy;&amp;tcy;&amp;iecy;&amp;rcy;&amp;iecy;&amp;scy;&amp;ncy;&amp;ocy; &amp;mcy;&amp;ycy; &amp;zhcy;&amp;icy;&amp;vcy;&amp;iecy;&amp;mcy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1700213"/>
            <a:ext cx="2159000" cy="249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3" descr="https://encrypted-tbn1.gstatic.com/images?q=tbn:ANd9GcR1IB6AIoohbFHTCAjHbrkYRUCaiXNITl4N-UZVe3f8MmBc5Gr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330700"/>
            <a:ext cx="2160588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15" descr="&amp;Pcy;&amp;rcy;&amp;ocy;&amp;gcy;&amp;rcy;&amp;acy;&amp;mcy;&amp;mcy;&amp;acy; &amp;vcy;&amp;ocy;&amp;scy;&amp;pcy;&amp;icy;&amp;tcy;&amp;acy;&amp;ncy;&amp;icy;&amp;yacy; &amp;icy; &amp;ocy;&amp;bcy;&amp;ucy;&amp;chcy;&amp;iecy;&amp;ncy;&amp;icy;&amp;yacy; &amp;dcy;&amp;icy;&amp;tcy;&amp;icy;&amp;ncy;&amp;acy; 2013 &amp;scy;&amp;kcy;&amp;acy;&amp;chcy;&amp;acy;&amp;tcy;&amp;softcy; - &amp;dcy;&amp;ocy;&amp;bcy;&amp;acy;&amp;vcy;&amp;lcy;…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838" y="4373563"/>
            <a:ext cx="2051050" cy="254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7" descr="http://www.megakniga.com.ua/images/mod_catalog_prod/373847/9789666347315_6%20price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863" y="4173538"/>
            <a:ext cx="1992312" cy="270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34364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/>
            </a:r>
            <a:br>
              <a:rPr lang="uk-UA" dirty="0" smtClean="0"/>
            </a:br>
            <a:r>
              <a:rPr lang="uk-UA" sz="4400" dirty="0" smtClean="0">
                <a:solidFill>
                  <a:schemeClr val="accent3">
                    <a:lumMod val="50000"/>
                  </a:schemeClr>
                </a:solidFill>
              </a:rPr>
              <a:t>Функції методкабінету (центру)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(ПОЛОЖЕННЯ	про районний (міський) методичний кабінет (центр). Наказ МОНУ від 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08.12.2008 </a:t>
            </a:r>
            <a:r>
              <a:rPr lang="uk-UA" sz="1800" dirty="0" smtClean="0">
                <a:solidFill>
                  <a:schemeClr val="accent3">
                    <a:lumMod val="50000"/>
                  </a:schemeClr>
                </a:solidFill>
              </a:rPr>
              <a:t>р.№1119)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Цільові:</a:t>
            </a:r>
            <a:endParaRPr lang="ru-RU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</a:rPr>
              <a:t>               </a:t>
            </a:r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- прогностична</a:t>
            </a:r>
            <a:endParaRPr lang="ru-RU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uk-UA" sz="3600" b="1" dirty="0" smtClean="0">
                <a:solidFill>
                  <a:schemeClr val="accent4">
                    <a:lumMod val="50000"/>
                  </a:schemeClr>
                </a:solidFill>
              </a:rPr>
              <a:t>               </a:t>
            </a:r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- компенсаторна</a:t>
            </a:r>
            <a:endParaRPr lang="ru-RU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              - інформаційно-коригувальна</a:t>
            </a:r>
            <a:endParaRPr lang="ru-RU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4400" dirty="0" smtClean="0">
                <a:solidFill>
                  <a:schemeClr val="accent3">
                    <a:lumMod val="50000"/>
                  </a:schemeClr>
                </a:solidFill>
              </a:rPr>
              <a:t>Функції методкабінету (центру)</a:t>
            </a:r>
            <a:br>
              <a:rPr lang="uk-UA" sz="44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(ПОЛОЖЕННЯ	про районний (міський) методичний кабінет (центр). Наказ МОНУ від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08.12.2008 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р.№1119)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357313"/>
            <a:ext cx="8472487" cy="5500687"/>
          </a:xfrm>
        </p:spPr>
        <p:txBody>
          <a:bodyPr>
            <a:normAutofit/>
          </a:bodyPr>
          <a:lstStyle/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Організаційні:</a:t>
            </a:r>
            <a:endParaRPr lang="ru-RU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- трансформаційна</a:t>
            </a:r>
            <a:endParaRPr lang="ru-RU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- діагностична</a:t>
            </a:r>
            <a:endParaRPr lang="ru-RU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- моделююча</a:t>
            </a:r>
            <a:endParaRPr lang="ru-RU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- інформаційно-аналітична</a:t>
            </a:r>
            <a:endParaRPr lang="ru-RU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- організаційно-координувальна</a:t>
            </a:r>
            <a:endParaRPr lang="ru-RU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- соціальна</a:t>
            </a:r>
            <a:endParaRPr lang="ru-RU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sz="5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uk-UA" sz="4400" dirty="0" smtClean="0">
                <a:solidFill>
                  <a:schemeClr val="accent3">
                    <a:lumMod val="50000"/>
                  </a:schemeClr>
                </a:solidFill>
              </a:rPr>
              <a:t>Функції методкабінету (центру)</a:t>
            </a:r>
            <a:br>
              <a:rPr lang="uk-UA" sz="44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(ПОЛОЖЕННЯ	про районний (міський) методичний кабінет (центр). Наказ МОНУ від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08.12.2008 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р.№1119)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085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Основні завдання діяльності методкабінету (центру):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- науково-методичне забезпечення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- трансформування наукових ідей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- інформаційно-методичний супровід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- консультування педагогічних працівників</a:t>
            </a:r>
          </a:p>
          <a:p>
            <a:pPr eaLnBrk="1" hangingPunct="1">
              <a:buFontTx/>
              <a:buChar char="-"/>
              <a:defRPr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99412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Робота методкабінету  ДНЗ</a:t>
            </a:r>
            <a:b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Типове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положення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про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методичний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кабінет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дошкільного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навчального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закладу. Наказ МОНУ №1070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від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09 листопада 2010 року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ru-RU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551656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ru-RU" sz="2400" b="1" u="sng" dirty="0" smtClean="0">
                <a:solidFill>
                  <a:schemeClr val="accent3">
                    <a:lumMod val="50000"/>
                  </a:schemeClr>
                </a:solidFill>
              </a:rPr>
              <a:t>Мета: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надання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методичної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допомоги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 педагогам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           - 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підготовка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навчально-методичне</a:t>
            </a: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забезпечення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та  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             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проведення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освітнього процесу з 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дітьми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          - робота з батьками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          - 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поширення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психолого-педагогічних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знань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          - створення 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сприятливих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умов для 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самовдосконалення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          - методична 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підтримка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щодо 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реалізації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педагогічних 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            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ініціатив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4000" dirty="0" err="1" smtClean="0">
                <a:solidFill>
                  <a:schemeClr val="accent3">
                    <a:lumMod val="50000"/>
                  </a:schemeClr>
                </a:solidFill>
              </a:rPr>
              <a:t>Функції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 методичного </a:t>
            </a:r>
            <a:r>
              <a:rPr lang="ru-RU" sz="4000" dirty="0" err="1" smtClean="0">
                <a:solidFill>
                  <a:schemeClr val="accent3">
                    <a:lumMod val="50000"/>
                  </a:schemeClr>
                </a:solidFill>
              </a:rPr>
              <a:t>кабінету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 ДНЗ</a:t>
            </a:r>
            <a:endParaRPr lang="ru-RU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600200"/>
            <a:ext cx="8786812" cy="5043488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  <a:defRPr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Цільові</a:t>
            </a:r>
            <a:endParaRPr lang="ru-RU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 eaLnBrk="1" hangingPunct="1">
              <a:buFontTx/>
              <a:buChar char="-"/>
              <a:defRPr/>
            </a:pPr>
            <a:endParaRPr lang="ru-RU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 eaLnBrk="1" hangingPunct="1">
              <a:buFont typeface="Wingdings 2" pitchFamily="18" charset="2"/>
              <a:buNone/>
              <a:defRPr/>
            </a:pP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Організаційні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eaLnBrk="1" hangingPunct="1">
              <a:buFont typeface="Wingdings 2" pitchFamily="18" charset="2"/>
              <a:buNone/>
              <a:defRPr/>
            </a:pPr>
            <a:endParaRPr lang="ru-RU" dirty="0" smtClean="0"/>
          </a:p>
          <a:p>
            <a:pPr eaLnBrk="1" hangingPunct="1">
              <a:buFont typeface="Wingdings 2" pitchFamily="18" charset="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9001156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uk-UA" sz="4000" dirty="0" smtClean="0">
                <a:solidFill>
                  <a:schemeClr val="accent3">
                    <a:lumMod val="50000"/>
                  </a:schemeClr>
                </a:solidFill>
              </a:rPr>
              <a:t>Організація навчання в умовах упровадження варіативних програм</a:t>
            </a:r>
            <a:endParaRPr lang="ru-RU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uk-UA" b="1" dirty="0" smtClean="0">
                <a:solidFill>
                  <a:schemeClr val="accent4">
                    <a:lumMod val="50000"/>
                  </a:schemeClr>
                </a:solidFill>
              </a:rPr>
              <a:t>    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uk-UA" b="1" dirty="0" smtClean="0">
                <a:solidFill>
                  <a:schemeClr val="accent4">
                    <a:lumMod val="50000"/>
                  </a:schemeClr>
                </a:solidFill>
              </a:rPr>
              <a:t>     </a:t>
            </a: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- релевантний обсяг інформації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     - система опорних орієнтирів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     - </a:t>
            </a:r>
            <a:r>
              <a:rPr lang="uk-UA" b="1" dirty="0" err="1" smtClean="0">
                <a:solidFill>
                  <a:schemeClr val="accent3">
                    <a:lumMod val="50000"/>
                  </a:schemeClr>
                </a:solidFill>
              </a:rPr>
              <a:t>андрагогічний</a:t>
            </a: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 підхід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uk-UA" b="1" dirty="0" smtClean="0">
                <a:solidFill>
                  <a:schemeClr val="accent4">
                    <a:lumMod val="50000"/>
                  </a:schemeClr>
                </a:solidFill>
              </a:rPr>
              <a:t>     </a:t>
            </a:r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uk-UA" sz="4000" dirty="0" smtClean="0">
                <a:solidFill>
                  <a:schemeClr val="accent3">
                    <a:lumMod val="50000"/>
                  </a:schemeClr>
                </a:solidFill>
              </a:rPr>
              <a:t>Оцінювання результатів процесу навчання</a:t>
            </a:r>
            <a:endParaRPr lang="ru-RU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775"/>
            <a:ext cx="9144000" cy="467995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uk-UA" b="1" u="sng" dirty="0" smtClean="0">
                <a:solidFill>
                  <a:schemeClr val="accent3">
                    <a:lumMod val="50000"/>
                  </a:schemeClr>
                </a:solidFill>
              </a:rPr>
              <a:t>Операції оцінювання: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1.З'ясування реального рівня оволодіння матеріалом</a:t>
            </a:r>
            <a:endParaRPr lang="ru-RU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2.Визначення подальших освітніх потреб і подальшої стратегії</a:t>
            </a:r>
            <a:endParaRPr lang="ru-RU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3.Спільний аналіз і оцінка змісту, джерел, засобів, форм, методів навчання.</a:t>
            </a:r>
            <a:endParaRPr lang="ru-RU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4. Відстеження і діагностика змін</a:t>
            </a:r>
            <a:endParaRPr lang="ru-RU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397</TotalTime>
  <Words>309</Words>
  <Application>Microsoft Office PowerPoint</Application>
  <PresentationFormat>Экран (4:3)</PresentationFormat>
  <Paragraphs>73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Times New Roman</vt:lpstr>
      <vt:lpstr>Wingdings 2</vt:lpstr>
      <vt:lpstr>Wingdings</vt:lpstr>
      <vt:lpstr>Wingdings 3</vt:lpstr>
      <vt:lpstr>Calibri</vt:lpstr>
      <vt:lpstr>Апекс</vt:lpstr>
      <vt:lpstr>Завдання методичної служби  та форми роботи з педагогічними кадрами  в умовах упровадження варіативних програм </vt:lpstr>
      <vt:lpstr>Освітні програми сучасної дошкільної освіти</vt:lpstr>
      <vt:lpstr> Функції методкабінету (центру) (ПОЛОЖЕННЯ про районний (міський) методичний кабінет (центр). Наказ МОНУ від  08.12.2008 р.№1119)   </vt:lpstr>
      <vt:lpstr>Функції методкабінету (центру) (ПОЛОЖЕННЯ про районний (міський) методичний кабінет (центр). Наказ МОНУ від  08.12.2008 р.№1119)</vt:lpstr>
      <vt:lpstr>Функції методкабінету (центру) (ПОЛОЖЕННЯ про районний (міський) методичний кабінет (центр). Наказ МОНУ від  08.12.2008 р.№1119)</vt:lpstr>
      <vt:lpstr>Робота методкабінету  ДНЗ (Типове положення про методичний кабінет дошкільного навчального закладу. Наказ МОНУ №1070 від 09 листопада 2010 року  </vt:lpstr>
      <vt:lpstr>Функції методичного кабінету ДНЗ</vt:lpstr>
      <vt:lpstr>Організація навчання в умовах упровадження варіативних програм</vt:lpstr>
      <vt:lpstr>Оцінювання результатів процесу навчання</vt:lpstr>
      <vt:lpstr>Продуктивні форми роботи (за В.Полторацькою)</vt:lpstr>
      <vt:lpstr>Завдання методичних служб</vt:lpstr>
      <vt:lpstr>Продуктивні форми роботи 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Марина Кизим</cp:lastModifiedBy>
  <cp:revision>42</cp:revision>
  <dcterms:created xsi:type="dcterms:W3CDTF">2014-12-23T07:11:49Z</dcterms:created>
  <dcterms:modified xsi:type="dcterms:W3CDTF">2014-12-24T13:42:55Z</dcterms:modified>
</cp:coreProperties>
</file>