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60" r:id="rId9"/>
    <p:sldId id="269" r:id="rId10"/>
    <p:sldId id="267" r:id="rId11"/>
    <p:sldId id="261" r:id="rId12"/>
    <p:sldId id="262" r:id="rId13"/>
    <p:sldId id="263" r:id="rId14"/>
    <p:sldId id="268" r:id="rId15"/>
    <p:sldId id="264" r:id="rId16"/>
    <p:sldId id="265" r:id="rId17"/>
    <p:sldId id="266" r:id="rId18"/>
    <p:sldId id="278" r:id="rId19"/>
    <p:sldId id="279" r:id="rId20"/>
    <p:sldId id="273" r:id="rId21"/>
    <p:sldId id="274" r:id="rId22"/>
    <p:sldId id="280" r:id="rId23"/>
    <p:sldId id="275" r:id="rId24"/>
    <p:sldId id="276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3;&#1083;&#1072;\&#1089;&#1077;&#1084;&#1110;&#1085;&#1072;&#1088;&#1080;%202014-15\&#1085;&#1072;&#1088;&#1072;&#1076;&#1072;%20&#1075;&#1088;&#1091;&#1076;&#1077;&#1085;&#1100;\&#1087;&#1088;&#1086;&#1075;&#1086;&#1088;&#1072;&#1084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3;&#1083;&#1072;\&#1089;&#1077;&#1084;&#1110;&#1085;&#1072;&#1088;&#1080;%202014-15\&#1085;&#1072;&#1088;&#1072;&#1076;&#1072;%20&#1075;&#1088;&#1091;&#1076;&#1077;&#1085;&#1100;\&#1087;&#1088;&#1086;&#1075;&#1086;&#1088;&#1072;&#1084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3;&#1083;&#1072;\&#1089;&#1077;&#1084;&#1110;&#1085;&#1072;&#1088;&#1080;%202014-15\&#1085;&#1072;&#1088;&#1072;&#1076;&#1072;%20&#1075;&#1088;&#1091;&#1076;&#1077;&#1085;&#1100;\&#1087;&#1088;&#1086;&#1075;&#1086;&#1088;&#1072;&#1084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3;&#1083;&#1072;\&#1089;&#1077;&#1084;&#1110;&#1085;&#1072;&#1088;&#1080;%202014-15\&#1085;&#1072;&#1088;&#1072;&#1076;&#1072;%20&#1075;&#1088;&#1091;&#1076;&#1077;&#1085;&#1100;\&#1087;&#1088;&#1086;&#1075;&#1086;&#1088;&#1072;&#1084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570720326625832E-2"/>
          <c:y val="4.5184196158916896E-2"/>
          <c:w val="0.93199718090794204"/>
          <c:h val="0.82976042888552115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5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Лист1!$A$25:$A$29</c:f>
              <c:strCache>
                <c:ptCount val="5"/>
                <c:pt idx="0">
                  <c:v>Дитина</c:v>
                </c:pt>
                <c:pt idx="1">
                  <c:v>Українське дошкілля</c:v>
                </c:pt>
                <c:pt idx="2">
                  <c:v>Впевнений старт</c:v>
                </c:pt>
                <c:pt idx="3">
                  <c:v>Дитина в дошкільні роки</c:v>
                </c:pt>
                <c:pt idx="4">
                  <c:v>Соняшник </c:v>
                </c:pt>
              </c:strCache>
            </c:strRef>
          </c:cat>
          <c:val>
            <c:numRef>
              <c:f>Лист1!$B$25:$B$29</c:f>
              <c:numCache>
                <c:formatCode>0%</c:formatCode>
                <c:ptCount val="5"/>
                <c:pt idx="0">
                  <c:v>0.9</c:v>
                </c:pt>
                <c:pt idx="1">
                  <c:v>0.12</c:v>
                </c:pt>
                <c:pt idx="2">
                  <c:v>0.86</c:v>
                </c:pt>
                <c:pt idx="3" formatCode="0.00%">
                  <c:v>6.0000000000000001E-3</c:v>
                </c:pt>
                <c:pt idx="4" formatCode="0.00%">
                  <c:v>3.0000000000000001E-3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268800"/>
        <c:axId val="77583872"/>
        <c:axId val="0"/>
      </c:bar3DChart>
      <c:catAx>
        <c:axId val="24268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77583872"/>
        <c:crosses val="autoZero"/>
        <c:auto val="1"/>
        <c:lblAlgn val="ctr"/>
        <c:lblOffset val="100"/>
        <c:noMultiLvlLbl val="0"/>
      </c:catAx>
      <c:valAx>
        <c:axId val="775838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4268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83136482939633"/>
          <c:y val="2.8252405949256341E-2"/>
          <c:w val="0.86605752405949255"/>
          <c:h val="0.6130583663501642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Лист1!$A$60:$A$66</c:f>
              <c:strCache>
                <c:ptCount val="7"/>
                <c:pt idx="0">
                  <c:v>Радість творчості</c:v>
                </c:pt>
                <c:pt idx="1">
                  <c:v>Граючись вчимося. Анг. мова</c:v>
                </c:pt>
                <c:pt idx="2">
                  <c:v>Про себе треба знати…</c:v>
                </c:pt>
                <c:pt idx="3">
                  <c:v>Грайлик</c:v>
                </c:pt>
                <c:pt idx="4">
                  <c:v>Казкова фізкультура</c:v>
                </c:pt>
                <c:pt idx="5">
                  <c:v>Театр фізичного виховання</c:v>
                </c:pt>
                <c:pt idx="6">
                  <c:v>ЛЕГО-конструювання</c:v>
                </c:pt>
              </c:strCache>
            </c:strRef>
          </c:cat>
          <c:val>
            <c:numRef>
              <c:f>Лист1!$B$60:$B$66</c:f>
              <c:numCache>
                <c:formatCode>0%</c:formatCode>
                <c:ptCount val="7"/>
                <c:pt idx="0">
                  <c:v>0.46</c:v>
                </c:pt>
                <c:pt idx="1">
                  <c:v>0.1</c:v>
                </c:pt>
                <c:pt idx="2">
                  <c:v>0.19</c:v>
                </c:pt>
                <c:pt idx="3">
                  <c:v>0.11</c:v>
                </c:pt>
                <c:pt idx="4" formatCode="0.00%">
                  <c:v>1.4E-3</c:v>
                </c:pt>
                <c:pt idx="5" formatCode="0.00%">
                  <c:v>2.7E-2</c:v>
                </c:pt>
                <c:pt idx="6" formatCode="0.00%">
                  <c:v>4.0000000000000001E-3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275968"/>
        <c:axId val="24290048"/>
        <c:axId val="0"/>
      </c:bar3DChart>
      <c:catAx>
        <c:axId val="24275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24290048"/>
        <c:crosses val="autoZero"/>
        <c:auto val="1"/>
        <c:lblAlgn val="ctr"/>
        <c:lblOffset val="100"/>
        <c:noMultiLvlLbl val="0"/>
      </c:catAx>
      <c:valAx>
        <c:axId val="242900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4275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Лист1!$A$75:$A$81</c:f>
              <c:strCache>
                <c:ptCount val="7"/>
                <c:pt idx="0">
                  <c:v>Хореографія в ДНЗ</c:v>
                </c:pt>
                <c:pt idx="1">
                  <c:v>Гра в шахи х дитинства</c:v>
                </c:pt>
                <c:pt idx="2">
                  <c:v>Цікавинка. Анг. мова</c:v>
                </c:pt>
                <c:pt idx="3">
                  <c:v>Степ-платформа для дошкільнят</c:v>
                </c:pt>
                <c:pt idx="4">
                  <c:v>ЛЕГО на піску</c:v>
                </c:pt>
                <c:pt idx="5">
                  <c:v>Комп'ютерна грамота</c:v>
                </c:pt>
                <c:pt idx="6">
                  <c:v>Чудовий світ танцю</c:v>
                </c:pt>
              </c:strCache>
            </c:strRef>
          </c:cat>
          <c:val>
            <c:numRef>
              <c:f>Лист1!$B$75:$B$81</c:f>
              <c:numCache>
                <c:formatCode>General</c:formatCode>
                <c:ptCount val="7"/>
                <c:pt idx="0">
                  <c:v>44</c:v>
                </c:pt>
                <c:pt idx="1">
                  <c:v>9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8</c:v>
                </c:pt>
                <c:pt idx="6" formatCode="0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557056"/>
        <c:axId val="24558592"/>
        <c:axId val="0"/>
      </c:bar3DChart>
      <c:catAx>
        <c:axId val="24557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24558592"/>
        <c:crosses val="autoZero"/>
        <c:auto val="1"/>
        <c:lblAlgn val="ctr"/>
        <c:lblOffset val="100"/>
        <c:noMultiLvlLbl val="0"/>
      </c:catAx>
      <c:valAx>
        <c:axId val="24558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557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204214056576266E-2"/>
          <c:y val="8.7754142046676031E-2"/>
          <c:w val="0.72923118985126856"/>
          <c:h val="0.81326758526306997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Лист1!$A$44:$A$48</c:f>
              <c:strCache>
                <c:ptCount val="5"/>
                <c:pt idx="0">
                  <c:v>ДНЗ</c:v>
                </c:pt>
                <c:pt idx="1">
                  <c:v>НВК</c:v>
                </c:pt>
                <c:pt idx="2">
                  <c:v>ЗНЗ</c:v>
                </c:pt>
                <c:pt idx="3">
                  <c:v>ПНЗ</c:v>
                </c:pt>
                <c:pt idx="4">
                  <c:v>Відділи освіти</c:v>
                </c:pt>
              </c:strCache>
            </c:strRef>
          </c:cat>
          <c:val>
            <c:numRef>
              <c:f>Лист1!$B$44:$B$48</c:f>
              <c:numCache>
                <c:formatCode>0%</c:formatCode>
                <c:ptCount val="5"/>
                <c:pt idx="0">
                  <c:v>0.68</c:v>
                </c:pt>
                <c:pt idx="1">
                  <c:v>0.17</c:v>
                </c:pt>
                <c:pt idx="2">
                  <c:v>0.12</c:v>
                </c:pt>
                <c:pt idx="3">
                  <c:v>0.01</c:v>
                </c:pt>
                <c:pt idx="4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/>
          </a:bodyPr>
          <a:lstStyle/>
          <a:p>
            <a:r>
              <a:rPr lang="uk-UA" sz="3200" b="1" dirty="0"/>
              <a:t>Аналіз програмного та навчально-методичного забезпечення освітнього процесу в дошкільних навчальних закладах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Остапенко А.С., метод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ист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Центру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громадянського виховання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504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>Використання програм, що втратили чинність</a:t>
            </a:r>
            <a:endParaRPr lang="ru-RU" sz="32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«</a:t>
            </a:r>
            <a:r>
              <a:rPr lang="ru-RU" dirty="0" err="1"/>
              <a:t>Англійська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для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дошкільного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». </a:t>
            </a:r>
            <a:r>
              <a:rPr lang="ru-RU" dirty="0" err="1"/>
              <a:t>Програма</a:t>
            </a:r>
            <a:r>
              <a:rPr lang="ru-RU" dirty="0"/>
              <a:t>, </a:t>
            </a:r>
            <a:r>
              <a:rPr lang="ru-RU" dirty="0" err="1"/>
              <a:t>методичні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 smtClean="0"/>
              <a:t>. </a:t>
            </a:r>
            <a:r>
              <a:rPr lang="ru-RU" dirty="0"/>
              <a:t> </a:t>
            </a:r>
            <a:r>
              <a:rPr lang="ru-RU" dirty="0" smtClean="0"/>
              <a:t>Т. </a:t>
            </a:r>
            <a:r>
              <a:rPr lang="ru-RU" dirty="0" err="1" smtClean="0"/>
              <a:t>Шкваріна</a:t>
            </a:r>
            <a:r>
              <a:rPr lang="ru-RU" dirty="0" smtClean="0"/>
              <a:t> (</a:t>
            </a:r>
            <a:r>
              <a:rPr lang="ru-RU" dirty="0" err="1" smtClean="0"/>
              <a:t>Барвінківський</a:t>
            </a:r>
            <a:r>
              <a:rPr lang="ru-RU" dirty="0" smtClean="0"/>
              <a:t>, </a:t>
            </a:r>
            <a:r>
              <a:rPr lang="ru-RU" dirty="0" err="1" smtClean="0"/>
              <a:t>Богодухівський</a:t>
            </a:r>
            <a:r>
              <a:rPr lang="ru-RU" dirty="0" smtClean="0"/>
              <a:t>, </a:t>
            </a:r>
            <a:r>
              <a:rPr lang="ru-RU" dirty="0" err="1" smtClean="0"/>
              <a:t>Дергачівський</a:t>
            </a:r>
            <a:r>
              <a:rPr lang="ru-RU" dirty="0" smtClean="0"/>
              <a:t> р-ни, м. </a:t>
            </a:r>
            <a:r>
              <a:rPr lang="ru-RU" dirty="0" err="1" smtClean="0"/>
              <a:t>Люботин</a:t>
            </a:r>
            <a:r>
              <a:rPr lang="ru-RU" dirty="0" smtClean="0"/>
              <a:t>, </a:t>
            </a:r>
            <a:r>
              <a:rPr lang="ru-RU" dirty="0" err="1" smtClean="0"/>
              <a:t>Дзержинськй</a:t>
            </a:r>
            <a:r>
              <a:rPr lang="ru-RU" dirty="0" smtClean="0"/>
              <a:t> р-н м. </a:t>
            </a:r>
            <a:r>
              <a:rPr lang="ru-RU" dirty="0" err="1" smtClean="0"/>
              <a:t>Харкова</a:t>
            </a:r>
            <a:r>
              <a:rPr lang="ru-RU" dirty="0" smtClean="0"/>
              <a:t>)</a:t>
            </a:r>
          </a:p>
          <a:p>
            <a:r>
              <a:rPr lang="uk-UA" dirty="0" smtClean="0"/>
              <a:t>Дитяча хореографія. А. Шевчук (Чугуївський, </a:t>
            </a:r>
            <a:r>
              <a:rPr lang="uk-UA" dirty="0" err="1" smtClean="0"/>
              <a:t>Кегичівський</a:t>
            </a:r>
            <a:r>
              <a:rPr lang="uk-UA" dirty="0" smtClean="0"/>
              <a:t>, Куп’янський р-ни, м. Люботин, Київський </a:t>
            </a:r>
            <a:r>
              <a:rPr lang="ru-RU" dirty="0"/>
              <a:t>р-н м. </a:t>
            </a:r>
            <a:r>
              <a:rPr lang="ru-RU" dirty="0" err="1"/>
              <a:t>Харкова</a:t>
            </a:r>
            <a:r>
              <a:rPr lang="ru-RU" dirty="0" smtClean="0"/>
              <a:t>)</a:t>
            </a:r>
          </a:p>
          <a:p>
            <a:r>
              <a:rPr lang="uk-UA" dirty="0" smtClean="0"/>
              <a:t>Кольорові долоньки. І Ликова (</a:t>
            </a:r>
            <a:r>
              <a:rPr lang="uk-UA" dirty="0"/>
              <a:t>Київський </a:t>
            </a:r>
            <a:r>
              <a:rPr lang="ru-RU" dirty="0" smtClean="0"/>
              <a:t>р-н  м</a:t>
            </a:r>
            <a:r>
              <a:rPr lang="ru-RU" dirty="0"/>
              <a:t>. </a:t>
            </a:r>
            <a:r>
              <a:rPr lang="ru-RU" dirty="0" err="1"/>
              <a:t>Харкова</a:t>
            </a:r>
            <a:r>
              <a:rPr lang="ru-RU" dirty="0"/>
              <a:t>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579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>Упровадження регіональних парціальних програм (</a:t>
            </a:r>
            <a:r>
              <a:rPr lang="uk-UA" sz="3200" b="1" dirty="0" err="1" smtClean="0"/>
              <a:t>к-ть</a:t>
            </a:r>
            <a:r>
              <a:rPr lang="uk-UA" sz="3200" b="1" dirty="0" smtClean="0"/>
              <a:t> ДНЗ)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623188"/>
              </p:ext>
            </p:extLst>
          </p:nvPr>
        </p:nvGraphicFramePr>
        <p:xfrm>
          <a:off x="457200" y="1600200"/>
          <a:ext cx="8363272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9471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Результати аналізу навчально-дидактичного забезпечення освітнього процесу в ДНЗ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</a:t>
            </a:r>
            <a:r>
              <a:rPr lang="uk-UA" dirty="0" smtClean="0"/>
              <a:t>икористовуються переважно видання (робочі зошити) таких видавництв: Ранок, мандрівець, Світич, Оберіг, </a:t>
            </a:r>
            <a:r>
              <a:rPr lang="uk-UA" dirty="0" err="1" smtClean="0"/>
              <a:t>Генеза</a:t>
            </a:r>
            <a:r>
              <a:rPr lang="uk-UA" dirty="0" smtClean="0"/>
              <a:t>;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Проблеми</a:t>
            </a:r>
            <a:r>
              <a:rPr lang="uk-UA" dirty="0" smtClean="0"/>
              <a:t>: використовуються робочі зошити, що не мають відповідного грифа; в аналізі називаються методичні посібники для педагогів, що ускладнює процедуру аналізу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296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Організація </a:t>
            </a:r>
            <a:r>
              <a:rPr lang="uk-UA" sz="3200" b="1" dirty="0"/>
              <a:t>роботи консультаційних центрів для батьків, або осіб, які їх заміняють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2616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6249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uk-UA" dirty="0"/>
              <a:t>Борівський, </a:t>
            </a:r>
            <a:r>
              <a:rPr lang="uk-UA" dirty="0" err="1"/>
              <a:t>Великобурлуцький</a:t>
            </a:r>
            <a:r>
              <a:rPr lang="uk-UA" dirty="0"/>
              <a:t>, </a:t>
            </a:r>
            <a:r>
              <a:rPr lang="uk-UA" dirty="0" err="1"/>
              <a:t>Дергачівський</a:t>
            </a:r>
            <a:r>
              <a:rPr lang="uk-UA" dirty="0"/>
              <a:t>, </a:t>
            </a:r>
            <a:r>
              <a:rPr lang="uk-UA" dirty="0" err="1"/>
              <a:t>Кегичівський</a:t>
            </a:r>
            <a:r>
              <a:rPr lang="uk-UA" dirty="0"/>
              <a:t>, </a:t>
            </a:r>
            <a:r>
              <a:rPr lang="uk-UA" dirty="0" err="1"/>
              <a:t>Лозівський</a:t>
            </a:r>
            <a:r>
              <a:rPr lang="uk-UA" dirty="0"/>
              <a:t>, </a:t>
            </a:r>
            <a:r>
              <a:rPr lang="uk-UA" dirty="0" smtClean="0"/>
              <a:t>Печенізький </a:t>
            </a:r>
            <a:r>
              <a:rPr lang="uk-UA" dirty="0"/>
              <a:t>райони області </a:t>
            </a:r>
            <a:endParaRPr lang="uk-UA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uk-UA" dirty="0" smtClean="0"/>
              <a:t>та </a:t>
            </a:r>
            <a:r>
              <a:rPr lang="uk-UA" dirty="0"/>
              <a:t>Комінтернівський район м. </a:t>
            </a:r>
            <a:r>
              <a:rPr lang="uk-UA" dirty="0" smtClean="0"/>
              <a:t>Харкова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Найменша кількість консультаційних центрів</a:t>
            </a:r>
            <a:br>
              <a:rPr lang="uk-UA" sz="3200" b="1" dirty="0" smtClean="0"/>
            </a:br>
            <a:r>
              <a:rPr lang="uk-UA" sz="3200" b="1" dirty="0" smtClean="0"/>
              <a:t> у 2014/2015 </a:t>
            </a:r>
            <a:r>
              <a:rPr lang="uk-UA" sz="3200" b="1" dirty="0" err="1" smtClean="0"/>
              <a:t>н.р</a:t>
            </a:r>
            <a:r>
              <a:rPr lang="uk-UA" sz="3200" b="1" dirty="0" smtClean="0"/>
              <a:t>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0402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Рекомендації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здійснювати постійну роз’яснювальну роботу з питань організації освітнього процесу в умовах варіативності програм у межах індивідуального та групового консультування педагогічних працівників ДНЗ;</a:t>
            </a:r>
            <a:endParaRPr lang="ru-RU" dirty="0"/>
          </a:p>
          <a:p>
            <a:r>
              <a:rPr lang="uk-UA" dirty="0" smtClean="0"/>
              <a:t>винести </a:t>
            </a:r>
            <a:r>
              <a:rPr lang="uk-UA" dirty="0"/>
              <a:t>на розгляд питання реалізації інваріантної та варіативної складової Базового компонента дошкільної освіти, програмно-методичного та навчально-дидактичного забезпечення під проведення науково-методичних семінарів, методичних студій, виїзних тематичних семінарі тощо протягом наступного року;</a:t>
            </a:r>
            <a:endParaRPr lang="ru-RU" dirty="0"/>
          </a:p>
          <a:p>
            <a:r>
              <a:rPr lang="uk-UA" dirty="0" smtClean="0"/>
              <a:t>Р(М)МК </a:t>
            </a:r>
            <a:r>
              <a:rPr lang="uk-UA" dirty="0"/>
              <a:t>здійснити кількісно-якісний аналіз роботи консультативних центрів для батьків дітей дошкільного віку, або осіб, які їх заміняють у навчальних закладах (району (міста).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465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Результати аналізу якості освітнього процесу та професійної компетентності педагогів ДНЗ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uk-UA" dirty="0"/>
              <a:t>педагогічні працівники ДНЗ недостатньо володіють змістом програм розвитку дітей дошкільного віку в умовах їх варіативності</a:t>
            </a:r>
            <a:r>
              <a:rPr lang="uk-UA" dirty="0" smtClean="0"/>
              <a:t>;</a:t>
            </a:r>
          </a:p>
          <a:p>
            <a:pPr lvl="0"/>
            <a:r>
              <a:rPr lang="uk-UA" dirty="0"/>
              <a:t>н</a:t>
            </a:r>
            <a:r>
              <a:rPr lang="uk-UA" dirty="0" smtClean="0"/>
              <a:t>едостатній рівень знань педагогами з питань сучасних підходів до організації та проведення занять, їх класифікації, реалізації </a:t>
            </a:r>
            <a:r>
              <a:rPr lang="uk-UA" dirty="0" err="1" smtClean="0"/>
              <a:t>особистісно</a:t>
            </a:r>
            <a:r>
              <a:rPr lang="uk-UA" dirty="0" smtClean="0"/>
              <a:t> орієнтованої моделі дошкільної освіти;</a:t>
            </a:r>
            <a:endParaRPr lang="ru-RU" dirty="0"/>
          </a:p>
          <a:p>
            <a:pPr lvl="0"/>
            <a:r>
              <a:rPr lang="uk-UA" dirty="0"/>
              <a:t>недостатньо реалізується завдання Базового компонента дошкільної освіти щодо морального розвитку дітей дошкільного віку, зокрема їх трудового та патріотичного виховання</a:t>
            </a:r>
            <a:r>
              <a:rPr lang="uk-UA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045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922114"/>
          </a:xfrm>
        </p:spPr>
        <p:txBody>
          <a:bodyPr>
            <a:noAutofit/>
          </a:bodyPr>
          <a:lstStyle/>
          <a:p>
            <a:r>
              <a:rPr lang="uk-UA" sz="3200" b="1" dirty="0"/>
              <a:t>Результати аналізу якості освітнього процесу та професійної компетентності педагогів ДНЗ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uk-UA" dirty="0"/>
              <a:t>районними (міськими) методичними службами недостатньо уваги приділяється питанню забезпечення наступності між дошкільною та початковою ланками освіти, організації спільних форм методичної роботи для вихователів ДНЗ та вчителів початкових класів з метою вивчення Базового компонента дошкільної освіти (нова редакція), державного стандарту початкової загальної освіти та чинних програм;</a:t>
            </a:r>
            <a:endParaRPr lang="ru-RU" dirty="0"/>
          </a:p>
          <a:p>
            <a:pPr lvl="0"/>
            <a:r>
              <a:rPr lang="uk-UA" dirty="0"/>
              <a:t>потребує унормування питання форм та змісту роботи груп підготовки дітей до школи, що функціонують на базі загальноосвітніх навчальних закладів, та порядку прийому дітей до першого класу.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4040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 smtClean="0"/>
              <a:t>Завдання районним (міським) методичним службам на ІІ півріччя 2014/2015 </a:t>
            </a:r>
            <a:r>
              <a:rPr lang="uk-UA" dirty="0" err="1" smtClean="0"/>
              <a:t>н.р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710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Забезпечення якості освітнього процесу в умовах варіативності програм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Включити в програму різних методичних заходів для різних категорій </a:t>
            </a:r>
            <a:r>
              <a:rPr lang="uk-UA" dirty="0" err="1" smtClean="0"/>
              <a:t>педпрацівників</a:t>
            </a:r>
            <a:r>
              <a:rPr lang="uk-UA" dirty="0" smtClean="0"/>
              <a:t> ДНЗ питання змісту та концептуальних засад Базового компонента дошкільної освіти, чинних програм:</a:t>
            </a:r>
          </a:p>
          <a:p>
            <a:r>
              <a:rPr lang="uk-UA" dirty="0" smtClean="0"/>
              <a:t>Націлити адміністрації ДНЗ на якісний аналіз засвоєння дітьми програмового матеріалу</a:t>
            </a:r>
          </a:p>
          <a:p>
            <a:r>
              <a:rPr lang="uk-UA" dirty="0" smtClean="0"/>
              <a:t>Намітити перспективу впровадження комплексних та парціальних програм  у районі (місті) на наступний </a:t>
            </a:r>
            <a:r>
              <a:rPr lang="uk-UA" dirty="0"/>
              <a:t>н</a:t>
            </a:r>
            <a:r>
              <a:rPr lang="uk-UA" dirty="0" smtClean="0"/>
              <a:t>авчальний рік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55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>Напрями вивчення стану організації освітнього процесу в ДНЗ у 2014/2015 </a:t>
            </a:r>
            <a:r>
              <a:rPr lang="uk-UA" sz="3200" b="1" dirty="0" err="1" smtClean="0"/>
              <a:t>н.р</a:t>
            </a:r>
            <a:r>
              <a:rPr lang="uk-UA" sz="3200" b="1" dirty="0" smtClean="0"/>
              <a:t>.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а</a:t>
            </a:r>
            <a:r>
              <a:rPr lang="uk-UA" dirty="0" smtClean="0"/>
              <a:t>наліз програмно-методичного та навчально-дидактичного забезпечення освітнього процесу в ДНЗ;</a:t>
            </a:r>
          </a:p>
          <a:p>
            <a:r>
              <a:rPr lang="uk-UA" dirty="0" smtClean="0"/>
              <a:t> аналіз реалізації варіативної складової Базового компонента дошкільної освіти;</a:t>
            </a:r>
          </a:p>
          <a:p>
            <a:r>
              <a:rPr lang="uk-UA" dirty="0"/>
              <a:t>о</a:t>
            </a:r>
            <a:r>
              <a:rPr lang="uk-UA" dirty="0" smtClean="0"/>
              <a:t>рганізація роботи консультаційних центрів для батьків, або осіб, які їх заміняють;</a:t>
            </a:r>
          </a:p>
          <a:p>
            <a:r>
              <a:rPr lang="uk-UA" dirty="0"/>
              <a:t>я</a:t>
            </a:r>
            <a:r>
              <a:rPr lang="uk-UA" dirty="0" smtClean="0"/>
              <a:t>кість організації освітнього процесу в ДНЗ;</a:t>
            </a:r>
          </a:p>
          <a:p>
            <a:r>
              <a:rPr lang="uk-UA" dirty="0"/>
              <a:t>р</a:t>
            </a:r>
            <a:r>
              <a:rPr lang="uk-UA" dirty="0" smtClean="0"/>
              <a:t>івень професійної компетентності педагогічних працівників ДНЗ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909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Організація роботи з дітьми 5-річного віку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Забезпечити відповідність даного напряму роботи нормативним вимогам та обласним методичним рекомендаціям</a:t>
            </a:r>
          </a:p>
          <a:p>
            <a:r>
              <a:rPr lang="uk-UA" dirty="0" smtClean="0"/>
              <a:t>Проаналізувати якість роботи груп підготовки дітей до школи на базі ЗНЗ (режим роботи, охоплення – чи не дублюється підготовка дітей, які відвідують ДНЗ, програмне та навчально-дидактичне забезпечення роботи груп, зміст освітнього процесу, стан організації консультаційної допомоги батькам, співпраця вчителів початкової школи та вихователів ДНЗ)</a:t>
            </a:r>
          </a:p>
          <a:p>
            <a:r>
              <a:rPr lang="uk-UA" dirty="0" smtClean="0"/>
              <a:t>Організувати систему консультаційної допомоги вчителям, вихователям, батькам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726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Особливості методичного супроводу дошкільної освіти у 2015 році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dirty="0" smtClean="0"/>
              <a:t>Форми роботи:</a:t>
            </a:r>
          </a:p>
          <a:p>
            <a:r>
              <a:rPr lang="uk-UA" dirty="0" smtClean="0"/>
              <a:t>Тематичні виїзні семінари (</a:t>
            </a:r>
            <a:r>
              <a:rPr lang="uk-UA" dirty="0" err="1" smtClean="0"/>
              <a:t>Барвінківський</a:t>
            </a:r>
            <a:r>
              <a:rPr lang="uk-UA" dirty="0" smtClean="0"/>
              <a:t>, Печенізький р-ни, м. </a:t>
            </a:r>
            <a:r>
              <a:rPr lang="uk-UA" dirty="0"/>
              <a:t>К</a:t>
            </a:r>
            <a:r>
              <a:rPr lang="uk-UA" dirty="0" smtClean="0"/>
              <a:t>уп’янськ) </a:t>
            </a:r>
          </a:p>
          <a:p>
            <a:r>
              <a:rPr lang="uk-UA" dirty="0" smtClean="0"/>
              <a:t>Методичні студії (березень, серпень)</a:t>
            </a:r>
          </a:p>
          <a:p>
            <a:r>
              <a:rPr lang="uk-UA" dirty="0" smtClean="0"/>
              <a:t>ТТК</a:t>
            </a:r>
          </a:p>
          <a:p>
            <a:r>
              <a:rPr lang="uk-UA" dirty="0" smtClean="0"/>
              <a:t>Інтегрований підхід до проведення науково-практичних семінарів, методичних студій) для керівників Р(М)МО</a:t>
            </a:r>
          </a:p>
          <a:p>
            <a:r>
              <a:rPr lang="uk-UA" dirty="0" smtClean="0"/>
              <a:t>Консультаційні </a:t>
            </a:r>
            <a:r>
              <a:rPr lang="uk-UA" dirty="0" err="1" smtClean="0"/>
              <a:t>ЧАТи</a:t>
            </a:r>
            <a:r>
              <a:rPr lang="uk-UA" dirty="0" smtClean="0"/>
              <a:t> (другий четвер місяця, у січні – 15.01. </a:t>
            </a:r>
            <a:r>
              <a:rPr lang="uk-UA" smtClean="0"/>
              <a:t>з 15.00 до 16.00)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6653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871889"/>
            <a:ext cx="4402832" cy="2495860"/>
          </a:xfrm>
        </p:spPr>
        <p:txBody>
          <a:bodyPr>
            <a:normAutofit fontScale="90000"/>
          </a:bodyPr>
          <a:lstStyle/>
          <a:p>
            <a:r>
              <a:rPr lang="uk-UA" sz="3200" dirty="0"/>
              <a:t>О. </a:t>
            </a:r>
            <a:r>
              <a:rPr lang="uk-UA" sz="3200" dirty="0" err="1"/>
              <a:t>Пометун</a:t>
            </a:r>
            <a:r>
              <a:rPr lang="uk-UA" sz="3200" dirty="0"/>
              <a:t>, член-кореспондент НАПН України, доктор </a:t>
            </a:r>
            <a:r>
              <a:rPr lang="uk-UA" sz="3200" dirty="0" err="1"/>
              <a:t>пед</a:t>
            </a:r>
            <a:r>
              <a:rPr lang="uk-UA" sz="3200" dirty="0"/>
              <a:t> . наук, професор, Інститут педагогіки НАПН України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732668"/>
            <a:ext cx="3096344" cy="2697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sz="2800" dirty="0" smtClean="0"/>
              <a:t>Н. Гавриш, доктор пед. наук, завідувач кафедри дошкільної та початкової освіти Луганського НУ          ім. Т. Шевченка</a:t>
            </a:r>
            <a:endParaRPr lang="ru-RU" sz="2800" dirty="0"/>
          </a:p>
        </p:txBody>
      </p:sp>
      <p:pic>
        <p:nvPicPr>
          <p:cNvPr id="4098" name="Picture 2" descr="D:\Алла\семінари 2014-15\освіта для сталого розвитку\10846156_861598993871723_9120513327087681361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275" y="3573016"/>
            <a:ext cx="5375885" cy="301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Алла\семінари 2014-15\освіта для сталого розвитку\помету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71889"/>
            <a:ext cx="2812132" cy="270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467544" y="25089"/>
            <a:ext cx="8424936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</a:rPr>
              <a:t>Автори  навчального курсу</a:t>
            </a:r>
          </a:p>
          <a:p>
            <a:pPr algn="ctr"/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</a:rPr>
              <a:t> «Дошкільнятам – освіта для сталого розвитку»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1722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Дошкільнятам – освіта для сталого розвитку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Семінар-тренінг відбудеться у січні 2015 року (термін 2 дні або повний день)</a:t>
            </a:r>
          </a:p>
          <a:p>
            <a:r>
              <a:rPr lang="uk-UA" dirty="0" smtClean="0"/>
              <a:t>Для участі визначити 1 вихователя або вихователя-методиста</a:t>
            </a:r>
            <a:r>
              <a:rPr lang="en-US" dirty="0" smtClean="0"/>
              <a:t> (</a:t>
            </a:r>
            <a:r>
              <a:rPr lang="uk-UA" dirty="0" smtClean="0"/>
              <a:t>за бажанням)</a:t>
            </a:r>
          </a:p>
          <a:p>
            <a:r>
              <a:rPr lang="uk-UA" dirty="0" smtClean="0"/>
              <a:t>Заявку подати до 12.01.2015 на </a:t>
            </a:r>
            <a:r>
              <a:rPr lang="uk-UA" dirty="0" err="1" smtClean="0"/>
              <a:t>ел</a:t>
            </a:r>
            <a:r>
              <a:rPr lang="uk-UA" dirty="0" smtClean="0"/>
              <a:t>. адресу </a:t>
            </a:r>
            <a:r>
              <a:rPr lang="en-US" dirty="0" smtClean="0"/>
              <a:t>alla0102@ukr.net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441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Готується до друку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dirty="0" smtClean="0"/>
              <a:t>Методичний посібник «Патріотичне виховання дітей дошкільного віку»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b="1" i="1" dirty="0" smtClean="0"/>
              <a:t>Замовлення надіслати до 15.01.2015              на </a:t>
            </a:r>
            <a:r>
              <a:rPr lang="uk-UA" b="1" i="1" dirty="0" err="1"/>
              <a:t>ел</a:t>
            </a:r>
            <a:r>
              <a:rPr lang="uk-UA" b="1" i="1" dirty="0"/>
              <a:t>. адресу </a:t>
            </a:r>
            <a:r>
              <a:rPr lang="en-US" b="1" i="1" dirty="0"/>
              <a:t>alla0102@ukr.net</a:t>
            </a:r>
            <a:endParaRPr lang="ru-RU" b="1" i="1" dirty="0"/>
          </a:p>
          <a:p>
            <a:pPr marL="0" indent="0" algn="ctr">
              <a:buNone/>
            </a:pP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817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3894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/>
              <a:t/>
            </a:r>
            <a:br>
              <a:rPr lang="uk-UA" sz="3100" b="1" dirty="0" smtClean="0"/>
            </a:br>
            <a:r>
              <a:rPr lang="uk-UA" sz="3100" b="1" dirty="0" smtClean="0"/>
              <a:t>Дякую </a:t>
            </a:r>
            <a:r>
              <a:rPr lang="uk-UA" sz="3100" b="1" dirty="0"/>
              <a:t>за увагу!</a:t>
            </a:r>
            <a:r>
              <a:rPr lang="ru-RU" sz="3100" b="1" dirty="0"/>
              <a:t/>
            </a:r>
            <a:br>
              <a:rPr lang="ru-RU" sz="3100" b="1" dirty="0"/>
            </a:br>
            <a:r>
              <a:rPr lang="uk-UA" altLang="ru-RU" sz="3100" dirty="0">
                <a:latin typeface="Arial" charset="0"/>
              </a:rPr>
              <a:t> </a:t>
            </a:r>
            <a:r>
              <a:rPr lang="uk-UA" altLang="ru-RU" sz="3100" dirty="0"/>
              <a:t>т.</a:t>
            </a:r>
            <a:r>
              <a:rPr lang="uk-UA" altLang="ru-RU" sz="3100" dirty="0">
                <a:latin typeface="Arial" charset="0"/>
              </a:rPr>
              <a:t> </a:t>
            </a:r>
            <a:r>
              <a:rPr lang="uk-UA" altLang="ru-RU" sz="3100" dirty="0"/>
              <a:t>731- 27 - 86</a:t>
            </a:r>
            <a:br>
              <a:rPr lang="uk-UA" altLang="ru-RU" sz="3100" dirty="0"/>
            </a:br>
            <a:r>
              <a:rPr lang="en-US" altLang="ru-RU" sz="3100" b="1" dirty="0"/>
              <a:t>http://edu-post-diploma.kharkov.ua</a:t>
            </a:r>
            <a:r>
              <a:rPr lang="ru-RU" altLang="ru-RU" sz="3100" b="1" dirty="0"/>
              <a:t/>
            </a:r>
            <a:br>
              <a:rPr lang="ru-RU" altLang="ru-RU" sz="3100" b="1" dirty="0"/>
            </a:br>
            <a:r>
              <a:rPr lang="en-US" altLang="ru-RU" sz="3100" b="1" dirty="0"/>
              <a:t>alla0102@ukr.net</a:t>
            </a:r>
            <a:r>
              <a:rPr lang="ru-RU" altLang="ru-RU" b="1" dirty="0"/>
              <a:t/>
            </a:r>
            <a:br>
              <a:rPr lang="ru-RU" alt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2050" name="Picture 2" descr="D:\alla\Мои документы\My Pictures\картинки\521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744" y="1916832"/>
            <a:ext cx="6912768" cy="469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982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>Нормативні документи, на відповідність яким здійснювався аналіз програмно-методичного та навчально-дидактичного забезпечення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85000" lnSpcReduction="10000"/>
          </a:bodyPr>
          <a:lstStyle/>
          <a:p>
            <a:r>
              <a:rPr lang="uk-UA" altLang="ru-RU" b="1" dirty="0"/>
              <a:t>«Щодо організації роботи в дошкільних навчальних закладах у 2014/2015 </a:t>
            </a:r>
            <a:r>
              <a:rPr lang="uk-UA" altLang="ru-RU" b="1" dirty="0" err="1"/>
              <a:t>н.р</a:t>
            </a:r>
            <a:r>
              <a:rPr lang="uk-UA" altLang="ru-RU" b="1" dirty="0" smtClean="0"/>
              <a:t>.» </a:t>
            </a:r>
            <a:r>
              <a:rPr lang="uk-UA" altLang="ru-RU" i="1" dirty="0" smtClean="0"/>
              <a:t>(лист </a:t>
            </a:r>
            <a:r>
              <a:rPr lang="uk-UA" altLang="ru-RU" i="1" dirty="0"/>
              <a:t>МОН України від 27.06.2014 № 1/9-341 </a:t>
            </a:r>
            <a:endParaRPr lang="uk-UA" altLang="ru-RU" i="1" dirty="0" smtClean="0"/>
          </a:p>
          <a:p>
            <a:r>
              <a:rPr lang="uk-UA" b="1" dirty="0" smtClean="0"/>
              <a:t>«Про </a:t>
            </a:r>
            <a:r>
              <a:rPr lang="uk-UA" b="1" dirty="0"/>
              <a:t>розроблення програм для дошкільної </a:t>
            </a:r>
            <a:r>
              <a:rPr lang="uk-UA" b="1" dirty="0" smtClean="0"/>
              <a:t>освіти» </a:t>
            </a:r>
            <a:r>
              <a:rPr lang="uk-UA" i="1" dirty="0" smtClean="0"/>
              <a:t>(лист </a:t>
            </a:r>
            <a:r>
              <a:rPr lang="uk-UA" i="1" dirty="0"/>
              <a:t>Міністерства освіти і науки</a:t>
            </a:r>
            <a:r>
              <a:rPr lang="uk-UA" i="1" dirty="0" smtClean="0"/>
              <a:t>, </a:t>
            </a:r>
            <a:r>
              <a:rPr lang="uk-UA" i="1" dirty="0"/>
              <a:t>молоді та спорту України </a:t>
            </a:r>
            <a:r>
              <a:rPr lang="uk-UA" i="1" dirty="0" smtClean="0"/>
              <a:t>№ </a:t>
            </a:r>
            <a:r>
              <a:rPr lang="uk-UA" i="1" dirty="0"/>
              <a:t>1/9152 від 28.02.13)</a:t>
            </a:r>
            <a:endParaRPr lang="ru-RU" dirty="0"/>
          </a:p>
          <a:p>
            <a:r>
              <a:rPr lang="uk-UA" dirty="0"/>
              <a:t> </a:t>
            </a:r>
            <a:r>
              <a:rPr lang="uk-UA" b="1" dirty="0"/>
              <a:t>«Про перелік навчальної літератури, що має відповідний гриф Міністерства освіти і науки України, для використання в дошкільних навчальних закладах у 2014/2015 навчальному році</a:t>
            </a:r>
            <a:r>
              <a:rPr lang="uk-UA" b="1" dirty="0" smtClean="0"/>
              <a:t>» </a:t>
            </a:r>
            <a:r>
              <a:rPr lang="uk-UA" dirty="0" smtClean="0"/>
              <a:t>(лист </a:t>
            </a:r>
            <a:r>
              <a:rPr lang="uk-UA" dirty="0"/>
              <a:t>МОН України від 07.08.2014 № </a:t>
            </a:r>
            <a:r>
              <a:rPr lang="uk-UA" dirty="0" smtClean="0"/>
              <a:t>1/9-399)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28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 smtClean="0"/>
              <a:t>Результати аналізу </a:t>
            </a:r>
            <a:r>
              <a:rPr lang="uk-UA" dirty="0"/>
              <a:t>програмно-методичного та навчально-дидактичного забезпечення освітнього процесу в ДНЗ</a:t>
            </a:r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40968"/>
            <a:ext cx="1500187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01008"/>
            <a:ext cx="1524000" cy="212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081" y="4005064"/>
            <a:ext cx="1408112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365104"/>
            <a:ext cx="1531938" cy="211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4113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>Програмне забезпечення реалізації інваріантної складової Базового компонента дошкільної освіти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2468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6815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Не впроваджуються у 2014/2015 </a:t>
            </a:r>
            <a:r>
              <a:rPr lang="uk-UA" sz="3200" b="1" dirty="0" err="1" smtClean="0"/>
              <a:t>н.р</a:t>
            </a:r>
            <a:r>
              <a:rPr lang="uk-UA" sz="3200" b="1" dirty="0" smtClean="0"/>
              <a:t>.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Комплексні програми: «</a:t>
            </a:r>
            <a:r>
              <a:rPr lang="uk-UA" dirty="0" err="1" smtClean="0"/>
              <a:t>Обергі</a:t>
            </a:r>
            <a:r>
              <a:rPr lang="uk-UA" dirty="0" smtClean="0"/>
              <a:t>», «Я у Світі» (нова редакція), «Стежина»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377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Недоліки в роботі: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uk-UA" dirty="0"/>
              <a:t>у</a:t>
            </a:r>
            <a:r>
              <a:rPr lang="uk-UA" dirty="0" smtClean="0"/>
              <a:t>провадження в одному закладі більше 3-х комплексних програм;</a:t>
            </a:r>
          </a:p>
          <a:p>
            <a:r>
              <a:rPr lang="uk-UA" dirty="0"/>
              <a:t>н</a:t>
            </a:r>
            <a:r>
              <a:rPr lang="uk-UA" dirty="0" smtClean="0"/>
              <a:t>едостатній рівень аналітичної діяльності щодо впровадження програм на рівні району (міста), </a:t>
            </a:r>
          </a:p>
          <a:p>
            <a:r>
              <a:rPr lang="uk-UA" b="1" dirty="0">
                <a:solidFill>
                  <a:srgbClr val="FF0000"/>
                </a:solidFill>
              </a:rPr>
              <a:t>н</a:t>
            </a:r>
            <a:r>
              <a:rPr lang="uk-UA" b="1" dirty="0" smtClean="0">
                <a:solidFill>
                  <a:srgbClr val="FF0000"/>
                </a:solidFill>
              </a:rPr>
              <a:t>езнання педагогами </a:t>
            </a:r>
            <a:r>
              <a:rPr lang="uk-UA" dirty="0" smtClean="0"/>
              <a:t>змісту, структури та особливостей програм, за якими працюють,</a:t>
            </a:r>
          </a:p>
          <a:p>
            <a:r>
              <a:rPr lang="uk-UA" b="1" dirty="0">
                <a:solidFill>
                  <a:srgbClr val="FF0000"/>
                </a:solidFill>
              </a:rPr>
              <a:t>в</a:t>
            </a:r>
            <a:r>
              <a:rPr lang="uk-UA" b="1" dirty="0" smtClean="0">
                <a:solidFill>
                  <a:srgbClr val="FF0000"/>
                </a:solidFill>
              </a:rPr>
              <a:t>ідсутність</a:t>
            </a:r>
            <a:r>
              <a:rPr lang="uk-UA" dirty="0" smtClean="0"/>
              <a:t> підготовчої роботи щодо впровадження нових програм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533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922114"/>
          </a:xfrm>
        </p:spPr>
        <p:txBody>
          <a:bodyPr>
            <a:normAutofit fontScale="90000"/>
          </a:bodyPr>
          <a:lstStyle/>
          <a:p>
            <a:r>
              <a:rPr lang="uk-UA" sz="3200" b="1" dirty="0"/>
              <a:t>Програмне забезпечення реалізації </a:t>
            </a:r>
            <a:r>
              <a:rPr lang="uk-UA" sz="3200" b="1" dirty="0" smtClean="0"/>
              <a:t>варіативної </a:t>
            </a:r>
            <a:r>
              <a:rPr lang="uk-UA" sz="3200" b="1" dirty="0"/>
              <a:t>складової Базового компонента дошкільної освіти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594166"/>
              </p:ext>
            </p:extLst>
          </p:nvPr>
        </p:nvGraphicFramePr>
        <p:xfrm>
          <a:off x="395536" y="1412874"/>
          <a:ext cx="8291264" cy="5184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6753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>Недоліки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н</a:t>
            </a:r>
            <a:r>
              <a:rPr lang="uk-UA" dirty="0" smtClean="0"/>
              <a:t>изький рівень реалізації варіативної складової Базового компонента дошкільної освіти та упровадження парціальних програм;</a:t>
            </a:r>
          </a:p>
          <a:p>
            <a:r>
              <a:rPr lang="uk-UA" dirty="0"/>
              <a:t>н</a:t>
            </a:r>
            <a:r>
              <a:rPr lang="uk-UA" dirty="0" smtClean="0"/>
              <a:t>евідповідність програми вказаному напряму (наприклад: шахи – «Радість творчості»);</a:t>
            </a:r>
          </a:p>
          <a:p>
            <a:r>
              <a:rPr lang="uk-UA" dirty="0"/>
              <a:t>в</a:t>
            </a:r>
            <a:r>
              <a:rPr lang="uk-UA" dirty="0" smtClean="0"/>
              <a:t>икористання програм, що втратили чинність, організація роботи гуртків без програмного забезпечення;</a:t>
            </a:r>
          </a:p>
          <a:p>
            <a:r>
              <a:rPr lang="uk-UA" dirty="0"/>
              <a:t>в</a:t>
            </a:r>
            <a:r>
              <a:rPr lang="uk-UA" dirty="0" smtClean="0"/>
              <a:t>икористання </a:t>
            </a:r>
            <a:r>
              <a:rPr lang="uk-UA" dirty="0" smtClean="0">
                <a:solidFill>
                  <a:srgbClr val="FF0000"/>
                </a:solidFill>
              </a:rPr>
              <a:t>спеціальних</a:t>
            </a:r>
            <a:r>
              <a:rPr lang="uk-UA" dirty="0" smtClean="0"/>
              <a:t> програм як парціальних;</a:t>
            </a:r>
          </a:p>
          <a:p>
            <a:r>
              <a:rPr lang="uk-UA" dirty="0" smtClean="0"/>
              <a:t> не вказані регіональні програми, що впроваджуються у закладах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7881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976</Words>
  <Application>Microsoft Office PowerPoint</Application>
  <PresentationFormat>Экран (4:3)</PresentationFormat>
  <Paragraphs>83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Аналіз програмного та навчально-методичного забезпечення освітнього процесу в дошкільних навчальних закладах</vt:lpstr>
      <vt:lpstr>Напрями вивчення стану організації освітнього процесу в ДНЗ у 2014/2015 н.р.</vt:lpstr>
      <vt:lpstr>Нормативні документи, на відповідність яким здійснювався аналіз програмно-методичного та навчально-дидактичного забезпечення</vt:lpstr>
      <vt:lpstr>Презентация PowerPoint</vt:lpstr>
      <vt:lpstr>Програмне забезпечення реалізації інваріантної складової Базового компонента дошкільної освіти</vt:lpstr>
      <vt:lpstr>Не впроваджуються у 2014/2015 н.р.</vt:lpstr>
      <vt:lpstr>Недоліки в роботі:</vt:lpstr>
      <vt:lpstr>Програмне забезпечення реалізації варіативної складової Базового компонента дошкільної освіти</vt:lpstr>
      <vt:lpstr>Недоліки</vt:lpstr>
      <vt:lpstr>Використання програм, що втратили чинність</vt:lpstr>
      <vt:lpstr>Упровадження регіональних парціальних програм (к-ть ДНЗ)</vt:lpstr>
      <vt:lpstr>Результати аналізу навчально-дидактичного забезпечення освітнього процесу в ДНЗ </vt:lpstr>
      <vt:lpstr>Організація роботи консультаційних центрів для батьків, або осіб, які їх заміняють</vt:lpstr>
      <vt:lpstr>Найменша кількість консультаційних центрів  у 2014/2015 н.р.</vt:lpstr>
      <vt:lpstr>Рекомендації</vt:lpstr>
      <vt:lpstr>Результати аналізу якості освітнього процесу та професійної компетентності педагогів ДНЗ</vt:lpstr>
      <vt:lpstr>Результати аналізу якості освітнього процесу та професійної компетентності педагогів ДНЗ</vt:lpstr>
      <vt:lpstr>Презентация PowerPoint</vt:lpstr>
      <vt:lpstr>Забезпечення якості освітнього процесу в умовах варіативності програм</vt:lpstr>
      <vt:lpstr>Організація роботи з дітьми 5-річного віку</vt:lpstr>
      <vt:lpstr>Особливості методичного супроводу дошкільної освіти у 2015 році</vt:lpstr>
      <vt:lpstr>О. Пометун, член-кореспондент НАПН України, доктор пед . наук, професор, Інститут педагогіки НАПН України</vt:lpstr>
      <vt:lpstr>Дошкільнятам – освіта для сталого розвитку</vt:lpstr>
      <vt:lpstr>Готується до друку</vt:lpstr>
      <vt:lpstr> Дякую за увагу!  т. 731- 27 - 86 http://edu-post-diploma.kharkov.ua alla0102@ukr.net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програмного та навчально-методичного забезпечення освітнього процесу в дошкільних навчальних закладах</dc:title>
  <dc:creator>Алла Остапенко</dc:creator>
  <cp:lastModifiedBy>Алла Остапенко</cp:lastModifiedBy>
  <cp:revision>25</cp:revision>
  <dcterms:created xsi:type="dcterms:W3CDTF">2014-12-19T07:33:04Z</dcterms:created>
  <dcterms:modified xsi:type="dcterms:W3CDTF">2014-12-23T09:58:14Z</dcterms:modified>
</cp:coreProperties>
</file>