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76" r:id="rId3"/>
    <p:sldId id="271" r:id="rId4"/>
    <p:sldId id="257" r:id="rId5"/>
    <p:sldId id="273" r:id="rId6"/>
    <p:sldId id="274" r:id="rId7"/>
    <p:sldId id="275" r:id="rId8"/>
    <p:sldId id="262" r:id="rId9"/>
    <p:sldId id="282" r:id="rId10"/>
    <p:sldId id="283" r:id="rId11"/>
    <p:sldId id="264" r:id="rId12"/>
    <p:sldId id="265" r:id="rId13"/>
    <p:sldId id="266" r:id="rId14"/>
    <p:sldId id="267" r:id="rId15"/>
    <p:sldId id="269" r:id="rId16"/>
    <p:sldId id="268" r:id="rId17"/>
    <p:sldId id="277" r:id="rId18"/>
    <p:sldId id="278" r:id="rId19"/>
    <p:sldId id="280" r:id="rId20"/>
    <p:sldId id="284" r:id="rId21"/>
    <p:sldId id="285" r:id="rId22"/>
    <p:sldId id="281" r:id="rId23"/>
    <p:sldId id="286" r:id="rId24"/>
    <p:sldId id="287" r:id="rId25"/>
    <p:sldId id="270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569B-F51D-4730-9EFE-C2C5C167A4FA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DFCC7-F695-489F-899A-C3E3721B43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7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C3F5-9CF4-4A7E-9402-80F0BC0DE56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609C-9ABF-41D1-AF96-089A50F42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714643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uk-UA" sz="4000" b="1" dirty="0" smtClean="0">
                <a:latin typeface="Cambria" pitchFamily="18" charset="0"/>
              </a:rPr>
              <a:t>Формування системи ціннісних орієнтацій учнів як основи подальшої соціалізації</a:t>
            </a:r>
            <a:endParaRPr lang="uk-UA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14546" y="4000504"/>
            <a:ext cx="6400800" cy="1752600"/>
          </a:xfr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виступ-презентація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pPr algn="r"/>
            <a:r>
              <a:rPr lang="ru-RU" b="1" dirty="0" err="1" smtClean="0">
                <a:solidFill>
                  <a:schemeClr val="tx1"/>
                </a:solidFill>
                <a:latin typeface="Cambria" pitchFamily="18" charset="0"/>
              </a:rPr>
              <a:t>Смирнової</a:t>
            </a: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 М.Є., </a:t>
            </a:r>
          </a:p>
          <a:p>
            <a:pPr algn="r"/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завідувача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кафедри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виховання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й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розвитку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особистості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кандидата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педагогических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наук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Людина ХХІ століття - це людина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яка пос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ійно вчиться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розвиненою самодостатньою особистістю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глобалістською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людиною і водночас патріотом України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яка має ціннісні орієнтири в житті.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423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Cambria" pitchFamily="18" charset="0"/>
              </a:rPr>
              <a:t/>
            </a:r>
            <a:br>
              <a:rPr lang="ru-RU" sz="3100" b="1" dirty="0" smtClean="0">
                <a:latin typeface="Cambria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Cambria" pitchFamily="18" charset="0"/>
              </a:rPr>
              <a:t>Модель </a:t>
            </a:r>
            <a:r>
              <a:rPr lang="ru-RU" sz="3100" b="1" dirty="0">
                <a:solidFill>
                  <a:srgbClr val="C00000"/>
                </a:solidFill>
                <a:latin typeface="Cambria" pitchFamily="18" charset="0"/>
              </a:rPr>
              <a:t>компетентного </a:t>
            </a:r>
            <a:r>
              <a:rPr lang="ru-RU" sz="3100" b="1" dirty="0" err="1" smtClean="0">
                <a:solidFill>
                  <a:srgbClr val="C00000"/>
                </a:solidFill>
                <a:latin typeface="Cambria" pitchFamily="18" charset="0"/>
              </a:rPr>
              <a:t>учня</a:t>
            </a:r>
            <a:r>
              <a:rPr lang="ru-RU" sz="3100" b="1" dirty="0" smtClean="0">
                <a:solidFill>
                  <a:srgbClr val="C00000"/>
                </a:solidFill>
                <a:latin typeface="Cambria" pitchFamily="18" charset="0"/>
              </a:rPr>
              <a:t> - </a:t>
            </a:r>
            <a:r>
              <a:rPr lang="ru-RU" sz="3100" b="1" dirty="0" err="1" smtClean="0">
                <a:solidFill>
                  <a:srgbClr val="C00000"/>
                </a:solidFill>
                <a:latin typeface="Cambria" pitchFamily="18" charset="0"/>
              </a:rPr>
              <a:t>випускника</a:t>
            </a:r>
            <a:r>
              <a:rPr lang="ru-RU" sz="31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  <a:latin typeface="Cambria" pitchFamily="18" charset="0"/>
              </a:rPr>
              <a:t>школи</a:t>
            </a:r>
            <a:r>
              <a:rPr lang="ru-RU" sz="3100" b="1" dirty="0" smtClean="0">
                <a:latin typeface="Cambria" pitchFamily="18" charset="0"/>
              </a:rPr>
              <a:t> </a:t>
            </a:r>
            <a:r>
              <a:rPr lang="ru-RU" sz="2700" b="1" dirty="0" smtClean="0">
                <a:latin typeface="Cambria" pitchFamily="18" charset="0"/>
              </a:rPr>
              <a:t>(</a:t>
            </a:r>
            <a:r>
              <a:rPr lang="ru-RU" sz="2700" b="1" i="1" dirty="0" smtClean="0">
                <a:latin typeface="Cambria" pitchFamily="18" charset="0"/>
              </a:rPr>
              <a:t>за </a:t>
            </a:r>
            <a:r>
              <a:rPr lang="ru-RU" sz="2700" b="1" i="1" dirty="0">
                <a:latin typeface="Cambria" pitchFamily="18" charset="0"/>
              </a:rPr>
              <a:t>Е. </a:t>
            </a:r>
            <a:r>
              <a:rPr lang="ru-RU" sz="2700" b="1" i="1" dirty="0" err="1" smtClean="0">
                <a:latin typeface="Cambria" pitchFamily="18" charset="0"/>
              </a:rPr>
              <a:t>Павлютенковым</a:t>
            </a:r>
            <a:r>
              <a:rPr lang="ru-RU" sz="2700" b="1" dirty="0" smtClean="0">
                <a:latin typeface="Cambria" pitchFamily="18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9664587"/>
              </p:ext>
            </p:extLst>
          </p:nvPr>
        </p:nvGraphicFramePr>
        <p:xfrm>
          <a:off x="457200" y="1285860"/>
          <a:ext cx="822960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9612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Моделі, які відтворюють </a:t>
                      </a:r>
                      <a:r>
                        <a:rPr lang="uk-UA" sz="1700" b="1" u="sng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повноцінне життя учня прямо зараз </a:t>
                      </a:r>
                      <a:r>
                        <a:rPr lang="uk-UA" sz="17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1700" b="1" i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сфери самовизначення</a:t>
                      </a:r>
                      <a:r>
                        <a:rPr lang="uk-UA" sz="17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uk-UA" sz="17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Моделі, які відтворюють </a:t>
                      </a:r>
                      <a:r>
                        <a:rPr lang="uk-UA" sz="1700" b="1" u="sng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спрямованість особистості учня в майбутнє</a:t>
                      </a:r>
                      <a:r>
                        <a:rPr lang="uk-UA" sz="17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uk-UA" sz="1700" b="1" i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сфери самовизначення</a:t>
                      </a:r>
                      <a:r>
                        <a:rPr lang="uk-UA" sz="17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uk-UA" sz="17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272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Учень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Випускник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64689">
                <a:tc>
                  <a:txBody>
                    <a:bodyPr/>
                    <a:lstStyle/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людина Всесвіту</a:t>
                      </a:r>
                    </a:p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громадянин Вітчизни</a:t>
                      </a:r>
                    </a:p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житель конкретного населеного пункту</a:t>
                      </a:r>
                    </a:p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член дитячого, підліткової, молодіжної спільноти</a:t>
                      </a:r>
                    </a:p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творча індивідуальність</a:t>
                      </a:r>
                    </a:p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підтримка здорового способу життя</a:t>
                      </a:r>
                    </a:p>
                    <a:p>
                      <a:pPr marL="0" indent="88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 культурний відпочинок</a:t>
                      </a:r>
                      <a:endParaRPr lang="uk-UA" sz="2200" noProof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професійне самовизначення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uk-UA" sz="2200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постійне зайняття самоосвітою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uk-UA" sz="2200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uk-UA" sz="22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2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учасник</a:t>
                      </a:r>
                      <a:r>
                        <a:rPr lang="uk-UA" sz="22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громадсько-політичного </a:t>
                      </a:r>
                      <a:r>
                        <a:rPr lang="ru-RU" sz="22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життя</a:t>
                      </a:r>
                      <a:endParaRPr lang="ru-RU" sz="2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ru-RU" sz="2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сім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ru-RU" sz="2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янин</a:t>
                      </a:r>
                      <a:endParaRPr lang="ru-RU" sz="2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Модель 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«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Учень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– 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творча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особистість</a:t>
            </a: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»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uk-UA" sz="4500" b="1" dirty="0" smtClean="0">
                <a:solidFill>
                  <a:srgbClr val="C00000"/>
                </a:solidFill>
                <a:latin typeface="Cambria" pitchFamily="18" charset="0"/>
              </a:rPr>
              <a:t>Х а р а к т е р и с т и к и   м о д е л і: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усвідомлення особистістю своєї неповторності, самоцінності 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відповідно до адекватної самооцінкою, вмінням подивитися на себе з позиції здатності до рефлексії, самодіагностики, самооцінки;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вироблення системи життєвих цінностей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, які містять гуманістичну основу, відповідальність перед собою та іншими за вибір життєвого шляху;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розвиток самостійності та креативності мислення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, формування когнітивних характеристик, які забезпечують свободу орієнтацій в різних життєвих ситуаціях, критичне, прогностичне мислення;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розвиток і вдосконалення індивідуальних способів сприйняття світу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, оволодіння внутрішніми ресурсами фізичного, психічного, морального самовдосконалення;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розкриття творчих задатків і здібностей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, оволодіння креативними формами самовираження; вміння знайти конструктивне рішення у всіх сферах життя;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засвоєння нових соціальних ролей 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в обмеженій формі;</a:t>
            </a:r>
          </a:p>
          <a:p>
            <a:pPr lvl="0">
              <a:buFont typeface="Wingdings" pitchFamily="2" charset="2"/>
              <a:buChar char="q"/>
            </a:pPr>
            <a:r>
              <a:rPr lang="uk-UA" sz="5000" b="1" dirty="0" smtClean="0">
                <a:latin typeface="Times New Roman" pitchFamily="18" charset="0"/>
                <a:cs typeface="Times New Roman" pitchFamily="18" charset="0"/>
              </a:rPr>
              <a:t>створення свого стилю поведінки, спілкування, одягу у виборі соціально прийнятних засобів індивідуального прояви</a:t>
            </a:r>
            <a:r>
              <a:rPr lang="uk-UA" sz="5000" dirty="0" smtClean="0">
                <a:latin typeface="Times New Roman" pitchFamily="18" charset="0"/>
                <a:cs typeface="Times New Roman" pitchFamily="18" charset="0"/>
              </a:rPr>
              <a:t>, в знаходженні своїх тим, своїх питань у сфері людської культури, визначенні своїх специфічних функцій у сім'ї, в школі, в колі однолітків.</a:t>
            </a:r>
            <a:endParaRPr lang="uk-UA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Cambria" pitchFamily="18" charset="0"/>
              </a:rPr>
              <a:t/>
            </a:r>
            <a:br>
              <a:rPr lang="ru-RU" sz="2800" b="1" dirty="0" smtClean="0">
                <a:latin typeface="Cambr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Модель 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випускника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mbria" pitchFamily="18" charset="0"/>
              </a:rPr>
              <a:t>А. 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Хуторського</a:t>
            </a:r>
            <a:r>
              <a:rPr lang="ru-RU" sz="2800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Cambria" pitchFamily="18" charset="0"/>
              </a:rPr>
            </a:b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>
                <a:latin typeface="Cambria" pitchFamily="18" charset="0"/>
              </a:rPr>
              <a:t>орієнтація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>
                <a:latin typeface="Cambria" pitchFamily="18" charset="0"/>
              </a:rPr>
              <a:t>на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національні</a:t>
            </a:r>
            <a:r>
              <a:rPr lang="ru-RU" b="1" dirty="0" smtClean="0">
                <a:latin typeface="Cambria" pitchFamily="18" charset="0"/>
              </a:rPr>
              <a:t> та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загальнолюдські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b="1" i="1" u="sng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цінності</a:t>
            </a:r>
            <a:r>
              <a:rPr lang="ru-RU" b="1" dirty="0" smtClean="0">
                <a:latin typeface="Cambria" pitchFamily="18" charset="0"/>
              </a:rPr>
              <a:t>,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>
                <a:latin typeface="Cambria" pitchFamily="18" charset="0"/>
              </a:rPr>
              <a:t>здатність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обирати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життєву</a:t>
            </a:r>
            <a:r>
              <a:rPr lang="ru-RU" b="1" dirty="0" smtClean="0">
                <a:latin typeface="Cambria" pitchFamily="18" charset="0"/>
              </a:rPr>
              <a:t> мету , а </a:t>
            </a:r>
            <a:r>
              <a:rPr lang="ru-RU" b="1" dirty="0" err="1" smtClean="0">
                <a:latin typeface="Cambria" pitchFamily="18" charset="0"/>
              </a:rPr>
              <a:t>також</a:t>
            </a:r>
            <a:endParaRPr lang="ru-RU" b="1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здатність використовувати свої індивідуальні особливості для планування свого життя;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здатність  до особистого розуміння сенсу вивчення предметів, вміння поставити навчальну мету, скласти план її досягнення;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здатність володіти методами рефлексивного мислення, виявлення сенсу діяльності, самоаналізу та самооцінки;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уміння виконувати теоретичні та експериментальні дослідження, бачити суперечності, володіти різними способами розв'язання завдань;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наявність досвіду реалізації творчих здібностей, здатність до генерації ідей;</a:t>
            </a:r>
          </a:p>
          <a:p>
            <a:pPr lvl="0">
              <a:buFont typeface="Wingdings" pitchFamily="2" charset="2"/>
              <a:buChar char="q"/>
            </a:pPr>
            <a:r>
              <a:rPr lang="uk-UA" dirty="0" smtClean="0">
                <a:latin typeface="Cambria" pitchFamily="18" charset="0"/>
              </a:rPr>
              <a:t>вміння порівнювати культурно-історичні досягнення зі своїми освітніми продуктами та результатами однокласників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Cambria" pitchFamily="18" charset="0"/>
              </a:rPr>
              <a:t>Модель випускника 12-річної школи</a:t>
            </a:r>
            <a:r>
              <a:rPr lang="uk-UA" sz="2000" b="1" dirty="0" smtClean="0">
                <a:latin typeface="Cambria" pitchFamily="18" charset="0"/>
              </a:rPr>
              <a:t>, що була запропонована «Пасторальною </a:t>
            </a:r>
            <a:r>
              <a:rPr lang="uk-UA" sz="2000" b="1" dirty="0" err="1" smtClean="0">
                <a:latin typeface="Cambria" pitchFamily="18" charset="0"/>
              </a:rPr>
              <a:t>програмой</a:t>
            </a:r>
            <a:r>
              <a:rPr lang="uk-UA" sz="2000" b="1" dirty="0" smtClean="0">
                <a:latin typeface="Cambria" pitchFamily="18" charset="0"/>
              </a:rPr>
              <a:t>», яка </a:t>
            </a:r>
            <a:r>
              <a:rPr lang="uk-UA" sz="2000" b="1" dirty="0" err="1" smtClean="0">
                <a:latin typeface="Cambria" pitchFamily="18" charset="0"/>
              </a:rPr>
              <a:t>реализуеться</a:t>
            </a:r>
            <a:r>
              <a:rPr lang="uk-UA" sz="2000" b="1" dirty="0" smtClean="0">
                <a:latin typeface="Cambria" pitchFamily="18" charset="0"/>
              </a:rPr>
              <a:t> в школах Великобританії</a:t>
            </a:r>
            <a:endParaRPr lang="uk-UA" sz="2000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517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Орієнтація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себе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noProof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Орієнтація на інших</a:t>
                      </a:r>
                      <a:endParaRPr lang="uk-UA" sz="2400" noProof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Точна самопрезентація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Комуникація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Самооцінка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Емпатія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Критичне й   </a:t>
                      </a:r>
                      <a:r>
                        <a:rPr lang="uk-UA" sz="2400" i="1" baseline="0" noProof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аналітичне мислення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Кооперація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Досягнення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особистісних 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цілей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i="1" noProof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smtClean="0">
                          <a:latin typeface="Times New Roman"/>
                          <a:ea typeface="Calibri"/>
                          <a:cs typeface="Times New Roman"/>
                        </a:rPr>
                        <a:t>Підтримка / допомога</a:t>
                      </a:r>
                      <a:endParaRPr lang="uk-UA" sz="2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i="1" noProof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dirty="0" smtClean="0">
                          <a:latin typeface="Times New Roman"/>
                          <a:ea typeface="Calibri"/>
                          <a:cs typeface="Times New Roman"/>
                        </a:rPr>
                        <a:t>  Розвиток внутрішнього 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dirty="0" smtClean="0">
                          <a:latin typeface="Times New Roman"/>
                          <a:ea typeface="Calibri"/>
                          <a:cs typeface="Times New Roman"/>
                        </a:rPr>
                        <a:t>  контролю</a:t>
                      </a:r>
                      <a:endParaRPr lang="uk-UA" sz="2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dirty="0" smtClean="0">
                          <a:latin typeface="Times New Roman"/>
                          <a:ea typeface="Calibri"/>
                          <a:cs typeface="Times New Roman"/>
                        </a:rPr>
                        <a:t>Дружба</a:t>
                      </a:r>
                      <a:endParaRPr lang="uk-UA" sz="24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dirty="0" smtClean="0">
                          <a:latin typeface="Times New Roman"/>
                          <a:ea typeface="Calibri"/>
                          <a:cs typeface="Times New Roman"/>
                        </a:rPr>
                        <a:t>Лідерство</a:t>
                      </a:r>
                      <a:endParaRPr lang="uk-UA" sz="2400" noProof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dirty="0" smtClean="0">
                          <a:latin typeface="Times New Roman"/>
                          <a:ea typeface="Calibri"/>
                          <a:cs typeface="Times New Roman"/>
                        </a:rPr>
                        <a:t>Позитивна</a:t>
                      </a:r>
                    </a:p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noProof="0" dirty="0" smtClean="0">
                          <a:latin typeface="Times New Roman"/>
                          <a:ea typeface="Calibri"/>
                          <a:cs typeface="Times New Roman"/>
                        </a:rPr>
                        <a:t>взаємодія в групі</a:t>
                      </a:r>
                      <a:endParaRPr lang="uk-UA" sz="2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15312" cy="881047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anchor="b">
            <a:normAutofit fontScale="90000"/>
          </a:bodyPr>
          <a:lstStyle/>
          <a:p>
            <a:pPr defTabSz="912813"/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>
                <a:solidFill>
                  <a:srgbClr val="946A32"/>
                </a:solidFill>
                <a:latin typeface="Cambria" pitchFamily="18" charset="0"/>
              </a:rPr>
              <a:t/>
            </a:r>
            <a:br>
              <a:rPr lang="uk-UA" sz="2800" b="1" dirty="0">
                <a:solidFill>
                  <a:srgbClr val="946A32"/>
                </a:solidFill>
                <a:latin typeface="Cambria" pitchFamily="18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Cambria" pitchFamily="18" charset="0"/>
              </a:rPr>
              <a:t>Модель</a:t>
            </a:r>
            <a:r>
              <a:rPr lang="uk-UA" sz="2800" b="1" dirty="0" smtClean="0">
                <a:solidFill>
                  <a:srgbClr val="946A32"/>
                </a:solidFill>
                <a:latin typeface="Cambria" pitchFamily="18" charset="0"/>
              </a:rPr>
              <a:t> </a:t>
            </a:r>
            <a:r>
              <a:rPr lang="ru-RU" sz="2800" b="1" dirty="0" err="1" smtClean="0">
                <a:latin typeface="Cambria" pitchFamily="18" charset="0"/>
              </a:rPr>
              <a:t>випускника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err="1" smtClean="0">
                <a:latin typeface="Cambria" pitchFamily="18" charset="0"/>
              </a:rPr>
              <a:t>школи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>
                <a:latin typeface="Cambria" pitchFamily="18" charset="0"/>
              </a:rPr>
              <a:t/>
            </a:r>
            <a:br>
              <a:rPr lang="ru-RU" sz="2800" b="1" dirty="0">
                <a:latin typeface="Cambria" pitchFamily="18" charset="0"/>
              </a:rPr>
            </a:br>
            <a:r>
              <a:rPr lang="ru-RU" sz="2800" b="1" dirty="0" smtClean="0">
                <a:latin typeface="Cambria" pitchFamily="18" charset="0"/>
              </a:rPr>
              <a:t>(</a:t>
            </a:r>
            <a:r>
              <a:rPr lang="ru-RU" sz="2800" b="1" dirty="0" err="1" smtClean="0">
                <a:latin typeface="Cambria" pitchFamily="18" charset="0"/>
              </a:rPr>
              <a:t>показники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соціальної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Cambria" pitchFamily="18" charset="0"/>
              </a:rPr>
              <a:t>зрілості</a:t>
            </a:r>
            <a:r>
              <a:rPr lang="ru-RU" sz="2800" b="1" dirty="0" smtClean="0">
                <a:latin typeface="Cambria" pitchFamily="18" charset="0"/>
              </a:rPr>
              <a:t>)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285860"/>
            <a:ext cx="8215312" cy="5143515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системність знань про навколишній світ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знання про людину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стійкий професійний вибір і висока мотивація досягнення життєвого успіху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здатність до саморегуляції своєї поведінки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адаптація в соціумі та саморегуляція в діяльності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готовність до збереження свого здоров'я в інтенсивних умовах навчання і роботи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готовність до створення здорової сім'ї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відповідальність за прийняття рішення в статевих відносинах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стійка соціально-моральна орієнтація</a:t>
            </a:r>
          </a:p>
          <a:p>
            <a:pPr defTabSz="912813">
              <a:buFont typeface="Wingdings" pitchFamily="2" charset="2"/>
              <a:buChar char="q"/>
            </a:pPr>
            <a:r>
              <a:rPr lang="uk-UA" sz="2300" dirty="0" smtClean="0">
                <a:latin typeface="Cambria" pitchFamily="18" charset="0"/>
              </a:rPr>
              <a:t>громадянська позиція</a:t>
            </a:r>
          </a:p>
          <a:p>
            <a:pPr defTabSz="912813">
              <a:buFont typeface="Wingdings" pitchFamily="2" charset="2"/>
              <a:buChar char="q"/>
            </a:pPr>
            <a:r>
              <a:rPr lang="ru-RU" sz="2300" dirty="0" err="1" smtClean="0">
                <a:latin typeface="Cambria" pitchFamily="18" charset="0"/>
              </a:rPr>
              <a:t>високий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духовно-моральний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потенціал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розвитку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особистості</a:t>
            </a:r>
            <a:endParaRPr lang="ru-RU" sz="2000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2144C-C6A3-44AF-974D-B3A6BBFCFE27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соціальна компетентність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 діяти в соціумі з урахуванням позицій інших людей;</a:t>
            </a:r>
          </a:p>
          <a:p>
            <a:pPr lvl="0"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комунікативна компетентність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 вступати в комунікацію з метою бути зрозумілим;</a:t>
            </a:r>
          </a:p>
          <a:p>
            <a:pPr lvl="0"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предметна компетентність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здатність застосовувати знання та вміння, реалізовувати особистісні якості в стандартних і змінних умовах для успішної діяльності в певній галузі.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Професійно-ціннісні орієнтації педагога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uk-UA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 до дітей та проблем їх виховання й розвитку.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 до професійної діяльності.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 до процесу власного професійного розвитку та вдосконалення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CC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Професійні цінності педагога</a:t>
            </a: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rgbClr val="FFFFCC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514350" indent="-51435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ea typeface="Meiryo" pitchFamily="34" charset="-128"/>
                <a:cs typeface="Times New Roman" pitchFamily="18" charset="0"/>
              </a:rPr>
              <a:t>Соціально-обумовлені цінності педагогічної діяльності: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дотримання принципу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дитиноцентризму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розвиток її творчих здібностей;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тимулювання пізнавальних інтересів;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актуалізація потреби та прагнення до саморозвитку;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розвиток у дитини аналітичних умінь, визначення власної результативності.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Особистісні цінності педагогічної діяльності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можливість розвивати професійно-творчі здібності  й займатися справою, яка тобі подобається;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професійне самовдосконалення;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творчий характер педагогічної праці;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засвоєння професійних знань, умінь, навичок.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1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Спеціальна сесія ООН, яка проходила в Нью-Йорку 8-10 жовтня 2002 року, прийняла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нову концепцію дитинства для ХХ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століття</a:t>
            </a:r>
            <a:r>
              <a:rPr lang="uk-UA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txBody>
          <a:bodyPr rtlCol="0">
            <a:normAutofit fontScale="92500" lnSpcReduction="10000"/>
          </a:bodyPr>
          <a:lstStyle/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Були проголошені </a:t>
            </a: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принципи нових відносин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між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світом</a:t>
            </a:r>
            <a:r>
              <a:rPr lang="uk-UA" b="1" dirty="0" smtClean="0">
                <a:solidFill>
                  <a:srgbClr val="CC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дорослості</a:t>
            </a:r>
            <a:r>
              <a:rPr lang="uk-UA" sz="3900" b="1" dirty="0" smtClean="0">
                <a:solidFill>
                  <a:srgbClr val="CCFF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світом </a:t>
            </a:r>
            <a:r>
              <a:rPr lang="uk-UA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дитинства: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рівності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діалогізму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співрозвитку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прийняття,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які утверджували загальнолюдські цінності в системі виховання дитини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Соціальні цінності та гуманістичні пріоритети сучасного  суспільства: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фундаментальні, базові, наближені до загальнолюдських цінності</a:t>
            </a:r>
            <a:r>
              <a:rPr lang="uk-UA" sz="3300" dirty="0" smtClean="0">
                <a:latin typeface="Monotype Corsiva" pitchFamily="66" charset="0"/>
              </a:rPr>
              <a:t> </a:t>
            </a:r>
            <a:r>
              <a:rPr lang="uk-UA" sz="2600" dirty="0" smtClean="0"/>
              <a:t>(</a:t>
            </a:r>
            <a:r>
              <a:rPr lang="uk-UA" sz="2600" i="1" dirty="0" smtClean="0"/>
              <a:t>життя, людина, суспільство, щастя, істина, гуманізм та ін</a:t>
            </a:r>
            <a:r>
              <a:rPr lang="uk-UA" sz="2600" dirty="0" smtClean="0"/>
              <a:t>.);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sz="33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національні цінності </a:t>
            </a:r>
            <a:r>
              <a:rPr lang="uk-UA" sz="2600" dirty="0" smtClean="0"/>
              <a:t>(</a:t>
            </a:r>
            <a:r>
              <a:rPr lang="uk-UA" sz="2600" i="1" dirty="0" smtClean="0"/>
              <a:t>рідна мова, національні традиції й символи тощо</a:t>
            </a:r>
            <a:r>
              <a:rPr lang="uk-UA" sz="2600" dirty="0" smtClean="0"/>
              <a:t>);  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громадянські цінності </a:t>
            </a:r>
            <a:r>
              <a:rPr lang="uk-UA" sz="2600" dirty="0" smtClean="0"/>
              <a:t>(</a:t>
            </a:r>
            <a:r>
              <a:rPr lang="uk-UA" sz="2600" i="1" dirty="0" smtClean="0"/>
              <a:t>демократичні права й обов’язки, толерантність до інакомислячих, релігійна терпимість та ін.</a:t>
            </a:r>
            <a:r>
              <a:rPr lang="uk-UA" sz="2600" dirty="0" smtClean="0"/>
              <a:t>);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сімейні цінності </a:t>
            </a:r>
            <a:r>
              <a:rPr lang="uk-UA" sz="2600" dirty="0" smtClean="0"/>
              <a:t>(</a:t>
            </a:r>
            <a:r>
              <a:rPr lang="uk-UA" sz="2600" i="1" dirty="0" smtClean="0"/>
              <a:t>любов, повага, вірність, </a:t>
            </a:r>
            <a:r>
              <a:rPr lang="uk-UA" sz="2600" i="1" dirty="0" err="1" smtClean="0"/>
              <a:t>взаємопідтримка</a:t>
            </a:r>
            <a:r>
              <a:rPr lang="uk-UA" sz="2600" i="1" dirty="0" smtClean="0"/>
              <a:t> і т. ін.</a:t>
            </a:r>
            <a:r>
              <a:rPr lang="uk-UA" sz="2600" dirty="0" smtClean="0"/>
              <a:t>);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особистісні цінності </a:t>
            </a:r>
            <a:r>
              <a:rPr lang="uk-UA" sz="2600" dirty="0" smtClean="0"/>
              <a:t>(</a:t>
            </a:r>
            <a:r>
              <a:rPr lang="uk-UA" sz="2600" i="1" dirty="0" smtClean="0"/>
              <a:t>творча активність, життєвий </a:t>
            </a:r>
            <a:r>
              <a:rPr lang="uk-UA" sz="2800" i="1" dirty="0" smtClean="0"/>
              <a:t>оптимізм, морально-вольові якості тощо</a:t>
            </a:r>
            <a:r>
              <a:rPr lang="uk-UA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ефективного </a:t>
            </a:r>
            <a:r>
              <a:rPr lang="uk-UA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соціалізувального</a:t>
            </a: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впливу включають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рівноправного діалогу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компромісних варіантів виходу з конфліктних ситуацій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метод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формування комунікативних навичок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розвитку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почуття особистої відповідальності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метод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вироблення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умінь приймати власні рішення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088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Реалізація цих методів можлива за таких умов: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>
              <a:spcBef>
                <a:spcPts val="0"/>
              </a:spcBef>
              <a:buAutoNum type="arabicParenR"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гуманістичного, толерантного середовища </a:t>
            </a:r>
            <a:r>
              <a:rPr lang="uk-UA" sz="2900" i="1" dirty="0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зміна позиції дитини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освітньо-виховному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 процесі від об’єкта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до суб’єкта навчання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3) перехід від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механічної трансляції знань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до формування в учнів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ключових </a:t>
            </a:r>
            <a:r>
              <a:rPr lang="uk-UA" sz="2900" i="1" dirty="0" err="1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, серед яких і соціальна;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залучення учнів до позакласної роботи 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як природного процесу організації вільного часу;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перехід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 від програмно-цільового й контрольно-нормативного керування школою </a:t>
            </a:r>
            <a:r>
              <a:rPr lang="uk-UA" sz="2900" i="1" dirty="0">
                <a:latin typeface="Times New Roman" pitchFamily="18" charset="0"/>
                <a:cs typeface="Times New Roman" pitchFamily="18" charset="0"/>
              </a:rPr>
              <a:t>до системи самоврядування.</a:t>
            </a:r>
            <a:endParaRPr lang="ru-RU" sz="29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9930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Посредственный учитель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излагает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Хороший учитель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объясняет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Выдающийся учитель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показывает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Великий учитель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вдохновляет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Уильям Артур Уорд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435280" cy="5857875"/>
          </a:xfrm>
          <a:solidFill>
            <a:srgbClr val="FFFFCC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32500" lnSpcReduction="2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Нові ролі педагога:</a:t>
            </a:r>
            <a:endParaRPr lang="uk-UA" sz="6200" b="1" dirty="0" smtClean="0">
              <a:solidFill>
                <a:srgbClr val="65653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фасилітатора</a:t>
            </a:r>
            <a:r>
              <a:rPr lang="uk-UA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(від англ. </a:t>
            </a:r>
            <a:r>
              <a:rPr lang="en-US" sz="6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facilitate</a:t>
            </a:r>
            <a:r>
              <a:rPr lang="en-US" sz="6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2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6200" dirty="0" smtClean="0">
                <a:solidFill>
                  <a:srgbClr val="615F1F"/>
                </a:solidFill>
                <a:latin typeface="Times New Roman" pitchFamily="18" charset="0"/>
                <a:cs typeface="Times New Roman" pitchFamily="18" charset="0"/>
              </a:rPr>
              <a:t>полегшувати, сприяти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uk-UA" sz="6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той, що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підтримує</a:t>
            </a:r>
            <a:r>
              <a:rPr lang="uk-UA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дитину в її навчальній діяльності через </a:t>
            </a:r>
            <a:r>
              <a:rPr lang="uk-UA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педагогічну взаємодію, допомагає,  надихає;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uk-UA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lang="uk-UA" sz="6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тьютора</a:t>
            </a:r>
          </a:p>
          <a:p>
            <a:pPr algn="ctr">
              <a:lnSpc>
                <a:spcPct val="120000"/>
              </a:lnSpc>
              <a:buNone/>
              <a:defRPr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(від англ.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6200" i="1" dirty="0" smtClean="0">
                <a:latin typeface="Times New Roman" pitchFamily="18" charset="0"/>
                <a:cs typeface="Times New Roman" pitchFamily="18" charset="0"/>
              </a:rPr>
              <a:t>tutor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учитель), </a:t>
            </a:r>
          </a:p>
          <a:p>
            <a:pPr algn="ctr">
              <a:lnSpc>
                <a:spcPct val="120000"/>
              </a:lnSpc>
              <a:buNone/>
              <a:defRPr/>
            </a:pPr>
            <a:r>
              <a:rPr lang="uk-UA" sz="6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той, що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індивідуально працює з інтересом дитини 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 освітні запити, </a:t>
            </a: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проектує освітню діяльність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організує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 рефлексію, </a:t>
            </a: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проектує наступні кроки 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в освіті</a:t>
            </a:r>
            <a:endParaRPr lang="uk-UA" sz="6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uk-UA" sz="5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sz="6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Саме здатність педагога </a:t>
            </a:r>
            <a:r>
              <a:rPr lang="uk-UA" sz="6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організувати навчальну роботу </a:t>
            </a:r>
            <a:r>
              <a:rPr lang="uk-UA" sz="6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вирішення творчих завдань</a:t>
            </a:r>
            <a:r>
              <a:rPr lang="uk-UA" sz="6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6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проявлення ініціативи, </a:t>
            </a:r>
            <a:r>
              <a:rPr lang="uk-UA" sz="6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uk-UA" sz="6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є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uk-UA" sz="6200" b="1" dirty="0" smtClean="0">
                <a:latin typeface="Times New Roman" pitchFamily="18" charset="0"/>
                <a:cs typeface="Times New Roman" pitchFamily="18" charset="0"/>
              </a:rPr>
              <a:t>новим професійним орієнтиром у роботі вчителя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62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uk-UA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solidFill>
                <a:srgbClr val="C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4221088"/>
            <a:ext cx="84249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86562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компетентност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 педагогів щодо формування ціннісних орієнтацій особистості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420888"/>
            <a:ext cx="3384376" cy="936104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Вектори реалізації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789040"/>
            <a:ext cx="2304256" cy="2016224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6374" y="3645024"/>
            <a:ext cx="2287754" cy="216024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20581" y="3789040"/>
            <a:ext cx="2339851" cy="2016224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Успішність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flipH="1">
            <a:off x="1907704" y="2708920"/>
            <a:ext cx="1008112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608004" y="3356992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6300192" y="2708920"/>
            <a:ext cx="990315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9482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032976" cy="1143000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uk-UA" b="1" dirty="0" smtClean="0">
                <a:latin typeface="Cambria" pitchFamily="18" charset="0"/>
              </a:rPr>
              <a:t>Дякую за увагу!</a:t>
            </a:r>
            <a:endParaRPr lang="ru-RU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3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3000" dirty="0" smtClean="0">
                <a:latin typeface="Cambria" pitchFamily="18" charset="0"/>
              </a:rPr>
              <a:t>«</a:t>
            </a:r>
            <a:r>
              <a:rPr lang="uk-UA" sz="3000" dirty="0" smtClean="0">
                <a:latin typeface="Cambria" pitchFamily="18" charset="0"/>
              </a:rPr>
              <a:t>Ідеальним типом сучасної людини і найближчого майбутнього є </a:t>
            </a:r>
            <a:r>
              <a:rPr lang="uk-UA" sz="3000" b="1" i="1" dirty="0" smtClean="0">
                <a:latin typeface="Cambria" pitchFamily="18" charset="0"/>
              </a:rPr>
              <a:t>людина самостійна, заповзятлива, відповідальна, комунікабельна, толерантна, яка здатна бачити і вирішувати проблеми</a:t>
            </a:r>
            <a:r>
              <a:rPr lang="uk-UA" sz="3000" b="1" dirty="0" smtClean="0">
                <a:latin typeface="Cambria" pitchFamily="18" charset="0"/>
              </a:rPr>
              <a:t> автономно</a:t>
            </a:r>
            <a:r>
              <a:rPr lang="uk-UA" sz="3000" dirty="0" smtClean="0">
                <a:latin typeface="Cambria" pitchFamily="18" charset="0"/>
              </a:rPr>
              <a:t>, а також в групах, </a:t>
            </a:r>
            <a:r>
              <a:rPr lang="uk-UA" sz="3000" b="1" i="1" dirty="0" smtClean="0">
                <a:latin typeface="Cambria" pitchFamily="18" charset="0"/>
              </a:rPr>
              <a:t>здатна постійно вчи</a:t>
            </a:r>
            <a:r>
              <a:rPr lang="uk-UA" sz="3000" b="1" dirty="0" smtClean="0">
                <a:latin typeface="Cambria" pitchFamily="18" charset="0"/>
              </a:rPr>
              <a:t>тися </a:t>
            </a:r>
            <a:r>
              <a:rPr lang="uk-UA" sz="3000" dirty="0" smtClean="0">
                <a:latin typeface="Cambria" pitchFamily="18" charset="0"/>
              </a:rPr>
              <a:t>новому, </a:t>
            </a:r>
            <a:r>
              <a:rPr lang="uk-UA" sz="3000" i="1" dirty="0" smtClean="0">
                <a:latin typeface="Cambria" pitchFamily="18" charset="0"/>
              </a:rPr>
              <a:t>самостійно або за допомогою інших </a:t>
            </a:r>
            <a:r>
              <a:rPr lang="uk-UA" sz="3000" b="1" i="1" dirty="0" smtClean="0">
                <a:latin typeface="Cambria" pitchFamily="18" charset="0"/>
              </a:rPr>
              <a:t>знаходити і використовувати корисну інформаці</a:t>
            </a:r>
            <a:r>
              <a:rPr lang="uk-UA" sz="3000" i="1" dirty="0" smtClean="0">
                <a:latin typeface="Cambria" pitchFamily="18" charset="0"/>
              </a:rPr>
              <a:t>ю, </a:t>
            </a:r>
            <a:r>
              <a:rPr lang="uk-UA" sz="3000" b="1" i="1" dirty="0" smtClean="0">
                <a:latin typeface="Cambria" pitchFamily="18" charset="0"/>
              </a:rPr>
              <a:t>працювати в ком</a:t>
            </a:r>
            <a:r>
              <a:rPr lang="uk-UA" sz="3000" b="1" dirty="0" smtClean="0">
                <a:latin typeface="Cambria" pitchFamily="18" charset="0"/>
              </a:rPr>
              <a:t>анді</a:t>
            </a:r>
            <a:r>
              <a:rPr lang="uk-UA" sz="3000" dirty="0" smtClean="0">
                <a:latin typeface="Cambria" pitchFamily="18" charset="0"/>
              </a:rPr>
              <a:t> </a:t>
            </a:r>
            <a:r>
              <a:rPr lang="ru-RU" sz="3000" dirty="0" smtClean="0">
                <a:latin typeface="Cambria" pitchFamily="18" charset="0"/>
              </a:rPr>
              <a:t>и т.</a:t>
            </a:r>
            <a:r>
              <a:rPr lang="uk-UA" sz="3000" dirty="0" smtClean="0">
                <a:latin typeface="Cambria" pitchFamily="18" charset="0"/>
              </a:rPr>
              <a:t>п. »</a:t>
            </a:r>
          </a:p>
          <a:p>
            <a:pPr algn="r">
              <a:buNone/>
            </a:pPr>
            <a:r>
              <a:rPr lang="uk-UA" sz="3000" b="1" dirty="0">
                <a:latin typeface="Cambria" pitchFamily="18" charset="0"/>
              </a:rPr>
              <a:t> </a:t>
            </a:r>
            <a:r>
              <a:rPr lang="uk-UA" sz="3000" b="1" dirty="0" smtClean="0">
                <a:latin typeface="Cambria" pitchFamily="18" charset="0"/>
              </a:rPr>
              <a:t>                  Д. Іванов</a:t>
            </a:r>
            <a:endParaRPr lang="ru-RU" sz="3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Сучасне розуміння </a:t>
            </a:r>
            <a:r>
              <a:rPr lang="uk-UA" sz="41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якісної шкільної освіти </a:t>
            </a: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розглядає </a:t>
            </a:r>
            <a:r>
              <a:rPr lang="uk-UA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 навчання </a:t>
            </a: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як:</a:t>
            </a:r>
          </a:p>
          <a:p>
            <a:pPr algn="ctr">
              <a:buNone/>
            </a:pPr>
            <a:endParaRPr lang="uk-UA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здатність вирішувати проблеми</a:t>
            </a:r>
            <a:r>
              <a:rPr lang="uk-UA" sz="3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різної складності </a:t>
            </a: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основі тих знань, які має учень;</a:t>
            </a:r>
          </a:p>
          <a:p>
            <a:pPr algn="ctr">
              <a:buNone/>
            </a:pP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3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вміння діяти </a:t>
            </a:r>
            <a:r>
              <a:rPr lang="uk-UA" sz="3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ситуаціях</a:t>
            </a: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коли може виникнути необхідність у самостійному визначенні способів розв'язання завдань, уточнення його умов, самостійної оцінки отриманих результатів,</a:t>
            </a:r>
          </a:p>
          <a:p>
            <a:pPr algn="ctr">
              <a:buNone/>
            </a:pP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3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розвиток певних особистісних якостей і </a:t>
            </a:r>
            <a:r>
              <a:rPr lang="uk-UA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формування системи цінностей</a:t>
            </a: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насамперед моральних.</a:t>
            </a:r>
          </a:p>
          <a:p>
            <a:pPr algn="ctr">
              <a:buNone/>
            </a:pP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Ця модель формує в учнів компетентність, як здатність діяти в ситуації невизначеності при </a:t>
            </a:r>
            <a:r>
              <a:rPr lang="uk-UA" sz="3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актуальних для них завдань</a:t>
            </a:r>
            <a:r>
              <a:rPr lang="uk-UA" sz="34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– це</a:t>
            </a:r>
            <a:br>
              <a:rPr lang="uk-UA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сукупність найбільш стійких уявлень особистості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філософських, релігійних, політичних, моральних, естетичних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), в яких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знання і віра перетворюються в переконання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визначають життєву позицію особистості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регулюють її відносини з навколишнім світом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Термін «</a:t>
            </a: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розглядається як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процес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 процес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вони означають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ціннісний пошук потрібного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напрямку дії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вибір цінностей-зразків, мети, засобів її досягнення, оцінки дій, вчинків.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 результат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«ціннісні орієнтації» представляють своєрідну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відповідь людини в його пошуку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сенсу життя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мають </a:t>
            </a:r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світоглядну сутність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і характеризують </a:t>
            </a:r>
            <a:r>
              <a:rPr lang="uk-UA" sz="2600" i="1" dirty="0" smtClean="0">
                <a:latin typeface="Times New Roman" pitchFamily="18" charset="0"/>
                <a:cs typeface="Times New Roman" pitchFamily="18" charset="0"/>
              </a:rPr>
              <a:t>глибинні основи духовного світу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індивіда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виражають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соціальну позицію індивіда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 психології 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розглядаються як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механізм усвідомленої, мотивованої поведінки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 педагогіці 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розглядаються як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система установок, принципів, норм, правил, ідеалів, у світлі яких учень або група учнів сприймають ситуацію і вибирають відповідний спосіб дій.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Ціннісні орієнтації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3400" b="1" i="1" dirty="0" smtClean="0">
                <a:latin typeface="Times New Roman" pitchFamily="18" charset="0"/>
                <a:cs typeface="Times New Roman" pitchFamily="18" charset="0"/>
              </a:rPr>
              <a:t>духовно-особистісна система цінностей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що вказує на приналежність індивіда до суспільства, до соціальної групи, культури і позначає смисложиттєву, світоглядну позицію індивіда, в якій виражаються сутнісні основи життя людини у вигляді системи базових цілей і цінностей, що регулюють діяльність і поведінку індивіда.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8206" y="285728"/>
            <a:ext cx="8317198" cy="1487088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Загальна </a:t>
            </a:r>
            <a:r>
              <a:rPr lang="uk-UA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середня  освіта</a:t>
            </a:r>
            <a:r>
              <a:rPr lang="uk-UA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цілеспрямований процес оволодіння систематизованими  </a:t>
            </a:r>
            <a:r>
              <a:rPr lang="uk-UA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uk-UA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  природу,  людину,   суспільство, культуру   та   виробництво  засобами  пізнавальної  і  практичної діяльності,  результатом якого  є  інтелектуальний,  соціальний  і фізичний </a:t>
            </a:r>
            <a:r>
              <a:rPr lang="uk-UA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uk-UA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особистості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3 Закону України «Про загальну середню освіту»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319868" cy="2088232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«Новий </a:t>
            </a:r>
            <a:r>
              <a:rPr lang="uk-UA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 у розвитку шкільної освіти пов'язаний із упровадженням </a:t>
            </a:r>
            <a:r>
              <a:rPr lang="uk-UA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компетентнісного підходу</a:t>
            </a:r>
            <a:r>
              <a:rPr lang="uk-UA" sz="1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формування змісту та організації навчального 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процесу…»</a:t>
            </a:r>
          </a:p>
          <a:p>
            <a:pPr algn="ctr"/>
            <a:r>
              <a:rPr lang="uk-UA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Компетентнісна</a:t>
            </a:r>
            <a:r>
              <a:rPr lang="uk-UA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uk-UA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зорієнтована на практичні результати, досвід особистої діяльності, вироблення ставлень, що зумовлює принципові зміни в організації навчання, яке стає спрямованим на розвиток </a:t>
            </a:r>
            <a:r>
              <a:rPr lang="uk-UA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конкретних цінностей і життєво необхідних знань і умінь </a:t>
            </a:r>
            <a:r>
              <a:rPr lang="uk-UA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учнів»</a:t>
            </a:r>
          </a:p>
          <a:p>
            <a:pPr algn="r"/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Наказ МОНУ </a:t>
            </a:r>
            <a:r>
              <a:rPr lang="uk-UA" sz="1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371 від </a:t>
            </a:r>
            <a:r>
              <a:rPr lang="uk-UA" sz="1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05.05.2008</a:t>
            </a:r>
            <a:r>
              <a:rPr lang="uk-UA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861048"/>
            <a:ext cx="8317198" cy="1368152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Сергій Квіт </a:t>
            </a:r>
            <a:r>
              <a:rPr lang="uk-UA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зауважив, що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доцільно відходити </a:t>
            </a:r>
            <a:r>
              <a:rPr lang="uk-UA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зайвої енциклопедичності у </a:t>
            </a: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викладанні</a:t>
            </a:r>
            <a:r>
              <a:rPr lang="uk-UA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«Необхідно </a:t>
            </a:r>
            <a:r>
              <a:rPr lang="uk-UA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виховувати </a:t>
            </a:r>
            <a:r>
              <a:rPr lang="uk-UA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компетентну особистість</a:t>
            </a:r>
            <a:r>
              <a:rPr lang="uk-UA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здатну вирішувати проблеми</a:t>
            </a:r>
            <a:r>
              <a:rPr lang="uk-UA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Порівняно зі знаннями, здатність переводити їх в уміння, більш цінна</a:t>
            </a:r>
            <a:r>
              <a:rPr lang="uk-UA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uk-UA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Прес-конференція 05.02.2015 р.)</a:t>
            </a:r>
            <a:endParaRPr lang="ru-RU" sz="190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8206" y="5229200"/>
            <a:ext cx="8314528" cy="1008112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Наші школи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професійні та вищі навчальні заклади мають формувати випускників, які будуть конкурентоспроможними на європейському рівні»</a:t>
            </a:r>
          </a:p>
          <a:p>
            <a:pPr algn="r"/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(Ліля Гриневич, голова парламентського комітету з освіти)</a:t>
            </a:r>
            <a:endParaRPr lang="uk-U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словами </a:t>
            </a:r>
            <a:r>
              <a:rPr lang="uk-UA" sz="3200" b="1" dirty="0">
                <a:latin typeface="Monotype Corsiva" pitchFamily="66" charset="0"/>
                <a:cs typeface="Times New Roman" pitchFamily="18" charset="0"/>
              </a:rPr>
              <a:t>В.Кременя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світ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вступив в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інноваційний тип прогресу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Затребуваною 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будь-якій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сфері суспільного життя 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лише </a:t>
            </a:r>
            <a:r>
              <a:rPr lang="uk-UA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інноваційний людина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тобто людина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 інноваційним типом мислення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інноваційної культурою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здатністю до інноваційного типу діяльност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людина має бути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здатною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сприймати зміни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створювати зміни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жити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середовищі, яке постійно змінюється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нові знання, нові ідеї, нові технології, нове життя.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  <a:solidFill>
            <a:srgbClr val="FFFFCC"/>
          </a:solidFill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Щоб не відстати від прогресивних змін, людина повинна формуватися як «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людина знання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для якої знання є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основою життя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діяльності,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методологією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пошуку і прийняття рішень.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5177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1489</Words>
  <Application>Microsoft Office PowerPoint</Application>
  <PresentationFormat>Экран (4:3)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Формування системи ціннісних орієнтацій учнів як основи подальшої соціалізації</vt:lpstr>
      <vt:lpstr>Соціальні цінності та гуманістичні пріоритети сучасного  суспільства:</vt:lpstr>
      <vt:lpstr>Слайд 3</vt:lpstr>
      <vt:lpstr>Слайд 4</vt:lpstr>
      <vt:lpstr>Ціннісні орієнтації – це  сукупність найбільш стійких уявлень особистості (філософських, релігійних, політичних, моральних, естетичних), в яких знання і віра перетворюються в переконання, що визначають життєву позицію особистості і регулюють її відносини з навколишнім світом.</vt:lpstr>
      <vt:lpstr>Ціннісні орієнтації мають світоглядну сутність і характеризують глибинні основи духовного світу індивіда</vt:lpstr>
      <vt:lpstr>Слайд 7</vt:lpstr>
      <vt:lpstr>Слайд 8</vt:lpstr>
      <vt:lpstr>За словами В.Кременя, світ вступив в інноваційний тип прогресу. Затребуваною у будь-якій сфері суспільного життя є лише інноваційний людина, тобто людина з інноваційним типом мислення, інноваційної культурою і здатністю до інноваційного типу діяльності.  Така людина має бути здатною сприймати зміни, створювати зміни, жити в середовищі, яке постійно змінюється - нові знання, нові ідеї, нові технології, нове життя.</vt:lpstr>
      <vt:lpstr>Людина ХХІ століття - це людина</vt:lpstr>
      <vt:lpstr> Модель компетентного учня - випускника школи (за Е. Павлютенковым) </vt:lpstr>
      <vt:lpstr>Модель «Учень – творча особистість»</vt:lpstr>
      <vt:lpstr> Модель випускника А. Хуторського </vt:lpstr>
      <vt:lpstr>Модель випускника 12-річної школи, що була запропонована «Пасторальною програмой», яка реализуеться в школах Великобританії</vt:lpstr>
      <vt:lpstr>             Модель випускника школи  (показники соціальної зрілості)</vt:lpstr>
      <vt:lpstr>Слайд 16</vt:lpstr>
      <vt:lpstr>Професійно-ціннісні орієнтації педагога</vt:lpstr>
      <vt:lpstr>Професійні цінності педагога</vt:lpstr>
      <vt:lpstr>Спеціальна сесія ООН, яка проходила в Нью-Йорку 8-10 жовтня 2002 року, прийняла нову концепцію дитинства для ХХI століття,</vt:lpstr>
      <vt:lpstr> Методи ефективного соціалізувального впливу включають:  - метод рівноправного діалогу;  - метод компромісних варіантів виходу з конфліктних ситуацій;  - метод проектів;  - метод формування комунікативних навичок;  - метод формування та розвитку почуття особистої відповідальності;  - метод вироблення умінь приймати власні рішення. </vt:lpstr>
      <vt:lpstr>Слайд 21</vt:lpstr>
      <vt:lpstr>Слайд 22</vt:lpstr>
      <vt:lpstr>Слайд 23</vt:lpstr>
      <vt:lpstr>«Розвиток професійної компетентності педагогів щодо формування ціннісних орієнтацій особистості»</vt:lpstr>
      <vt:lpstr>Дякую за увагу!</vt:lpstr>
    </vt:vector>
  </TitlesOfParts>
  <Company>Zet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Формирование компетентной личности выпускника школы:  теоретические и практические аспекты. </dc:title>
  <dc:creator>M A R I N A</dc:creator>
  <cp:lastModifiedBy>марина</cp:lastModifiedBy>
  <cp:revision>59</cp:revision>
  <cp:lastPrinted>2015-02-24T07:16:02Z</cp:lastPrinted>
  <dcterms:created xsi:type="dcterms:W3CDTF">2013-03-19T15:04:02Z</dcterms:created>
  <dcterms:modified xsi:type="dcterms:W3CDTF">2015-02-25T06:49:25Z</dcterms:modified>
</cp:coreProperties>
</file>