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335" r:id="rId4"/>
    <p:sldId id="334" r:id="rId5"/>
    <p:sldId id="336" r:id="rId6"/>
    <p:sldId id="337" r:id="rId7"/>
    <p:sldId id="320" r:id="rId8"/>
    <p:sldId id="341" r:id="rId9"/>
    <p:sldId id="343" r:id="rId10"/>
    <p:sldId id="342" r:id="rId11"/>
    <p:sldId id="345" r:id="rId12"/>
    <p:sldId id="34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9241A0-5223-428B-A69C-9BAB401C4DB9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1C6A9A-7A55-46D2-AE30-159ADB9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2E8920-0B6F-4044-8F14-80CBEB81DEB1}" type="datetimeFigureOut">
              <a:rPr lang="ru-RU"/>
              <a:pPr>
                <a:defRPr/>
              </a:pPr>
              <a:t>17.03.2015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7096F4-0D89-451E-B3A7-F5781379905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6" y="268288"/>
            <a:ext cx="7999413" cy="1250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1"/>
            <a:ext cx="7999412" cy="4265613"/>
          </a:xfrm>
        </p:spPr>
        <p:txBody>
          <a:bodyPr rtlCol="0">
            <a:normAutofit/>
          </a:bodyPr>
          <a:lstStyle/>
          <a:p>
            <a:pPr lvl="0"/>
            <a:endParaRPr lang="uk-UA" noProof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C9FA-32B8-406A-9832-507DF53CB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6A99E-7ACF-4995-AA7D-45D1DB483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022F4-95BB-4531-9E46-C6BECBFF2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8E889C-0993-4102-9FFF-62E2243E1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testportal.gov.ua/infopag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3"/>
          <p:cNvSpPr>
            <a:spLocks noChangeArrowheads="1"/>
          </p:cNvSpPr>
          <p:nvPr/>
        </p:nvSpPr>
        <p:spPr bwMode="auto">
          <a:xfrm>
            <a:off x="1763713" y="1557338"/>
            <a:ext cx="7129462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uk-UA" sz="40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АКТУАЛЬНІ ПИТАННЯ ПІДГОТОВКИ ТА ПРОВЕДЕННЯ ЗНО-201</a:t>
            </a:r>
            <a:r>
              <a:rPr lang="en-US" sz="40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0" name="Group 8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pic>
          <p:nvPicPr>
            <p:cNvPr id="7174" name="Picture 4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3" y="300"/>
              <a:ext cx="79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5" name="Rectangle 2"/>
            <p:cNvSpPr>
              <a:spLocks noChangeArrowheads="1"/>
            </p:cNvSpPr>
            <p:nvPr/>
          </p:nvSpPr>
          <p:spPr bwMode="auto">
            <a:xfrm>
              <a:off x="68" y="3339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r>
                <a:rPr lang="uk-UA" sz="1600">
                  <a:solidFill>
                    <a:srgbClr val="FF3300"/>
                  </a:solidFill>
                  <a:latin typeface="Calibri" pitchFamily="34" charset="0"/>
                </a:rPr>
                <a:t>З</a:t>
              </a:r>
              <a:r>
                <a:rPr lang="uk-UA" sz="1600">
                  <a:latin typeface="Calibri" pitchFamily="34" charset="0"/>
                </a:rPr>
                <a:t>ОВНІШНЄ</a:t>
              </a:r>
              <a:r>
                <a:rPr lang="uk-UA" sz="1600">
                  <a:solidFill>
                    <a:srgbClr val="FF3300"/>
                  </a:solidFill>
                  <a:latin typeface="Calibri" pitchFamily="34" charset="0"/>
                </a:rPr>
                <a:t> </a:t>
              </a:r>
              <a:br>
                <a:rPr lang="uk-UA" sz="1600">
                  <a:solidFill>
                    <a:srgbClr val="FF3300"/>
                  </a:solidFill>
                  <a:latin typeface="Calibri" pitchFamily="34" charset="0"/>
                </a:rPr>
              </a:br>
              <a:r>
                <a:rPr lang="uk-UA" sz="1600">
                  <a:solidFill>
                    <a:srgbClr val="FF3300"/>
                  </a:solidFill>
                  <a:latin typeface="Calibri" pitchFamily="34" charset="0"/>
                </a:rPr>
                <a:t>Н</a:t>
              </a:r>
              <a:r>
                <a:rPr lang="uk-UA" sz="1600">
                  <a:latin typeface="Calibri" pitchFamily="34" charset="0"/>
                </a:rPr>
                <a:t>ЕЗАЛЕЖНЕ </a:t>
              </a:r>
              <a:r>
                <a:rPr lang="uk-UA" sz="1600">
                  <a:solidFill>
                    <a:srgbClr val="FF3300"/>
                  </a:solidFill>
                  <a:latin typeface="Calibri" pitchFamily="34" charset="0"/>
                </a:rPr>
                <a:t/>
              </a:r>
              <a:br>
                <a:rPr lang="uk-UA" sz="1600">
                  <a:solidFill>
                    <a:srgbClr val="FF3300"/>
                  </a:solidFill>
                  <a:latin typeface="Calibri" pitchFamily="34" charset="0"/>
                </a:rPr>
              </a:br>
              <a:r>
                <a:rPr lang="uk-UA" sz="1600">
                  <a:solidFill>
                    <a:srgbClr val="FF3300"/>
                  </a:solidFill>
                  <a:latin typeface="Calibri" pitchFamily="34" charset="0"/>
                </a:rPr>
                <a:t>О</a:t>
              </a:r>
              <a:r>
                <a:rPr lang="uk-UA" sz="1600">
                  <a:latin typeface="Calibri" pitchFamily="34" charset="0"/>
                </a:rPr>
                <a:t>ЦІНЮВАННЯ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176" name="Line 6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71" name="Group 6"/>
          <p:cNvGrpSpPr>
            <a:grpSpLocks/>
          </p:cNvGrpSpPr>
          <p:nvPr/>
        </p:nvGrpSpPr>
        <p:grpSpPr bwMode="auto">
          <a:xfrm rot="-5400000">
            <a:off x="-1737518" y="3285331"/>
            <a:ext cx="6858000" cy="287337"/>
            <a:chOff x="0" y="878"/>
            <a:chExt cx="5754" cy="194"/>
          </a:xfrm>
        </p:grpSpPr>
        <p:pic>
          <p:nvPicPr>
            <p:cNvPr id="7172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3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1" y="878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1763713" y="0"/>
            <a:ext cx="71294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386" name="Group 8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pic>
          <p:nvPicPr>
            <p:cNvPr id="16393" name="Picture 4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3" y="300"/>
              <a:ext cx="79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4" name="Rectangle 2"/>
            <p:cNvSpPr>
              <a:spLocks noChangeArrowheads="1"/>
            </p:cNvSpPr>
            <p:nvPr/>
          </p:nvSpPr>
          <p:spPr bwMode="auto">
            <a:xfrm>
              <a:off x="68" y="3339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endParaRPr lang="ru-RU" sz="1600">
                <a:latin typeface="Calibri" pitchFamily="34" charset="0"/>
              </a:endParaRPr>
            </a:p>
          </p:txBody>
        </p: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387" name="Group 6"/>
          <p:cNvGrpSpPr>
            <a:grpSpLocks/>
          </p:cNvGrpSpPr>
          <p:nvPr/>
        </p:nvGrpSpPr>
        <p:grpSpPr bwMode="auto">
          <a:xfrm rot="-5400000">
            <a:off x="-1737518" y="3285331"/>
            <a:ext cx="6858000" cy="287337"/>
            <a:chOff x="0" y="878"/>
            <a:chExt cx="5754" cy="194"/>
          </a:xfrm>
        </p:grpSpPr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2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1" y="878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763713" y="5661025"/>
            <a:ext cx="71294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12"/>
          <p:cNvSpPr>
            <a:spLocks noChangeArrowheads="1"/>
          </p:cNvSpPr>
          <p:nvPr/>
        </p:nvSpPr>
        <p:spPr bwMode="auto">
          <a:xfrm>
            <a:off x="1943100" y="998538"/>
            <a:ext cx="72009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ru-RU" b="1"/>
              <a:t> </a:t>
            </a:r>
            <a:r>
              <a:rPr lang="uk-UA"/>
              <a:t>З</a:t>
            </a:r>
            <a:r>
              <a:rPr lang="en-US"/>
              <a:t>‘</a:t>
            </a:r>
            <a:r>
              <a:rPr lang="uk-UA"/>
              <a:t>явитися на пункт проведення ЗНО не пізніше 10.50.</a:t>
            </a:r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endParaRPr lang="uk-UA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uk-UA"/>
              <a:t> Мати при собі Сертифікат, документ за яким реєструвалися </a:t>
            </a:r>
          </a:p>
          <a:p>
            <a:r>
              <a:rPr lang="uk-UA"/>
              <a:t>(паспорт або свідоцтво про народження), запрошення.</a:t>
            </a:r>
          </a:p>
          <a:p>
            <a:endParaRPr lang="uk-UA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uk-UA"/>
              <a:t> Учасникам ЗНО забороняється використовувати в пункті проведення ЗНО та мати при собі протягом часу, відведеного на виконання сертифікаційної роботи, засоби зв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/>
              <a:t>язку, пристрої зчитування, обробки, збереження та відтворення інформації, а також окремі елементи, які можуть бути складовими відповідних технічних засобів чи пристроїв, друковані або рукописні матеріали, інші засоби, предмети, прилади, не передбачені регламентом роботи пункту проведення ЗНО.</a:t>
            </a:r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endParaRPr lang="uk-UA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uk-UA"/>
          </a:p>
        </p:txBody>
      </p:sp>
      <p:sp>
        <p:nvSpPr>
          <p:cNvPr id="55308" name="Text Box 2"/>
          <p:cNvSpPr txBox="1">
            <a:spLocks noChangeArrowheads="1"/>
          </p:cNvSpPr>
          <p:nvPr/>
        </p:nvSpPr>
        <p:spPr bwMode="auto">
          <a:xfrm>
            <a:off x="1439863" y="0"/>
            <a:ext cx="77041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marL="342900" indent="-342900" algn="ctr">
              <a:buClr>
                <a:srgbClr val="CC3300"/>
              </a:buClr>
              <a:defRPr/>
            </a:pPr>
            <a:r>
              <a:rPr lang="uk-UA" sz="28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Процедурні аспекти проведення ЗНО</a:t>
            </a:r>
            <a:endParaRPr lang="ru-RU" sz="2800" b="1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3132138" y="3213100"/>
            <a:ext cx="5554662" cy="291306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12313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3" name="Picture 13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971550" y="361950"/>
            <a:ext cx="7056438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358063" y="214313"/>
            <a:ext cx="1214437" cy="214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667625" y="333375"/>
            <a:ext cx="1214438" cy="214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280400" cy="5445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uk-UA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Телефон інформаційної служби:</a:t>
            </a:r>
          </a:p>
          <a:p>
            <a:pPr eaLnBrk="0" hangingPunct="0">
              <a:defRPr/>
            </a:pPr>
            <a:r>
              <a:rPr kumimoji="1" lang="uk-UA" sz="28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(057) 705-07-37</a:t>
            </a:r>
            <a:endParaRPr kumimoji="1" lang="en-US" sz="28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endParaRPr kumimoji="1" lang="en-US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r>
              <a:rPr kumimoji="1" lang="uk-UA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Факс:</a:t>
            </a:r>
          </a:p>
          <a:p>
            <a:pPr eaLnBrk="0" hangingPunct="0">
              <a:defRPr/>
            </a:pPr>
            <a:r>
              <a:rPr kumimoji="1" lang="uk-UA" sz="28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(057)705-15-64</a:t>
            </a:r>
            <a:endParaRPr kumimoji="1" lang="en-US" sz="28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endParaRPr kumimoji="1" lang="uk-UA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r>
              <a:rPr kumimoji="1" lang="uk-UA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Електронна пошта: </a:t>
            </a:r>
          </a:p>
          <a:p>
            <a:pPr eaLnBrk="0" hangingPunct="0">
              <a:defRPr/>
            </a:pPr>
            <a:r>
              <a:rPr kumimoji="1" lang="en-US" sz="28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office@zno-kharkiv.org.ua</a:t>
            </a:r>
          </a:p>
          <a:p>
            <a:pPr eaLnBrk="0" hangingPunct="0">
              <a:defRPr/>
            </a:pPr>
            <a:endParaRPr kumimoji="1" lang="uk-UA" sz="7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r>
              <a:rPr kumimoji="1" lang="uk-UA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Сайти:</a:t>
            </a:r>
            <a:r>
              <a:rPr kumimoji="1" lang="uk-UA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0" hangingPunct="0">
              <a:defRPr/>
            </a:pPr>
            <a:r>
              <a:rPr kumimoji="1" lang="en-US" sz="28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www.zno-kharkiv.org.ua</a:t>
            </a:r>
          </a:p>
          <a:p>
            <a:pPr eaLnBrk="0" hangingPunct="0">
              <a:defRPr/>
            </a:pPr>
            <a:r>
              <a:rPr kumimoji="1" lang="uk-UA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Адреса:</a:t>
            </a:r>
          </a:p>
          <a:p>
            <a:pPr eaLnBrk="0" hangingPunct="0">
              <a:defRPr/>
            </a:pPr>
            <a:r>
              <a:rPr kumimoji="1" lang="uk-UA" sz="28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майдан Свободи, 6, офіс 463, м. Харків, 61022</a:t>
            </a:r>
          </a:p>
          <a:p>
            <a:pPr eaLnBrk="0" hangingPunct="0">
              <a:defRPr/>
            </a:pPr>
            <a:endParaRPr kumimoji="1" lang="ru-RU" sz="28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57357" name="Picture 14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115888"/>
            <a:ext cx="17129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539750" y="5661025"/>
            <a:ext cx="456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uk-UA" sz="2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ХРЦОЯО у соцмережах</a:t>
            </a:r>
            <a:endParaRPr lang="ru-RU" sz="2000" b="1">
              <a:solidFill>
                <a:srgbClr val="006600"/>
              </a:solidFill>
            </a:endParaRPr>
          </a:p>
        </p:txBody>
      </p:sp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6443663" y="5734050"/>
          <a:ext cx="1295400" cy="373063"/>
        </p:xfrm>
        <a:graphic>
          <a:graphicData uri="http://schemas.openxmlformats.org/presentationml/2006/ole">
            <p:oleObj spid="_x0000_s57352" name="Точечный рисунок" r:id="rId5" imgW="1857143" imgH="533474" progId="PBrush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70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9779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612" name="Group 180"/>
          <p:cNvGraphicFramePr>
            <a:graphicFrameLocks noGrp="1"/>
          </p:cNvGraphicFramePr>
          <p:nvPr/>
        </p:nvGraphicFramePr>
        <p:xfrm>
          <a:off x="857250" y="1500188"/>
          <a:ext cx="7675563" cy="4857750"/>
        </p:xfrm>
        <a:graphic>
          <a:graphicData uri="http://schemas.openxmlformats.org/drawingml/2006/table">
            <a:tbl>
              <a:tblPr/>
              <a:tblGrid>
                <a:gridCol w="1698625"/>
                <a:gridCol w="3417888"/>
                <a:gridCol w="2559050"/>
              </a:tblGrid>
              <a:tr h="287338"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 тестування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 rowSpan="2"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21.03.201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мова та література (базовий рівень)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– 14.00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мова та література (поглиблений рівень)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– 1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rowSpan="11"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8.03.201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(базовий рівень)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– 13.40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(поглиблений рівень)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 України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– 13.45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Біологія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– 13.30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– 14.00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14.30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Хімія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– 14.0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Англійс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ька мова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– 13.30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нцузька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– 13.30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Німецька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– 13.30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Російська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0" marR="0" lvl="0" indent="-428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 – 14.00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57288" y="122238"/>
            <a:ext cx="7529512" cy="1143000"/>
          </a:xfrm>
        </p:spPr>
        <p:txBody>
          <a:bodyPr/>
          <a:lstStyle/>
          <a:p>
            <a:pPr eaLnBrk="1" hangingPunct="1"/>
            <a:r>
              <a:rPr lang="uk-UA" sz="36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Графік проведення пробного ЗНО</a:t>
            </a:r>
          </a:p>
        </p:txBody>
      </p:sp>
      <p:grpSp>
        <p:nvGrpSpPr>
          <p:cNvPr id="8246" name="Group 6"/>
          <p:cNvGrpSpPr>
            <a:grpSpLocks/>
          </p:cNvGrpSpPr>
          <p:nvPr/>
        </p:nvGrpSpPr>
        <p:grpSpPr bwMode="auto">
          <a:xfrm>
            <a:off x="0" y="1052513"/>
            <a:ext cx="9134475" cy="307975"/>
            <a:chOff x="0" y="878"/>
            <a:chExt cx="5754" cy="194"/>
          </a:xfrm>
        </p:grpSpPr>
        <p:pic>
          <p:nvPicPr>
            <p:cNvPr id="8247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48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1" y="878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4"/>
          <p:cNvSpPr txBox="1">
            <a:spLocks noChangeArrowheads="1"/>
          </p:cNvSpPr>
          <p:nvPr/>
        </p:nvSpPr>
        <p:spPr bwMode="auto">
          <a:xfrm>
            <a:off x="395288" y="785813"/>
            <a:ext cx="89296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C3300"/>
              </a:buClr>
            </a:pPr>
            <a:endParaRPr lang="uk-UA" altLang="zh-CN" sz="2000">
              <a:latin typeface="Times New Roman" pitchFamily="18" charset="0"/>
              <a:ea typeface="华文楷体"/>
              <a:cs typeface="Times New Roman" pitchFamily="18" charset="0"/>
            </a:endParaRPr>
          </a:p>
          <a:p>
            <a:pPr>
              <a:buClr>
                <a:srgbClr val="CC3300"/>
              </a:buClr>
              <a:buFont typeface="Wingdings" pitchFamily="2" charset="2"/>
              <a:buChar char="q"/>
            </a:pPr>
            <a:r>
              <a:rPr lang="uk-UA" altLang="zh-CN" sz="2000">
                <a:latin typeface="Times New Roman" pitchFamily="18" charset="0"/>
                <a:ea typeface="华文楷体"/>
                <a:cs typeface="Times New Roman" pitchFamily="18" charset="0"/>
              </a:rPr>
              <a:t> здійснюється </a:t>
            </a:r>
            <a:r>
              <a:rPr lang="uk-UA" altLang="zh-CN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 10.15</a:t>
            </a:r>
            <a:r>
              <a:rPr lang="en-US" altLang="zh-CN" sz="2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uk-UA" altLang="zh-CN" sz="2000">
                <a:latin typeface="Times New Roman" pitchFamily="18" charset="0"/>
                <a:cs typeface="Times New Roman" pitchFamily="18" charset="0"/>
              </a:rPr>
              <a:t>до 10.50</a:t>
            </a:r>
          </a:p>
          <a:p>
            <a:pPr>
              <a:buClr>
                <a:srgbClr val="CC3300"/>
              </a:buClr>
              <a:buFont typeface="Wingdings" pitchFamily="2" charset="2"/>
              <a:buChar char="q"/>
            </a:pPr>
            <a:r>
              <a:rPr lang="uk-UA" altLang="zh-CN" sz="2000">
                <a:latin typeface="Times New Roman" pitchFamily="18" charset="0"/>
                <a:ea typeface="华文楷体"/>
                <a:cs typeface="华文楷体"/>
              </a:rPr>
              <a:t>учасники допускаються до пункту проведення пробного ЗНО за наявності</a:t>
            </a:r>
            <a:r>
              <a:rPr lang="en-US" altLang="zh-CN" sz="2000">
                <a:latin typeface="Times New Roman" pitchFamily="18" charset="0"/>
                <a:ea typeface="华文楷体"/>
                <a:cs typeface="华文楷体"/>
              </a:rPr>
              <a:t> </a:t>
            </a:r>
            <a:r>
              <a:rPr lang="uk-UA" altLang="zh-CN" sz="2000">
                <a:latin typeface="Times New Roman" pitchFamily="18" charset="0"/>
                <a:ea typeface="华文楷体"/>
                <a:cs typeface="华文楷体"/>
              </a:rPr>
              <a:t>паспорта або іншого документа, що посвідчує особу:</a:t>
            </a:r>
            <a:endParaRPr lang="ru-RU" sz="2000">
              <a:latin typeface="Lucida Bright" pitchFamily="18" charset="0"/>
              <a:cs typeface="Times New Roman" pitchFamily="18" charset="0"/>
            </a:endParaRPr>
          </a:p>
        </p:txBody>
      </p:sp>
      <p:pic>
        <p:nvPicPr>
          <p:cNvPr id="9218" name="Picture 3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9779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042988" y="260350"/>
            <a:ext cx="77041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marL="342900" indent="-342900" algn="ctr">
              <a:buClr>
                <a:srgbClr val="CC3300"/>
              </a:buClr>
            </a:pPr>
            <a:r>
              <a:rPr lang="uk-UA" sz="2400" b="1">
                <a:solidFill>
                  <a:srgbClr val="008000"/>
                </a:solidFill>
              </a:rPr>
              <a:t>Допуск учасників пробного зовнішнього оцінювання до пункту ПЗНО:</a:t>
            </a:r>
            <a:endParaRPr lang="ru-RU" sz="2400" b="1">
              <a:solidFill>
                <a:srgbClr val="008000"/>
              </a:solidFill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/>
          <a:srcRect l="7143" t="4411" r="67143" b="31618"/>
          <a:stretch>
            <a:fillRect/>
          </a:stretch>
        </p:blipFill>
        <p:spPr bwMode="auto">
          <a:xfrm>
            <a:off x="1403350" y="2924175"/>
            <a:ext cx="14287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43438" y="2636838"/>
            <a:ext cx="2376487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2564904"/>
            <a:ext cx="1824089" cy="30777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Іванов</a:t>
            </a:r>
            <a:r>
              <a:rPr lang="ru-RU" sz="1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sz="1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Іванович</a:t>
            </a:r>
            <a:endParaRPr lang="ru-RU" sz="1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3" name="Picture 11"/>
          <p:cNvPicPr>
            <a:picLocks noChangeAspect="1" noChangeArrowheads="1"/>
          </p:cNvPicPr>
          <p:nvPr/>
        </p:nvPicPr>
        <p:blipFill>
          <a:blip r:embed="rId4"/>
          <a:srcRect l="21049" t="9377" r="24002" b="28461"/>
          <a:stretch>
            <a:fillRect/>
          </a:stretch>
        </p:blipFill>
        <p:spPr bwMode="auto">
          <a:xfrm>
            <a:off x="4067175" y="2349500"/>
            <a:ext cx="4913313" cy="4508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076825" y="2924175"/>
            <a:ext cx="3025775" cy="3603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5256213" y="2924175"/>
            <a:ext cx="3887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400" b="1"/>
              <a:t>Шевченко Тетяна Петрівна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/>
          <p:cNvSpPr>
            <a:spLocks noChangeArrowheads="1"/>
          </p:cNvSpPr>
          <p:nvPr/>
        </p:nvSpPr>
        <p:spPr bwMode="auto">
          <a:xfrm>
            <a:off x="1763713" y="0"/>
            <a:ext cx="71294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2" name="Group 8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pic>
          <p:nvPicPr>
            <p:cNvPr id="10248" name="Picture 4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3" y="300"/>
              <a:ext cx="79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9" name="Rectangle 2"/>
            <p:cNvSpPr>
              <a:spLocks noChangeArrowheads="1"/>
            </p:cNvSpPr>
            <p:nvPr/>
          </p:nvSpPr>
          <p:spPr bwMode="auto">
            <a:xfrm>
              <a:off x="68" y="3339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endParaRPr lang="ru-RU" sz="1600">
                <a:latin typeface="Calibri" pitchFamily="34" charset="0"/>
              </a:endParaRPr>
            </a:p>
          </p:txBody>
        </p:sp>
        <p:sp>
          <p:nvSpPr>
            <p:cNvPr id="10250" name="Line 6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43" name="Group 6"/>
          <p:cNvGrpSpPr>
            <a:grpSpLocks/>
          </p:cNvGrpSpPr>
          <p:nvPr/>
        </p:nvGrpSpPr>
        <p:grpSpPr bwMode="auto">
          <a:xfrm rot="-5400000">
            <a:off x="-1737518" y="3285331"/>
            <a:ext cx="6858000" cy="287337"/>
            <a:chOff x="0" y="878"/>
            <a:chExt cx="5754" cy="194"/>
          </a:xfrm>
        </p:grpSpPr>
        <p:pic>
          <p:nvPicPr>
            <p:cNvPr id="10246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7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1" y="878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763713" y="5661025"/>
            <a:ext cx="71294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1979613" y="549275"/>
            <a:ext cx="69850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8000"/>
                </a:solidFill>
              </a:rPr>
              <a:t>РЕЗУЛЬТАТИ ПРОБНОГО ЗНО</a:t>
            </a:r>
          </a:p>
          <a:p>
            <a:endParaRPr lang="ru-RU" sz="2400">
              <a:solidFill>
                <a:srgbClr val="008000"/>
              </a:solidFill>
            </a:endParaRP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ru-RU"/>
              <a:t>Результат учасника пробного ЗНО визначається ним </a:t>
            </a:r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r>
              <a:rPr lang="ru-RU"/>
              <a:t>самостійно після виконання всіх завдань. Для цього після завершення тестування кожен учасник пробного ЗНО отримує інформацію з правильними відповідями. </a:t>
            </a:r>
            <a:endParaRPr lang="uk-UA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uk-UA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ru-RU"/>
              <a:t>Результат учасника пробного тестування за шкалою </a:t>
            </a:r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r>
              <a:rPr lang="ru-RU"/>
              <a:t>100-200 балів може бути встановлений за умови використання </a:t>
            </a:r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r>
              <a:rPr lang="ru-RU"/>
              <a:t>учасником сервісу «Визначення результатів пробного ЗНО».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uk-UA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uk-UA"/>
              <a:t>Робота сервісу буде організована з </a:t>
            </a:r>
            <a:r>
              <a:rPr lang="uk-UA" b="1"/>
              <a:t>21.03.2015 року</a:t>
            </a:r>
            <a:r>
              <a:rPr lang="uk-UA"/>
              <a:t>.</a:t>
            </a:r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r>
              <a:rPr lang="uk-UA"/>
              <a:t>Результати будуть розміщені в Особистому кабінеті учасників пробного ЗНО після </a:t>
            </a:r>
            <a:r>
              <a:rPr lang="uk-UA" b="1"/>
              <a:t>03.04.2015  року.</a:t>
            </a:r>
            <a:endParaRPr lang="ru-RU" b="1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1116013" y="333375"/>
            <a:ext cx="8208962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18" tIns="45710" rIns="91418" bIns="45710" anchor="b"/>
          <a:lstStyle/>
          <a:p>
            <a:pPr marL="341313" indent="-341313">
              <a:buClr>
                <a:srgbClr val="CC3300"/>
              </a:buClr>
            </a:pPr>
            <a:r>
              <a:rPr lang="uk-UA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>
                <a:solidFill>
                  <a:srgbClr val="008000"/>
                </a:solidFill>
              </a:rPr>
              <a:t>Витяг з Календарного плану проведення </a:t>
            </a:r>
          </a:p>
          <a:p>
            <a:pPr marL="341313" indent="-341313">
              <a:buClr>
                <a:srgbClr val="CC3300"/>
              </a:buClr>
            </a:pPr>
            <a:r>
              <a:rPr lang="uk-UA" sz="2400" b="1">
                <a:solidFill>
                  <a:srgbClr val="008000"/>
                </a:solidFill>
              </a:rPr>
              <a:t>	ЗНО-2015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403350" y="908050"/>
            <a:ext cx="7056438" cy="616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indent="363538"/>
            <a:r>
              <a:rPr lang="uk-UA" sz="2000" b="1">
                <a:solidFill>
                  <a:srgbClr val="008000"/>
                </a:solidFill>
              </a:rPr>
              <a:t>Основна сесія:</a:t>
            </a:r>
          </a:p>
          <a:p>
            <a:pPr indent="363538"/>
            <a:r>
              <a:rPr lang="uk-UA" b="1"/>
              <a:t>Українська мова і література 	24.04.2015</a:t>
            </a:r>
          </a:p>
          <a:p>
            <a:pPr indent="363538"/>
            <a:r>
              <a:rPr lang="uk-UA" b="1"/>
              <a:t>Французька мова 		</a:t>
            </a:r>
            <a:r>
              <a:rPr lang="en-US" b="1"/>
              <a:t>	</a:t>
            </a:r>
            <a:r>
              <a:rPr lang="uk-UA" b="1"/>
              <a:t>03.06.2015</a:t>
            </a:r>
          </a:p>
          <a:p>
            <a:pPr indent="363538"/>
            <a:r>
              <a:rPr lang="uk-UA" b="1"/>
              <a:t>Німецька мова 			05.06.2015</a:t>
            </a:r>
          </a:p>
          <a:p>
            <a:pPr indent="363538"/>
            <a:r>
              <a:rPr lang="uk-UA" b="1"/>
              <a:t>Іспанська мова 			08.06.2015</a:t>
            </a:r>
          </a:p>
          <a:p>
            <a:pPr indent="363538"/>
            <a:r>
              <a:rPr lang="uk-UA" b="1"/>
              <a:t>Англійська мова 		</a:t>
            </a:r>
            <a:r>
              <a:rPr lang="en-US" b="1"/>
              <a:t>	</a:t>
            </a:r>
            <a:r>
              <a:rPr lang="uk-UA" b="1"/>
              <a:t>10.06.2015</a:t>
            </a:r>
          </a:p>
          <a:p>
            <a:pPr indent="363538"/>
            <a:r>
              <a:rPr lang="uk-UA" b="1"/>
              <a:t>Математика 			</a:t>
            </a:r>
            <a:r>
              <a:rPr lang="en-US" b="1"/>
              <a:t>	</a:t>
            </a:r>
            <a:r>
              <a:rPr lang="uk-UA" b="1"/>
              <a:t>12.06.2015</a:t>
            </a:r>
          </a:p>
          <a:p>
            <a:pPr indent="363538"/>
            <a:r>
              <a:rPr lang="uk-UA" b="1"/>
              <a:t>Російська мова 		</a:t>
            </a:r>
            <a:r>
              <a:rPr lang="en-US" b="1"/>
              <a:t>	</a:t>
            </a:r>
            <a:r>
              <a:rPr lang="uk-UA" b="1"/>
              <a:t>15.06.2015</a:t>
            </a:r>
          </a:p>
          <a:p>
            <a:pPr indent="363538"/>
            <a:r>
              <a:rPr lang="uk-UA" b="1"/>
              <a:t>Біологія 			</a:t>
            </a:r>
            <a:r>
              <a:rPr lang="en-US" b="1"/>
              <a:t>	</a:t>
            </a:r>
            <a:r>
              <a:rPr lang="uk-UA" b="1"/>
              <a:t>17.06.2015</a:t>
            </a:r>
          </a:p>
          <a:p>
            <a:pPr indent="363538"/>
            <a:r>
              <a:rPr lang="uk-UA" b="1"/>
              <a:t>Історія України 			19.06.2015</a:t>
            </a:r>
          </a:p>
          <a:p>
            <a:pPr indent="363538"/>
            <a:r>
              <a:rPr lang="uk-UA" b="1"/>
              <a:t>Фізика 				22.06.2015</a:t>
            </a:r>
          </a:p>
          <a:p>
            <a:pPr indent="363538"/>
            <a:r>
              <a:rPr lang="uk-UA" b="1"/>
              <a:t>Геграфія 			</a:t>
            </a:r>
            <a:r>
              <a:rPr lang="en-US" b="1"/>
              <a:t>	</a:t>
            </a:r>
            <a:r>
              <a:rPr lang="uk-UA" b="1"/>
              <a:t>24.06.2015</a:t>
            </a:r>
          </a:p>
          <a:p>
            <a:pPr indent="363538"/>
            <a:r>
              <a:rPr lang="uk-UA" b="1"/>
              <a:t>Хімія 				26.06.2015</a:t>
            </a:r>
          </a:p>
          <a:p>
            <a:pPr indent="363538"/>
            <a:r>
              <a:rPr lang="uk-UA" b="1">
                <a:solidFill>
                  <a:srgbClr val="008000"/>
                </a:solidFill>
              </a:rPr>
              <a:t>Оголошення результатів ЗНО з української мови і літератури</a:t>
            </a:r>
            <a:r>
              <a:rPr lang="uk-UA" b="1"/>
              <a:t>   до 15.05.2015</a:t>
            </a:r>
          </a:p>
          <a:p>
            <a:pPr indent="363538"/>
            <a:endParaRPr lang="uk-UA" b="1">
              <a:solidFill>
                <a:srgbClr val="008000"/>
              </a:solidFill>
            </a:endParaRPr>
          </a:p>
          <a:p>
            <a:pPr indent="363538"/>
            <a:r>
              <a:rPr lang="uk-UA" b="1">
                <a:solidFill>
                  <a:srgbClr val="008000"/>
                </a:solidFill>
              </a:rPr>
              <a:t>Надсилання ЗНЗ відомостей результатів ДПА з української мови</a:t>
            </a:r>
            <a:r>
              <a:rPr lang="uk-UA" b="1"/>
              <a:t> до 20.05.2015</a:t>
            </a:r>
          </a:p>
          <a:p>
            <a:pPr indent="363538"/>
            <a:endParaRPr lang="uk-UA" b="1">
              <a:solidFill>
                <a:srgbClr val="008000"/>
              </a:solidFill>
            </a:endParaRPr>
          </a:p>
          <a:p>
            <a:pPr indent="363538"/>
            <a:r>
              <a:rPr lang="uk-UA" b="1">
                <a:solidFill>
                  <a:srgbClr val="008000"/>
                </a:solidFill>
              </a:rPr>
              <a:t>Оголошення результатів з інших предметів</a:t>
            </a:r>
            <a:r>
              <a:rPr lang="uk-UA" b="1"/>
              <a:t> 	</a:t>
            </a:r>
          </a:p>
          <a:p>
            <a:pPr indent="363538"/>
            <a:r>
              <a:rPr lang="uk-UA" b="1"/>
              <a:t>06.06 – 08 07.2015</a:t>
            </a:r>
          </a:p>
          <a:p>
            <a:pPr indent="363538"/>
            <a:endParaRPr lang="uk-UA" b="1"/>
          </a:p>
        </p:txBody>
      </p:sp>
      <p:pic>
        <p:nvPicPr>
          <p:cNvPr id="11267" name="Picture 3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9779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8" name="Group 6"/>
          <p:cNvGrpSpPr>
            <a:grpSpLocks/>
          </p:cNvGrpSpPr>
          <p:nvPr/>
        </p:nvGrpSpPr>
        <p:grpSpPr bwMode="auto">
          <a:xfrm rot="-5400000">
            <a:off x="-2169318" y="3285331"/>
            <a:ext cx="6858000" cy="287337"/>
            <a:chOff x="0" y="878"/>
            <a:chExt cx="5754" cy="194"/>
          </a:xfrm>
        </p:grpSpPr>
        <p:pic>
          <p:nvPicPr>
            <p:cNvPr id="11269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0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1" y="878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1116013" y="549275"/>
            <a:ext cx="8208962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418" tIns="45710" rIns="91418" bIns="45710" anchor="b"/>
          <a:lstStyle/>
          <a:p>
            <a:pPr marL="341313" indent="-341313">
              <a:buClr>
                <a:srgbClr val="CC3300"/>
              </a:buClr>
            </a:pPr>
            <a:r>
              <a:rPr lang="uk-UA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>
                <a:solidFill>
                  <a:srgbClr val="008000"/>
                </a:solidFill>
              </a:rPr>
              <a:t>Витяг з Календарного плану проведення </a:t>
            </a:r>
          </a:p>
          <a:p>
            <a:pPr marL="341313" indent="-341313">
              <a:buClr>
                <a:srgbClr val="CC3300"/>
              </a:buClr>
            </a:pPr>
            <a:r>
              <a:rPr lang="uk-UA" sz="2400" b="1">
                <a:solidFill>
                  <a:srgbClr val="008000"/>
                </a:solidFill>
              </a:rPr>
              <a:t>	ЗНО-2015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1476375" y="620713"/>
            <a:ext cx="7488238" cy="588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indent="363538"/>
            <a:endParaRPr lang="uk-UA" sz="1600" b="1"/>
          </a:p>
          <a:p>
            <a:pPr indent="363538"/>
            <a:endParaRPr lang="uk-UA" sz="1600" b="1"/>
          </a:p>
          <a:p>
            <a:pPr indent="363538"/>
            <a:r>
              <a:rPr lang="uk-UA" sz="2000" b="1">
                <a:solidFill>
                  <a:srgbClr val="008000"/>
                </a:solidFill>
              </a:rPr>
              <a:t>Додаткова сесія: </a:t>
            </a:r>
          </a:p>
          <a:p>
            <a:pPr indent="363538"/>
            <a:endParaRPr lang="uk-UA" sz="2000" b="1"/>
          </a:p>
          <a:p>
            <a:pPr indent="363538"/>
            <a:r>
              <a:rPr lang="uk-UA" sz="1600" b="1"/>
              <a:t> </a:t>
            </a:r>
            <a:r>
              <a:rPr lang="uk-UA" b="1"/>
              <a:t>Українська мова і література		09.06.2015</a:t>
            </a:r>
            <a:r>
              <a:rPr lang="uk-UA" sz="1600" b="1"/>
              <a:t> </a:t>
            </a:r>
          </a:p>
          <a:p>
            <a:pPr indent="363538"/>
            <a:endParaRPr lang="uk-UA" sz="1600" b="1"/>
          </a:p>
          <a:p>
            <a:pPr indent="363538"/>
            <a:r>
              <a:rPr lang="uk-UA" sz="1600" b="1"/>
              <a:t> </a:t>
            </a:r>
            <a:r>
              <a:rPr lang="uk-UA" b="1"/>
              <a:t>Французька мова  			18.06.2015</a:t>
            </a:r>
          </a:p>
          <a:p>
            <a:pPr indent="363538"/>
            <a:r>
              <a:rPr lang="uk-UA" b="1"/>
              <a:t> Німецька мова  			23.06.2015</a:t>
            </a:r>
          </a:p>
          <a:p>
            <a:pPr indent="363538"/>
            <a:r>
              <a:rPr lang="uk-UA" b="1"/>
              <a:t> Іспанська мова   			25.06.2015</a:t>
            </a:r>
          </a:p>
          <a:p>
            <a:pPr indent="363538"/>
            <a:r>
              <a:rPr lang="uk-UA" b="1"/>
              <a:t> Англійська мова   			30.06.2015</a:t>
            </a:r>
          </a:p>
          <a:p>
            <a:pPr indent="363538"/>
            <a:r>
              <a:rPr lang="uk-UA" b="1"/>
              <a:t> Математика  				01.06.2015</a:t>
            </a:r>
          </a:p>
          <a:p>
            <a:pPr indent="363538"/>
            <a:r>
              <a:rPr lang="uk-UA" b="1"/>
              <a:t> Російська мова  			02.07.2015</a:t>
            </a:r>
          </a:p>
          <a:p>
            <a:pPr indent="363538"/>
            <a:r>
              <a:rPr lang="uk-UA" b="1"/>
              <a:t> Біологія  				03.07.2015</a:t>
            </a:r>
          </a:p>
          <a:p>
            <a:pPr indent="363538"/>
            <a:r>
              <a:rPr lang="uk-UA" b="1"/>
              <a:t> Історія України 			06.07 .2015</a:t>
            </a:r>
          </a:p>
          <a:p>
            <a:pPr indent="363538"/>
            <a:r>
              <a:rPr lang="uk-UA" b="1"/>
              <a:t> Фізика 					07.07.2015</a:t>
            </a:r>
          </a:p>
          <a:p>
            <a:pPr indent="363538"/>
            <a:r>
              <a:rPr lang="uk-UA" b="1"/>
              <a:t> Географія   				08.07.2015</a:t>
            </a:r>
          </a:p>
          <a:p>
            <a:pPr indent="363538"/>
            <a:r>
              <a:rPr lang="uk-UA" b="1"/>
              <a:t> Хімія  					09.07.2015</a:t>
            </a:r>
          </a:p>
          <a:p>
            <a:pPr indent="363538"/>
            <a:endParaRPr lang="uk-UA" b="1"/>
          </a:p>
          <a:p>
            <a:pPr indent="363538"/>
            <a:r>
              <a:rPr lang="uk-UA" sz="2000" b="1">
                <a:solidFill>
                  <a:srgbClr val="008000"/>
                </a:solidFill>
              </a:rPr>
              <a:t>Оголошення результатів додаткової сесії ЗНО</a:t>
            </a:r>
            <a:r>
              <a:rPr lang="uk-UA" b="1">
                <a:solidFill>
                  <a:srgbClr val="008000"/>
                </a:solidFill>
              </a:rPr>
              <a:t> </a:t>
            </a:r>
          </a:p>
          <a:p>
            <a:pPr indent="363538"/>
            <a:r>
              <a:rPr lang="uk-UA" b="1"/>
              <a:t>до 16.07.2015</a:t>
            </a:r>
          </a:p>
          <a:p>
            <a:pPr indent="363538"/>
            <a:endParaRPr lang="uk-UA" sz="2000" b="1"/>
          </a:p>
        </p:txBody>
      </p:sp>
      <p:pic>
        <p:nvPicPr>
          <p:cNvPr id="12291" name="Picture 3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9779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2" name="Group 6"/>
          <p:cNvGrpSpPr>
            <a:grpSpLocks/>
          </p:cNvGrpSpPr>
          <p:nvPr/>
        </p:nvGrpSpPr>
        <p:grpSpPr bwMode="auto">
          <a:xfrm rot="-5400000">
            <a:off x="-2169318" y="3285331"/>
            <a:ext cx="6858000" cy="287337"/>
            <a:chOff x="0" y="878"/>
            <a:chExt cx="5754" cy="194"/>
          </a:xfrm>
        </p:grpSpPr>
        <p:pic>
          <p:nvPicPr>
            <p:cNvPr id="12293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1" y="878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ChangeArrowheads="1"/>
          </p:cNvSpPr>
          <p:nvPr/>
        </p:nvSpPr>
        <p:spPr bwMode="auto">
          <a:xfrm>
            <a:off x="1763713" y="0"/>
            <a:ext cx="71294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314" name="Group 8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pic>
          <p:nvPicPr>
            <p:cNvPr id="13322" name="Picture 4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3" y="300"/>
              <a:ext cx="79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3" name="Rectangle 2"/>
            <p:cNvSpPr>
              <a:spLocks noChangeArrowheads="1"/>
            </p:cNvSpPr>
            <p:nvPr/>
          </p:nvSpPr>
          <p:spPr bwMode="auto">
            <a:xfrm>
              <a:off x="68" y="3339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endParaRPr lang="ru-RU" sz="1600">
                <a:latin typeface="Calibri" pitchFamily="34" charset="0"/>
              </a:endParaRPr>
            </a:p>
          </p:txBody>
        </p:sp>
        <p:sp>
          <p:nvSpPr>
            <p:cNvPr id="13324" name="Line 6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5" name="Group 6"/>
          <p:cNvGrpSpPr>
            <a:grpSpLocks/>
          </p:cNvGrpSpPr>
          <p:nvPr/>
        </p:nvGrpSpPr>
        <p:grpSpPr bwMode="auto">
          <a:xfrm rot="-5400000">
            <a:off x="-1737518" y="3285331"/>
            <a:ext cx="6858000" cy="287337"/>
            <a:chOff x="0" y="878"/>
            <a:chExt cx="5754" cy="194"/>
          </a:xfrm>
        </p:grpSpPr>
        <p:pic>
          <p:nvPicPr>
            <p:cNvPr id="13320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1" y="878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763713" y="5661025"/>
            <a:ext cx="71294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12"/>
          <p:cNvSpPr>
            <a:spLocks noChangeArrowheads="1"/>
          </p:cNvSpPr>
          <p:nvPr/>
        </p:nvSpPr>
        <p:spPr bwMode="auto">
          <a:xfrm>
            <a:off x="2286000" y="91122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13318" name="Text Box 2"/>
          <p:cNvSpPr txBox="1">
            <a:spLocks noChangeArrowheads="1"/>
          </p:cNvSpPr>
          <p:nvPr/>
        </p:nvSpPr>
        <p:spPr bwMode="auto">
          <a:xfrm>
            <a:off x="1439863" y="0"/>
            <a:ext cx="77041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marL="342900" indent="-342900" algn="ctr">
              <a:buClr>
                <a:srgbClr val="CC3300"/>
              </a:buClr>
            </a:pPr>
            <a:r>
              <a:rPr lang="uk-UA" sz="2000" b="1">
                <a:solidFill>
                  <a:srgbClr val="008000"/>
                </a:solidFill>
              </a:rPr>
              <a:t>КІЛЬКІСТЬ ОКРУГІВ з української мови і літератури та райони, закріплені за ними</a:t>
            </a:r>
            <a:endParaRPr lang="ru-RU" sz="2000" b="1">
              <a:solidFill>
                <a:srgbClr val="008000"/>
              </a:solidFill>
            </a:endParaRPr>
          </a:p>
        </p:txBody>
      </p:sp>
      <p:pic>
        <p:nvPicPr>
          <p:cNvPr id="13319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836613"/>
            <a:ext cx="4352925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763713" y="0"/>
            <a:ext cx="71294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338" name="Group 8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pic>
          <p:nvPicPr>
            <p:cNvPr id="14345" name="Picture 4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3" y="300"/>
              <a:ext cx="79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Rectangle 2"/>
            <p:cNvSpPr>
              <a:spLocks noChangeArrowheads="1"/>
            </p:cNvSpPr>
            <p:nvPr/>
          </p:nvSpPr>
          <p:spPr bwMode="auto">
            <a:xfrm>
              <a:off x="68" y="3339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endParaRPr lang="ru-RU" sz="1600">
                <a:latin typeface="Calibri" pitchFamily="34" charset="0"/>
              </a:endParaRPr>
            </a:p>
          </p:txBody>
        </p:sp>
        <p:sp>
          <p:nvSpPr>
            <p:cNvPr id="14347" name="Line 6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39" name="Group 6"/>
          <p:cNvGrpSpPr>
            <a:grpSpLocks/>
          </p:cNvGrpSpPr>
          <p:nvPr/>
        </p:nvGrpSpPr>
        <p:grpSpPr bwMode="auto">
          <a:xfrm rot="-5400000">
            <a:off x="-1737518" y="3285331"/>
            <a:ext cx="6858000" cy="287337"/>
            <a:chOff x="0" y="878"/>
            <a:chExt cx="5754" cy="194"/>
          </a:xfrm>
        </p:grpSpPr>
        <p:pic>
          <p:nvPicPr>
            <p:cNvPr id="14343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1" y="878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763713" y="5661025"/>
            <a:ext cx="71294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1943100" y="1484313"/>
            <a:ext cx="7200900" cy="640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ru-RU" sz="2000" b="1"/>
              <a:t>Термін реєстрації -  до 20. 04.2015р.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ru-RU" sz="2000" b="1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uk-UA" sz="2000" b="1"/>
              <a:t>Дата проведення ЗНО з української мови і літератури – 09.06.2015р.</a:t>
            </a:r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endParaRPr lang="uk-UA" sz="2000" b="1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uk-UA" sz="2000" b="1"/>
              <a:t>Перелік документів для реєстрації: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uk-UA" sz="2000" b="1"/>
          </a:p>
          <a:p>
            <a:pPr>
              <a:buClr>
                <a:srgbClr val="008000"/>
              </a:buClr>
              <a:buFontTx/>
              <a:buChar char="-"/>
            </a:pPr>
            <a:r>
              <a:rPr lang="uk-UA" sz="2000" b="1"/>
              <a:t> Реєстраційна картка;</a:t>
            </a:r>
          </a:p>
          <a:p>
            <a:pPr>
              <a:buClr>
                <a:srgbClr val="008000"/>
              </a:buClr>
              <a:buFontTx/>
              <a:buChar char="-"/>
            </a:pPr>
            <a:r>
              <a:rPr lang="uk-UA" sz="2000" b="1"/>
              <a:t> Копія документа, що посвідчує особу;</a:t>
            </a:r>
          </a:p>
          <a:p>
            <a:pPr>
              <a:buClr>
                <a:srgbClr val="008000"/>
              </a:buClr>
              <a:buFontTx/>
              <a:buChar char="-"/>
            </a:pPr>
            <a:r>
              <a:rPr lang="uk-UA" sz="2000" b="1"/>
              <a:t> Довідка з навчального закладу;</a:t>
            </a:r>
          </a:p>
          <a:p>
            <a:pPr>
              <a:buClr>
                <a:srgbClr val="008000"/>
              </a:buClr>
              <a:buFontTx/>
              <a:buChar char="-"/>
            </a:pPr>
            <a:r>
              <a:rPr lang="uk-UA" sz="2000" b="1"/>
              <a:t> Заява на додаткову сесію з української мови і літератури;</a:t>
            </a:r>
          </a:p>
          <a:p>
            <a:pPr>
              <a:buClr>
                <a:srgbClr val="008000"/>
              </a:buClr>
              <a:buFontTx/>
              <a:buChar char="-"/>
            </a:pPr>
            <a:r>
              <a:rPr lang="uk-UA" sz="2000" b="1"/>
              <a:t> Документ, що підтверджує перебування або переселення із зони АТО (прописка, перепустка тощо…)</a:t>
            </a:r>
          </a:p>
          <a:p>
            <a:pPr>
              <a:buClr>
                <a:srgbClr val="008000"/>
              </a:buClr>
              <a:buFontTx/>
              <a:buChar char="-"/>
            </a:pPr>
            <a:endParaRPr lang="uk-UA" sz="2000" b="1"/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endParaRPr lang="uk-UA" sz="2000" b="1"/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endParaRPr lang="ru-RU" b="1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uk-UA" b="1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endParaRPr lang="ru-RU" sz="2000" b="1"/>
          </a:p>
        </p:txBody>
      </p:sp>
      <p:sp>
        <p:nvSpPr>
          <p:cNvPr id="14342" name="Text Box 2"/>
          <p:cNvSpPr txBox="1">
            <a:spLocks noChangeArrowheads="1"/>
          </p:cNvSpPr>
          <p:nvPr/>
        </p:nvSpPr>
        <p:spPr bwMode="auto">
          <a:xfrm>
            <a:off x="1439863" y="0"/>
            <a:ext cx="77041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marL="342900" indent="-342900" algn="ctr">
              <a:buClr>
                <a:srgbClr val="CC3300"/>
              </a:buClr>
            </a:pPr>
            <a:r>
              <a:rPr lang="uk-UA" sz="2800" b="1">
                <a:solidFill>
                  <a:srgbClr val="008000"/>
                </a:solidFill>
              </a:rPr>
              <a:t>Реєстрація осіб зони АТО</a:t>
            </a:r>
            <a:endParaRPr lang="ru-RU" sz="28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1763713" y="0"/>
            <a:ext cx="71294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62" name="Group 8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pic>
          <p:nvPicPr>
            <p:cNvPr id="15369" name="Picture 4" descr="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3" y="300"/>
              <a:ext cx="79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0" name="Rectangle 2"/>
            <p:cNvSpPr>
              <a:spLocks noChangeArrowheads="1"/>
            </p:cNvSpPr>
            <p:nvPr/>
          </p:nvSpPr>
          <p:spPr bwMode="auto">
            <a:xfrm>
              <a:off x="68" y="3339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endParaRPr lang="ru-RU" sz="1600">
                <a:latin typeface="Calibri" pitchFamily="34" charset="0"/>
              </a:endParaRPr>
            </a:p>
          </p:txBody>
        </p:sp>
        <p:sp>
          <p:nvSpPr>
            <p:cNvPr id="15371" name="Line 6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63" name="Group 6"/>
          <p:cNvGrpSpPr>
            <a:grpSpLocks/>
          </p:cNvGrpSpPr>
          <p:nvPr/>
        </p:nvGrpSpPr>
        <p:grpSpPr bwMode="auto">
          <a:xfrm rot="-5400000">
            <a:off x="-1737518" y="3285331"/>
            <a:ext cx="6858000" cy="287337"/>
            <a:chOff x="0" y="878"/>
            <a:chExt cx="5754" cy="194"/>
          </a:xfrm>
        </p:grpSpPr>
        <p:pic>
          <p:nvPicPr>
            <p:cNvPr id="15367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1" y="878"/>
              <a:ext cx="32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763713" y="5661025"/>
            <a:ext cx="71294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1943100" y="1484313"/>
            <a:ext cx="7200900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ru-RU" b="1"/>
              <a:t> </a:t>
            </a:r>
            <a:r>
              <a:rPr lang="ru-RU" sz="2000" b="1"/>
              <a:t>Запрошення-перепустки учасникам зовнішнього незалежного оцінювання не надсилатимуться поштою. Після 1 квітня вони будуть розміщені на  </a:t>
            </a:r>
            <a:r>
              <a:rPr lang="ru-RU" sz="2000" b="1">
                <a:hlinkClick r:id="rId4"/>
              </a:rPr>
              <a:t>інформаційних сторінках</a:t>
            </a:r>
            <a:r>
              <a:rPr lang="ru-RU" sz="2000" b="1"/>
              <a:t>.</a:t>
            </a:r>
          </a:p>
          <a:p>
            <a:pPr>
              <a:buClr>
                <a:srgbClr val="008000"/>
              </a:buClr>
              <a:buFont typeface="Wingdings" pitchFamily="2" charset="2"/>
              <a:buNone/>
            </a:pPr>
            <a:endParaRPr lang="ru-RU" sz="2000" b="1"/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ru-RU" sz="2000" b="1"/>
              <a:t> Учасникам зовнішнього незалежного оцінювання слід самостійно роздрукувати запрошення-перепустку із своєї інформаційної сторінки, доступ до якої здійснюється за номером Сертифіката та PIN-кодом, указаним у ньому.</a:t>
            </a:r>
          </a:p>
        </p:txBody>
      </p:sp>
      <p:sp>
        <p:nvSpPr>
          <p:cNvPr id="15366" name="Text Box 2"/>
          <p:cNvSpPr txBox="1">
            <a:spLocks noChangeArrowheads="1"/>
          </p:cNvSpPr>
          <p:nvPr/>
        </p:nvSpPr>
        <p:spPr bwMode="auto">
          <a:xfrm>
            <a:off x="1439863" y="0"/>
            <a:ext cx="77041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marL="342900" indent="-342900" algn="ctr">
              <a:buClr>
                <a:srgbClr val="CC3300"/>
              </a:buClr>
            </a:pPr>
            <a:r>
              <a:rPr lang="uk-UA" sz="2800" b="1">
                <a:solidFill>
                  <a:srgbClr val="008000"/>
                </a:solidFill>
              </a:rPr>
              <a:t>Інформація щодо запрошення на ЗНО</a:t>
            </a:r>
            <a:endParaRPr lang="ru-RU" sz="28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</TotalTime>
  <Words>513</Words>
  <Application>Microsoft Office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Times New Roman</vt:lpstr>
      <vt:lpstr>华文楷体</vt:lpstr>
      <vt:lpstr>Arial Unicode MS</vt:lpstr>
      <vt:lpstr>Lucida Bright</vt:lpstr>
      <vt:lpstr>Wingdings</vt:lpstr>
      <vt:lpstr>Тема Office</vt:lpstr>
      <vt:lpstr>Точечный рисунок</vt:lpstr>
      <vt:lpstr>Слайд 1</vt:lpstr>
      <vt:lpstr>Графік проведення пробного ЗНО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Prime Auditor</cp:lastModifiedBy>
  <cp:revision>96</cp:revision>
  <dcterms:modified xsi:type="dcterms:W3CDTF">2015-03-17T15:00:26Z</dcterms:modified>
</cp:coreProperties>
</file>