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62" r:id="rId3"/>
    <p:sldId id="270" r:id="rId4"/>
    <p:sldId id="268" r:id="rId5"/>
    <p:sldId id="278" r:id="rId6"/>
    <p:sldId id="279" r:id="rId7"/>
    <p:sldId id="280" r:id="rId8"/>
    <p:sldId id="281" r:id="rId9"/>
    <p:sldId id="282" r:id="rId10"/>
    <p:sldId id="28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3C5C26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047" autoAdjust="0"/>
    <p:restoredTop sz="94660"/>
  </p:normalViewPr>
  <p:slideViewPr>
    <p:cSldViewPr>
      <p:cViewPr varScale="1">
        <p:scale>
          <a:sx n="97" d="100"/>
          <a:sy n="97" d="100"/>
        </p:scale>
        <p:origin x="-114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38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4694D-24DC-4561-947C-2EE9A9F42407}" type="slidenum">
              <a:rPr lang="en-US" altLang="ru-RU"/>
              <a:pPr>
                <a:defRPr/>
              </a:pPr>
              <a:t>‹#›</a:t>
            </a:fld>
            <a:endParaRPr lang="en-US" alt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F46B1-FF16-4C00-92DC-3A283591E881}" type="slidenum">
              <a:rPr lang="en-US" altLang="ru-RU"/>
              <a:pPr>
                <a:defRPr/>
              </a:pPr>
              <a:t>‹#›</a:t>
            </a:fld>
            <a:endParaRPr lang="en-US" alt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096000" y="152400"/>
            <a:ext cx="1981200" cy="5943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5791200" cy="5943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959A4-7A4A-40A9-B549-0B1C220B1D92}" type="slidenum">
              <a:rPr lang="en-US" altLang="ru-RU"/>
              <a:pPr>
                <a:defRPr/>
              </a:pPr>
              <a:t>‹#›</a:t>
            </a:fld>
            <a:endParaRPr lang="en-US" alt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924800" cy="9144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52400" y="1295400"/>
            <a:ext cx="7924800" cy="48006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B754A-30A0-4C5C-8CE6-40CCF0B13BC3}" type="slidenum">
              <a:rPr lang="en-US" altLang="ru-RU"/>
              <a:pPr>
                <a:defRPr/>
              </a:pPr>
              <a:t>‹#›</a:t>
            </a:fld>
            <a:endParaRPr lang="en-US" alt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0DE5D-78DA-4649-9791-905F946D57F2}" type="slidenum">
              <a:rPr lang="en-US" altLang="ru-RU"/>
              <a:pPr>
                <a:defRPr/>
              </a:pPr>
              <a:t>‹#›</a:t>
            </a:fld>
            <a:endParaRPr lang="en-US" alt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F6EB6-0A7E-4E0A-94F8-A12DCCAE0391}" type="slidenum">
              <a:rPr lang="en-US" altLang="ru-RU"/>
              <a:pPr>
                <a:defRPr/>
              </a:pPr>
              <a:t>‹#›</a:t>
            </a:fld>
            <a:endParaRPr lang="en-US" alt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38862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91000" y="1295400"/>
            <a:ext cx="38862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1235B-1982-4321-AC73-109188228E0F}" type="slidenum">
              <a:rPr lang="en-US" altLang="ru-RU"/>
              <a:pPr>
                <a:defRPr/>
              </a:pPr>
              <a:t>‹#›</a:t>
            </a:fld>
            <a:endParaRPr lang="en-US" alt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E222C-E799-4F6F-9CD3-A0547037AE7E}" type="slidenum">
              <a:rPr lang="en-US" altLang="ru-RU"/>
              <a:pPr>
                <a:defRPr/>
              </a:pPr>
              <a:t>‹#›</a:t>
            </a:fld>
            <a:endParaRPr lang="en-US" alt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A09C2-3C81-4D23-ACCF-29F0D418C138}" type="slidenum">
              <a:rPr lang="en-US" altLang="ru-RU"/>
              <a:pPr>
                <a:defRPr/>
              </a:pPr>
              <a:t>‹#›</a:t>
            </a:fld>
            <a:endParaRPr lang="en-US" alt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CF924-0E17-4DB3-A08C-62B2F2D88F56}" type="slidenum">
              <a:rPr lang="en-US" altLang="ru-RU"/>
              <a:pPr>
                <a:defRPr/>
              </a:pPr>
              <a:t>‹#›</a:t>
            </a:fld>
            <a:endParaRPr lang="en-US" alt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FB371-ECB2-4460-B73F-E2232168D397}" type="slidenum">
              <a:rPr lang="en-US" altLang="ru-RU"/>
              <a:pPr>
                <a:defRPr/>
              </a:pPr>
              <a:t>‹#›</a:t>
            </a:fld>
            <a:endParaRPr lang="en-US" alt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FB288-0575-40B3-BE93-D4FEAD8016AC}" type="slidenum">
              <a:rPr lang="en-US" altLang="ru-RU"/>
              <a:pPr>
                <a:defRPr/>
              </a:pPr>
              <a:t>‹#›</a:t>
            </a:fld>
            <a:endParaRPr lang="en-US" alt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7924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95400"/>
            <a:ext cx="7924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172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772A9A0A-46B2-44D5-9358-7FFC5104AC01}" type="slidenum">
              <a:rPr lang="en-US" altLang="ru-RU"/>
              <a:pPr>
                <a:defRPr/>
              </a:pPr>
              <a:t>‹#›</a:t>
            </a:fld>
            <a:endParaRPr lang="en-US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2463" y="1700213"/>
            <a:ext cx="7772400" cy="1944687"/>
          </a:xfrm>
        </p:spPr>
        <p:txBody>
          <a:bodyPr/>
          <a:lstStyle/>
          <a:p>
            <a:pPr eaLnBrk="1" hangingPunct="1"/>
            <a:r>
              <a:rPr lang="uk-UA" b="1" smtClean="0">
                <a:latin typeface="Comic Sans MS" pitchFamily="66" charset="0"/>
              </a:rPr>
              <a:t>Визначення результатів зовнішнього незалежного оцінювання 2015</a:t>
            </a:r>
            <a:r>
              <a:rPr lang="ru-RU" smtClean="0"/>
              <a:t/>
            </a:r>
            <a:br>
              <a:rPr lang="ru-RU" smtClean="0"/>
            </a:b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endParaRPr lang="uk-UA" smtClean="0"/>
          </a:p>
          <a:p>
            <a:pPr eaLnBrk="1" hangingPunct="1">
              <a:buFontTx/>
              <a:buNone/>
              <a:defRPr/>
            </a:pPr>
            <a:endParaRPr lang="uk-UA" smtClean="0"/>
          </a:p>
          <a:p>
            <a:pPr eaLnBrk="1" hangingPunct="1">
              <a:buFontTx/>
              <a:buNone/>
              <a:defRPr/>
            </a:pPr>
            <a:endParaRPr lang="uk-UA" smtClean="0"/>
          </a:p>
          <a:p>
            <a:pPr eaLnBrk="1" hangingPunct="1">
              <a:buFontTx/>
              <a:buNone/>
              <a:defRPr/>
            </a:pPr>
            <a:r>
              <a:rPr lang="uk-UA" smtClean="0"/>
              <a:t>	</a:t>
            </a:r>
            <a:r>
              <a:rPr lang="uk-UA" sz="40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Сподіваємося на співпрацю!</a:t>
            </a:r>
            <a:endParaRPr lang="ru-RU" sz="4000" b="1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63525"/>
            <a:ext cx="6048375" cy="1119188"/>
          </a:xfrm>
        </p:spPr>
        <p:txBody>
          <a:bodyPr/>
          <a:lstStyle/>
          <a:p>
            <a:pPr algn="ctr" eaLnBrk="1" hangingPunct="1"/>
            <a:r>
              <a:rPr lang="uk-UA" altLang="ru-RU" smtClean="0"/>
              <a:t> </a:t>
            </a:r>
            <a:r>
              <a:rPr lang="uk-UA" altLang="ru-RU" sz="3600" b="1" smtClean="0">
                <a:latin typeface="Comic Sans MS" pitchFamily="66" charset="0"/>
              </a:rPr>
              <a:t>Визначення результатів ЗНО в два етапи</a:t>
            </a:r>
            <a:endParaRPr lang="ru-RU" altLang="ru-RU" sz="3600" b="1" smtClean="0">
              <a:latin typeface="Comic Sans MS" pitchFamily="66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95288" y="2133600"/>
            <a:ext cx="6264275" cy="115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71500" indent="-571500">
              <a:buFont typeface="+mj-lt"/>
              <a:buAutoNum type="romanUcPeriod"/>
              <a:defRPr/>
            </a:pPr>
            <a:r>
              <a:rPr lang="uk-UA" altLang="ru-RU" kern="0" dirty="0" smtClean="0">
                <a:latin typeface="Comic Sans MS" panose="030F0702030302020204" pitchFamily="66" charset="0"/>
              </a:rPr>
              <a:t>Визначення </a:t>
            </a:r>
            <a:r>
              <a:rPr lang="uk-UA" dirty="0">
                <a:latin typeface="Comic Sans MS" panose="030F0702030302020204" pitchFamily="66" charset="0"/>
              </a:rPr>
              <a:t>мінімально </a:t>
            </a:r>
            <a:r>
              <a:rPr lang="uk-UA" dirty="0" smtClean="0">
                <a:latin typeface="Comic Sans MS" panose="030F0702030302020204" pitchFamily="66" charset="0"/>
              </a:rPr>
              <a:t>необхідного обсягу знань.</a:t>
            </a:r>
          </a:p>
          <a:p>
            <a:pPr marL="571500" indent="-571500" algn="ctr">
              <a:buFont typeface="+mj-lt"/>
              <a:buAutoNum type="romanUcPeriod"/>
              <a:defRPr/>
            </a:pPr>
            <a:endParaRPr lang="uk-UA" dirty="0" smtClean="0">
              <a:latin typeface="Comic Sans MS" panose="030F0702030302020204" pitchFamily="66" charset="0"/>
            </a:endParaRPr>
          </a:p>
          <a:p>
            <a:pPr marL="571500" indent="-571500" algn="ctr">
              <a:buFont typeface="+mj-lt"/>
              <a:buAutoNum type="romanUcPeriod"/>
              <a:defRPr/>
            </a:pPr>
            <a:endParaRPr lang="uk-UA" dirty="0">
              <a:latin typeface="Comic Sans MS" panose="030F0702030302020204" pitchFamily="66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01625" y="4221163"/>
            <a:ext cx="6357938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71500" indent="-571500">
              <a:buFont typeface="+mj-lt"/>
              <a:buAutoNum type="romanUcPeriod" startAt="2"/>
              <a:defRPr/>
            </a:pPr>
            <a:r>
              <a:rPr lang="uk-UA" altLang="ru-RU" kern="0" dirty="0" smtClean="0">
                <a:latin typeface="Comic Sans MS" panose="030F0702030302020204" pitchFamily="66" charset="0"/>
              </a:rPr>
              <a:t> </a:t>
            </a:r>
            <a:r>
              <a:rPr lang="uk-UA" altLang="ru-RU" kern="0" dirty="0" err="1" smtClean="0">
                <a:latin typeface="Comic Sans MS" panose="030F0702030302020204" pitchFamily="66" charset="0"/>
              </a:rPr>
              <a:t>Рейтингування</a:t>
            </a:r>
            <a:r>
              <a:rPr lang="uk-UA" altLang="ru-RU" kern="0" dirty="0" smtClean="0">
                <a:latin typeface="Comic Sans MS" panose="030F0702030302020204" pitchFamily="66" charset="0"/>
              </a:rPr>
              <a:t> тільки </a:t>
            </a:r>
            <a:r>
              <a:rPr lang="uk-UA" altLang="ru-RU" kern="0" dirty="0">
                <a:latin typeface="Comic Sans MS" panose="030F0702030302020204" pitchFamily="66" charset="0"/>
              </a:rPr>
              <a:t>тих, хто </a:t>
            </a:r>
            <a:r>
              <a:rPr lang="uk-UA" altLang="ru-RU" kern="0" dirty="0" smtClean="0">
                <a:latin typeface="Comic Sans MS" panose="030F0702030302020204" pitchFamily="66" charset="0"/>
              </a:rPr>
              <a:t>відповідає визначеним </a:t>
            </a:r>
            <a:r>
              <a:rPr lang="uk-UA" altLang="ru-RU" kern="0" dirty="0">
                <a:latin typeface="Comic Sans MS" panose="030F0702030302020204" pitchFamily="66" charset="0"/>
              </a:rPr>
              <a:t>вимогам.</a:t>
            </a:r>
            <a:endParaRPr lang="uk-UA" dirty="0" smtClean="0">
              <a:latin typeface="Comic Sans MS" panose="030F0702030302020204" pitchFamily="66" charset="0"/>
            </a:endParaRPr>
          </a:p>
          <a:p>
            <a:pPr marL="571500" indent="-571500" algn="ctr">
              <a:buFont typeface="+mj-lt"/>
              <a:buAutoNum type="romanUcPeriod" startAt="2"/>
              <a:defRPr/>
            </a:pPr>
            <a:endParaRPr lang="uk-UA" dirty="0">
              <a:latin typeface="Comic Sans MS" panose="030F0702030302020204" pitchFamily="66" charset="0"/>
            </a:endParaRPr>
          </a:p>
        </p:txBody>
      </p:sp>
      <p:pic>
        <p:nvPicPr>
          <p:cNvPr id="15364" name="Picture 1" descr="http://testportal.gov.ua/img/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01013" y="44450"/>
            <a:ext cx="768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2268538" y="152400"/>
            <a:ext cx="5808662" cy="1116013"/>
          </a:xfrm>
        </p:spPr>
        <p:txBody>
          <a:bodyPr/>
          <a:lstStyle/>
          <a:p>
            <a:pPr eaLnBrk="1" hangingPunct="1"/>
            <a:r>
              <a:rPr lang="uk-UA" sz="3600" b="1" smtClean="0">
                <a:latin typeface="Comic Sans MS" pitchFamily="66" charset="0"/>
              </a:rPr>
              <a:t>Кожен експерт повинен визначити…</a:t>
            </a:r>
          </a:p>
        </p:txBody>
      </p:sp>
      <p:pic>
        <p:nvPicPr>
          <p:cNvPr id="20482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115888"/>
            <a:ext cx="1905000" cy="1308100"/>
          </a:xfrm>
        </p:spPr>
      </p:pic>
      <p:sp>
        <p:nvSpPr>
          <p:cNvPr id="5" name="Прямоугольник 4"/>
          <p:cNvSpPr/>
          <p:nvPr/>
        </p:nvSpPr>
        <p:spPr>
          <a:xfrm>
            <a:off x="539750" y="1700213"/>
            <a:ext cx="7920038" cy="449421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Для кожного </a:t>
            </a:r>
            <a:r>
              <a:rPr lang="ru-RU" sz="32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завдання</a:t>
            </a:r>
            <a:r>
              <a:rPr lang="ru-RU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:</a:t>
            </a:r>
          </a:p>
          <a:p>
            <a:pPr marL="800100" lvl="1" indent="-342900" algn="just" eaLnBrk="0" hangingPunct="0">
              <a:buFont typeface="Arial" panose="020B0604020202020204" pitchFamily="34" charset="0"/>
              <a:buChar char="•"/>
              <a:defRPr/>
            </a:pPr>
            <a:r>
              <a:rPr lang="ru-RU" b="1" dirty="0">
                <a:latin typeface="Comic Sans MS" panose="030F0702030302020204" pitchFamily="66" charset="0"/>
              </a:rPr>
              <a:t>Яка </a:t>
            </a:r>
            <a:r>
              <a:rPr lang="ru-RU" b="1" dirty="0" err="1">
                <a:latin typeface="Comic Sans MS" panose="030F0702030302020204" pitchFamily="66" charset="0"/>
              </a:rPr>
              <a:t>ймовірність</a:t>
            </a:r>
            <a:r>
              <a:rPr lang="ru-RU" dirty="0">
                <a:latin typeface="Comic Sans MS" panose="030F0702030302020204" pitchFamily="66" charset="0"/>
              </a:rPr>
              <a:t> того, </a:t>
            </a:r>
            <a:r>
              <a:rPr lang="ru-RU" dirty="0" err="1">
                <a:latin typeface="Comic Sans MS" panose="030F0702030302020204" pitchFamily="66" charset="0"/>
              </a:rPr>
              <a:t>що</a:t>
            </a:r>
            <a:r>
              <a:rPr lang="ru-RU" dirty="0">
                <a:latin typeface="Comic Sans MS" panose="030F0702030302020204" pitchFamily="66" charset="0"/>
              </a:rPr>
              <a:t> </a:t>
            </a:r>
            <a:r>
              <a:rPr lang="ru-RU" dirty="0" err="1">
                <a:latin typeface="Comic Sans MS" panose="030F0702030302020204" pitchFamily="66" charset="0"/>
              </a:rPr>
              <a:t>абітурієнт</a:t>
            </a:r>
            <a:r>
              <a:rPr lang="ru-RU" dirty="0">
                <a:latin typeface="Comic Sans MS" panose="030F0702030302020204" pitchFamily="66" charset="0"/>
              </a:rPr>
              <a:t>, </a:t>
            </a:r>
            <a:r>
              <a:rPr lang="ru-RU" dirty="0" err="1">
                <a:latin typeface="Comic Sans MS" panose="030F0702030302020204" pitchFamily="66" charset="0"/>
              </a:rPr>
              <a:t>який</a:t>
            </a:r>
            <a:r>
              <a:rPr lang="ru-RU" dirty="0">
                <a:latin typeface="Comic Sans MS" panose="030F0702030302020204" pitchFamily="66" charset="0"/>
              </a:rPr>
              <a:t> </a:t>
            </a:r>
            <a:r>
              <a:rPr lang="ru-RU" dirty="0" err="1">
                <a:latin typeface="Comic Sans MS" panose="030F0702030302020204" pitchFamily="66" charset="0"/>
              </a:rPr>
              <a:t>володіє</a:t>
            </a:r>
            <a:r>
              <a:rPr lang="ru-RU" dirty="0">
                <a:latin typeface="Comic Sans MS" panose="030F0702030302020204" pitchFamily="66" charset="0"/>
              </a:rPr>
              <a:t> </a:t>
            </a:r>
            <a:r>
              <a:rPr lang="uk-UA" dirty="0">
                <a:latin typeface="Comic Sans MS" panose="030F0702030302020204" pitchFamily="66" charset="0"/>
              </a:rPr>
              <a:t>мінімально необхідним рівнем знань, </a:t>
            </a:r>
            <a:r>
              <a:rPr lang="uk-UA" u="sng" dirty="0">
                <a:latin typeface="Comic Sans MS" panose="030F0702030302020204" pitchFamily="66" charset="0"/>
              </a:rPr>
              <a:t>відповість на це запитання правильно</a:t>
            </a:r>
            <a:r>
              <a:rPr lang="uk-UA" dirty="0">
                <a:latin typeface="Comic Sans MS" panose="030F0702030302020204" pitchFamily="66" charset="0"/>
              </a:rPr>
              <a:t>?</a:t>
            </a:r>
          </a:p>
          <a:p>
            <a:pPr eaLnBrk="0" hangingPunct="0">
              <a:defRPr/>
            </a:pPr>
            <a:endParaRPr lang="ru-RU" sz="1000" dirty="0">
              <a:latin typeface="Comic Sans MS" panose="030F0702030302020204" pitchFamily="66" charset="0"/>
            </a:endParaRPr>
          </a:p>
          <a:p>
            <a:pPr eaLnBrk="0" hangingPunct="0">
              <a:defRPr/>
            </a:pPr>
            <a:endParaRPr lang="ru-RU" sz="1000" dirty="0">
              <a:latin typeface="Comic Sans MS" panose="030F0702030302020204" pitchFamily="66" charset="0"/>
            </a:endParaRPr>
          </a:p>
          <a:p>
            <a:pPr eaLnBrk="0" hangingPunct="0">
              <a:defRPr/>
            </a:pPr>
            <a:endParaRPr lang="ru-RU" sz="1000" dirty="0">
              <a:latin typeface="Comic Sans MS" panose="030F0702030302020204" pitchFamily="66" charset="0"/>
            </a:endParaRPr>
          </a:p>
          <a:p>
            <a:pPr eaLnBrk="0" hangingPunct="0">
              <a:defRPr/>
            </a:pPr>
            <a:r>
              <a:rPr lang="ru-RU" sz="3200" b="1" dirty="0" err="1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Взагалі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:</a:t>
            </a:r>
          </a:p>
          <a:p>
            <a:pPr marL="800100" lvl="1" indent="-342900" algn="just" eaLnBrk="0" hangingPunct="0">
              <a:buFont typeface="Arial" panose="020B0604020202020204" pitchFamily="34" charset="0"/>
              <a:buChar char="•"/>
              <a:defRPr/>
            </a:pPr>
            <a:r>
              <a:rPr lang="ru-RU" dirty="0" err="1">
                <a:latin typeface="Comic Sans MS" panose="030F0702030302020204" pitchFamily="66" charset="0"/>
              </a:rPr>
              <a:t>Який</a:t>
            </a:r>
            <a:r>
              <a:rPr lang="ru-RU" dirty="0">
                <a:latin typeface="Comic Sans MS" panose="030F0702030302020204" pitchFamily="66" charset="0"/>
              </a:rPr>
              <a:t> </a:t>
            </a:r>
            <a:r>
              <a:rPr lang="ru-RU" dirty="0" err="1">
                <a:latin typeface="Comic Sans MS" panose="030F0702030302020204" pitchFamily="66" charset="0"/>
              </a:rPr>
              <a:t>відсоток</a:t>
            </a:r>
            <a:r>
              <a:rPr lang="ru-RU" dirty="0">
                <a:latin typeface="Comic Sans MS" panose="030F0702030302020204" pitchFamily="66" charset="0"/>
              </a:rPr>
              <a:t> </a:t>
            </a:r>
            <a:r>
              <a:rPr lang="ru-RU" dirty="0" err="1">
                <a:latin typeface="Comic Sans MS" panose="030F0702030302020204" pitchFamily="66" charset="0"/>
              </a:rPr>
              <a:t>учасників</a:t>
            </a:r>
            <a:r>
              <a:rPr lang="ru-RU" dirty="0">
                <a:latin typeface="Comic Sans MS" panose="030F0702030302020204" pitchFamily="66" charset="0"/>
              </a:rPr>
              <a:t>, на Вашу думку, </a:t>
            </a:r>
            <a:r>
              <a:rPr lang="ru-RU" dirty="0" err="1">
                <a:latin typeface="Comic Sans MS" panose="030F0702030302020204" pitchFamily="66" charset="0"/>
              </a:rPr>
              <a:t>може</a:t>
            </a:r>
            <a:r>
              <a:rPr lang="ru-RU" dirty="0">
                <a:latin typeface="Comic Sans MS" panose="030F0702030302020204" pitchFamily="66" charset="0"/>
              </a:rPr>
              <a:t> </a:t>
            </a:r>
            <a:r>
              <a:rPr lang="ru-RU" u="sng" dirty="0">
                <a:latin typeface="Comic Sans MS" panose="030F0702030302020204" pitchFamily="66" charset="0"/>
              </a:rPr>
              <a:t>не </a:t>
            </a:r>
            <a:r>
              <a:rPr lang="ru-RU" u="sng" dirty="0" err="1">
                <a:latin typeface="Comic Sans MS" panose="030F0702030302020204" pitchFamily="66" charset="0"/>
              </a:rPr>
              <a:t>скласти</a:t>
            </a:r>
            <a:r>
              <a:rPr lang="ru-RU" dirty="0">
                <a:latin typeface="Comic Sans MS" panose="030F0702030302020204" pitchFamily="66" charset="0"/>
              </a:rPr>
              <a:t> ЗНО з </a:t>
            </a:r>
            <a:r>
              <a:rPr lang="ru-RU" dirty="0" err="1">
                <a:latin typeface="Comic Sans MS" panose="030F0702030302020204" pitchFamily="66" charset="0"/>
              </a:rPr>
              <a:t>цього</a:t>
            </a:r>
            <a:r>
              <a:rPr lang="ru-RU" dirty="0">
                <a:latin typeface="Comic Sans MS" panose="030F0702030302020204" pitchFamily="66" charset="0"/>
              </a:rPr>
              <a:t> предмета? </a:t>
            </a:r>
          </a:p>
          <a:p>
            <a:pPr eaLnBrk="0" hangingPunct="0">
              <a:defRPr/>
            </a:pPr>
            <a:endParaRPr lang="ru-RU" dirty="0">
              <a:latin typeface="Comic Sans MS" panose="030F0702030302020204" pitchFamily="66" charset="0"/>
            </a:endParaRPr>
          </a:p>
          <a:p>
            <a:pPr eaLnBrk="0" hangingPunct="0">
              <a:defRPr/>
            </a:pPr>
            <a:endParaRPr lang="ru-RU" dirty="0">
              <a:latin typeface="Comic Sans MS" panose="030F0702030302020204" pitchFamily="66" charset="0"/>
            </a:endParaRPr>
          </a:p>
          <a:p>
            <a:pPr eaLnBrk="0" hangingPunct="0">
              <a:defRPr/>
            </a:pPr>
            <a:r>
              <a:rPr lang="uk-UA" dirty="0">
                <a:latin typeface="Comic Sans MS" panose="030F0702030302020204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2308225" y="238125"/>
            <a:ext cx="6337300" cy="914400"/>
          </a:xfrm>
        </p:spPr>
        <p:txBody>
          <a:bodyPr/>
          <a:lstStyle/>
          <a:p>
            <a:pPr eaLnBrk="1" hangingPunct="1"/>
            <a:r>
              <a:rPr lang="uk-UA" altLang="ru-RU" sz="4000" b="1" smtClean="0">
                <a:latin typeface="Comic Sans MS" pitchFamily="66" charset="0"/>
              </a:rPr>
              <a:t>Покроковий поступ…</a:t>
            </a:r>
          </a:p>
        </p:txBody>
      </p:sp>
      <p:sp>
        <p:nvSpPr>
          <p:cNvPr id="21506" name="Rectangle 3"/>
          <p:cNvSpPr txBox="1">
            <a:spLocks noChangeArrowheads="1"/>
          </p:cNvSpPr>
          <p:nvPr/>
        </p:nvSpPr>
        <p:spPr bwMode="auto">
          <a:xfrm>
            <a:off x="393700" y="1268413"/>
            <a:ext cx="8475663" cy="547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spcAft>
                <a:spcPts val="600"/>
              </a:spcAft>
              <a:buFont typeface="Times New Roman" pitchFamily="18" charset="0"/>
              <a:buAutoNum type="romanUcPeriod"/>
            </a:pPr>
            <a:r>
              <a:rPr lang="ru-RU" sz="1800" b="1">
                <a:latin typeface="Comic Sans MS" pitchFamily="66" charset="0"/>
              </a:rPr>
              <a:t>Досягнення консенсусу</a:t>
            </a:r>
            <a:r>
              <a:rPr lang="ru-RU" sz="1800">
                <a:latin typeface="Comic Sans MS" pitchFamily="66" charset="0"/>
              </a:rPr>
              <a:t> в обговоренні «</a:t>
            </a:r>
            <a:r>
              <a:rPr lang="uk-UA" sz="1800">
                <a:latin typeface="Comic Sans MS" pitchFamily="66" charset="0"/>
              </a:rPr>
              <a:t>мінімально необхідного рівня знань» для успішного складання тестування по предмету</a:t>
            </a:r>
            <a:r>
              <a:rPr lang="ru-RU" sz="1800">
                <a:latin typeface="Comic Sans MS" pitchFamily="66" charset="0"/>
              </a:rPr>
              <a:t> (обговорення того, що «мінімально-прийнятна» група учнів повинна знати).</a:t>
            </a:r>
            <a:endParaRPr lang="en-US" sz="1800">
              <a:latin typeface="Comic Sans MS" pitchFamily="66" charset="0"/>
            </a:endParaRPr>
          </a:p>
          <a:p>
            <a:pPr marL="514350" indent="-514350">
              <a:spcBef>
                <a:spcPct val="20000"/>
              </a:spcBef>
              <a:spcAft>
                <a:spcPts val="600"/>
              </a:spcAft>
              <a:buFont typeface="Times New Roman" pitchFamily="18" charset="0"/>
              <a:buAutoNum type="romanUcPeriod"/>
            </a:pPr>
            <a:endParaRPr lang="ru-RU" sz="1000">
              <a:latin typeface="Comic Sans MS" pitchFamily="66" charset="0"/>
            </a:endParaRPr>
          </a:p>
          <a:p>
            <a:pPr marL="514350" indent="-514350">
              <a:spcBef>
                <a:spcPct val="20000"/>
              </a:spcBef>
              <a:spcAft>
                <a:spcPts val="600"/>
              </a:spcAft>
              <a:buFont typeface="Times New Roman" pitchFamily="18" charset="0"/>
              <a:buAutoNum type="romanUcPeriod"/>
            </a:pPr>
            <a:r>
              <a:rPr lang="ru-RU" sz="1800" b="1">
                <a:latin typeface="Comic Sans MS" pitchFamily="66" charset="0"/>
              </a:rPr>
              <a:t> Визначення кожним екпертом </a:t>
            </a:r>
            <a:r>
              <a:rPr lang="ru-RU" sz="1800">
                <a:latin typeface="Comic Sans MS" pitchFamily="66" charset="0"/>
              </a:rPr>
              <a:t>максимально допустимого відсотка учасників, якіможуть </a:t>
            </a:r>
            <a:r>
              <a:rPr lang="ru-RU" sz="1800" u="sng">
                <a:latin typeface="Comic Sans MS" pitchFamily="66" charset="0"/>
              </a:rPr>
              <a:t>не скласти</a:t>
            </a:r>
            <a:r>
              <a:rPr lang="ru-RU" sz="1800">
                <a:latin typeface="Comic Sans MS" pitchFamily="66" charset="0"/>
              </a:rPr>
              <a:t> ЗНО з цього предмета.</a:t>
            </a:r>
            <a:endParaRPr lang="en-US" sz="1800">
              <a:latin typeface="Comic Sans MS" pitchFamily="66" charset="0"/>
            </a:endParaRPr>
          </a:p>
          <a:p>
            <a:pPr marL="514350" indent="-514350">
              <a:spcBef>
                <a:spcPct val="20000"/>
              </a:spcBef>
              <a:spcAft>
                <a:spcPts val="600"/>
              </a:spcAft>
              <a:buFont typeface="Times New Roman" pitchFamily="18" charset="0"/>
              <a:buAutoNum type="romanUcPeriod"/>
            </a:pPr>
            <a:endParaRPr lang="ru-RU" sz="1000">
              <a:latin typeface="Comic Sans MS" pitchFamily="66" charset="0"/>
            </a:endParaRPr>
          </a:p>
          <a:p>
            <a:pPr marL="514350" indent="-514350">
              <a:spcBef>
                <a:spcPct val="20000"/>
              </a:spcBef>
              <a:spcAft>
                <a:spcPts val="600"/>
              </a:spcAft>
              <a:buFont typeface="Times New Roman" pitchFamily="18" charset="0"/>
              <a:buAutoNum type="romanUcPeriod"/>
            </a:pPr>
            <a:r>
              <a:rPr lang="ru-RU" sz="1800" b="1">
                <a:latin typeface="Comic Sans MS" pitchFamily="66" charset="0"/>
              </a:rPr>
              <a:t> Визначення результату </a:t>
            </a:r>
            <a:r>
              <a:rPr lang="ru-RU" sz="1800">
                <a:latin typeface="Comic Sans MS" pitchFamily="66" charset="0"/>
              </a:rPr>
              <a:t>по кожному завданню саме для цієї групи («мінімально-прийнятна») учнів кожним експертом.</a:t>
            </a:r>
            <a:endParaRPr lang="en-US" sz="1800">
              <a:latin typeface="Comic Sans MS" pitchFamily="66" charset="0"/>
            </a:endParaRPr>
          </a:p>
          <a:p>
            <a:pPr marL="514350" indent="-514350">
              <a:spcBef>
                <a:spcPct val="20000"/>
              </a:spcBef>
              <a:spcAft>
                <a:spcPts val="600"/>
              </a:spcAft>
              <a:buFont typeface="Times New Roman" pitchFamily="18" charset="0"/>
              <a:buAutoNum type="romanUcPeriod"/>
            </a:pPr>
            <a:endParaRPr lang="ru-RU" sz="1000">
              <a:latin typeface="Comic Sans MS" pitchFamily="66" charset="0"/>
            </a:endParaRPr>
          </a:p>
          <a:p>
            <a:pPr marL="514350" indent="-514350">
              <a:spcBef>
                <a:spcPct val="20000"/>
              </a:spcBef>
              <a:spcAft>
                <a:spcPts val="600"/>
              </a:spcAft>
              <a:buFont typeface="Times New Roman" pitchFamily="18" charset="0"/>
              <a:buAutoNum type="romanUcPeriod"/>
            </a:pPr>
            <a:r>
              <a:rPr lang="ru-RU" sz="1800" b="1">
                <a:latin typeface="Comic Sans MS" pitchFamily="66" charset="0"/>
              </a:rPr>
              <a:t> Обговорення </a:t>
            </a:r>
            <a:r>
              <a:rPr lang="ru-RU" sz="1800">
                <a:latin typeface="Comic Sans MS" pitchFamily="66" charset="0"/>
              </a:rPr>
              <a:t>отриманих результатів з можливим переглядом своїх висновків.</a:t>
            </a:r>
            <a:endParaRPr lang="en-US" sz="1800">
              <a:latin typeface="Comic Sans MS" pitchFamily="66" charset="0"/>
            </a:endParaRPr>
          </a:p>
          <a:p>
            <a:pPr marL="514350" indent="-514350">
              <a:spcBef>
                <a:spcPct val="20000"/>
              </a:spcBef>
              <a:spcAft>
                <a:spcPts val="600"/>
              </a:spcAft>
              <a:buFont typeface="Times New Roman" pitchFamily="18" charset="0"/>
              <a:buAutoNum type="romanUcPeriod"/>
            </a:pPr>
            <a:r>
              <a:rPr lang="ru-RU" sz="1800" b="1">
                <a:latin typeface="Comic Sans MS" pitchFamily="66" charset="0"/>
              </a:rPr>
              <a:t> Визначення порогу </a:t>
            </a:r>
            <a:r>
              <a:rPr lang="uk-UA" sz="1800">
                <a:latin typeface="Comic Sans MS" pitchFamily="66" charset="0"/>
              </a:rPr>
              <a:t>«склав/не склав» кожним експертом, шляхом встановлення мінімальної кількості (суми) тестових балів, які за виконання тесту може отримати абітурієнт із мінімально необхідним рівнем знань.</a:t>
            </a:r>
            <a:endParaRPr lang="ru-RU" sz="1800">
              <a:latin typeface="Comic Sans MS" pitchFamily="66" charset="0"/>
            </a:endParaRPr>
          </a:p>
          <a:p>
            <a:pPr marL="514350" indent="-514350" algn="just">
              <a:spcBef>
                <a:spcPct val="20000"/>
              </a:spcBef>
              <a:spcAft>
                <a:spcPts val="600"/>
              </a:spcAft>
              <a:buFont typeface="Times New Roman" pitchFamily="18" charset="0"/>
              <a:buAutoNum type="romanUcPeriod"/>
            </a:pPr>
            <a:endParaRPr lang="en-US" sz="2000">
              <a:latin typeface="Comic Sans MS" pitchFamily="66" charset="0"/>
            </a:endParaRPr>
          </a:p>
          <a:p>
            <a:pPr marL="514350" indent="-514350" algn="just">
              <a:spcBef>
                <a:spcPct val="20000"/>
              </a:spcBef>
              <a:spcAft>
                <a:spcPts val="600"/>
              </a:spcAft>
              <a:buFont typeface="Times New Roman" pitchFamily="18" charset="0"/>
              <a:buAutoNum type="romanUcPeriod"/>
            </a:pPr>
            <a:endParaRPr lang="ru-RU" sz="2000">
              <a:latin typeface="Comic Sans MS" pitchFamily="66" charset="0"/>
            </a:endParaRPr>
          </a:p>
        </p:txBody>
      </p:sp>
      <p:pic>
        <p:nvPicPr>
          <p:cNvPr id="21507" name="Picture 1" descr="http://testportal.gov.ua/img/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01013" y="44450"/>
            <a:ext cx="768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15888"/>
            <a:ext cx="1905000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b="1" smtClean="0">
                <a:latin typeface="Comic Sans MS" pitchFamily="66" charset="0"/>
              </a:rPr>
              <a:t>Хто визначає поріг “склав/ не склав”</a:t>
            </a:r>
            <a:endParaRPr lang="ru-RU" sz="4000" b="1" smtClean="0">
              <a:latin typeface="Comic Sans MS" pitchFamily="66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Експертні комісії з визначення оцінки за шкалою 100 – 200 балів при Українському центрі оцінювання якості освіти</a:t>
            </a:r>
          </a:p>
          <a:p>
            <a:pPr eaLnBrk="1" hangingPunct="1"/>
            <a:r>
              <a:rPr lang="uk-UA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Експертні групи при регіональних центрах оцінювання якості освіти</a:t>
            </a:r>
            <a:r>
              <a:rPr lang="uk-UA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</a:p>
          <a:p>
            <a:pPr eaLnBrk="1" hangingPunct="1"/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Робоча група Українського центру оцінювання якості освіти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28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Експертні групи при регіональних центрах оцінювання якості освіти</a:t>
            </a:r>
            <a:endParaRPr lang="ru-RU" sz="2800" b="1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uk-UA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Персональний склад регіональних експертних груп з кожного предмета (як правило, вісім осіб) затверджується наказом регіонального центру оцінювання якості освіти.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До складу груп входять: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uk-UA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  науково-педагогічні працівники вищих навчальних закладів;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uk-UA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  педагогічні працівники загальноосвітніх навчальних закладів міської та сільської місцевостей.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800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Вимоги до експертів</a:t>
            </a:r>
            <a:endParaRPr lang="ru-RU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Фаховість</a:t>
            </a:r>
          </a:p>
          <a:p>
            <a:pPr eaLnBrk="1" hangingPunct="1"/>
            <a:r>
              <a:rPr lang="uk-UA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Принциповість</a:t>
            </a:r>
          </a:p>
          <a:p>
            <a:pPr eaLnBrk="1" hangingPunct="1"/>
            <a:r>
              <a:rPr lang="uk-UA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Відповідальність</a:t>
            </a:r>
          </a:p>
          <a:p>
            <a:pPr eaLnBrk="1" hangingPunct="1"/>
            <a:r>
              <a:rPr lang="uk-UA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Уміння працювати в команді</a:t>
            </a:r>
          </a:p>
          <a:p>
            <a:pPr eaLnBrk="1" hangingPunct="1"/>
            <a:r>
              <a:rPr lang="uk-UA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Відкритість до нового досвіду діяльності</a:t>
            </a:r>
          </a:p>
          <a:p>
            <a:pPr eaLnBrk="1" hangingPunct="1"/>
            <a:endParaRPr lang="ru-RU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00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Навчальні семінари для експертів</a:t>
            </a:r>
            <a:endParaRPr lang="ru-RU" sz="400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34872" name="Group 56"/>
          <p:cNvGraphicFramePr>
            <a:graphicFrameLocks noGrp="1"/>
          </p:cNvGraphicFramePr>
          <p:nvPr>
            <p:ph idx="1"/>
          </p:nvPr>
        </p:nvGraphicFramePr>
        <p:xfrm>
          <a:off x="152400" y="1295400"/>
          <a:ext cx="8667750" cy="5143500"/>
        </p:xfrm>
        <a:graphic>
          <a:graphicData uri="http://schemas.openxmlformats.org/drawingml/2006/table">
            <a:tbl>
              <a:tblPr/>
              <a:tblGrid>
                <a:gridCol w="4132263"/>
                <a:gridCol w="1871662"/>
                <a:gridCol w="2663825"/>
              </a:tblGrid>
              <a:tr h="1200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Українська мова і література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24.03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11.00 – 17.00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0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Історія України, хімія, біологія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31.03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11.00 – 17.00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0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Математика, фізика, географія, російська мова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02.04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11.00 – 17.00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0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Іноземні мови (німецька, англійська, французька, іспанська)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03.04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11.00 – 17.00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Засідання експертних груп</a:t>
            </a:r>
            <a:endParaRPr lang="ru-RU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Визначати пороговий бал «склав/ не склав» групи будуть у день, що є наступним після дня тестування з конкретного предмета (основна і додаткова сесії), орієнтовно з 11 до 14 години. </a:t>
            </a:r>
          </a:p>
          <a:p>
            <a:pPr eaLnBrk="1" hangingPunct="1">
              <a:defRPr/>
            </a:pPr>
            <a:r>
              <a:rPr lang="ru-RU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Навчальні семінари та засідання груп будуть проводитися на базі ХРЦОЯО за адресою: м. Харків, майдан Свободи, 6, ауд. 460. Початок об 11.00.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raph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graph</Template>
  <TotalTime>2778</TotalTime>
  <Words>334</Words>
  <Application>Microsoft Office PowerPoint</Application>
  <PresentationFormat>Экран (4:3)</PresentationFormat>
  <Paragraphs>59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Times New Roman</vt:lpstr>
      <vt:lpstr>Arial</vt:lpstr>
      <vt:lpstr>Calibri</vt:lpstr>
      <vt:lpstr>Comic Sans MS</vt:lpstr>
      <vt:lpstr>graph</vt:lpstr>
      <vt:lpstr>graph</vt:lpstr>
      <vt:lpstr>Визначення результатів зовнішнього незалежного оцінювання 2015 </vt:lpstr>
      <vt:lpstr> Визначення результатів ЗНО в два етапи</vt:lpstr>
      <vt:lpstr>Кожен експерт повинен визначити…</vt:lpstr>
      <vt:lpstr>Покроковий поступ…</vt:lpstr>
      <vt:lpstr>Хто визначає поріг “склав/ не склав”</vt:lpstr>
      <vt:lpstr>Експертні групи при регіональних центрах оцінювання якості освіти</vt:lpstr>
      <vt:lpstr>Вимоги до експертів</vt:lpstr>
      <vt:lpstr>Навчальні семінари для експертів</vt:lpstr>
      <vt:lpstr>Засідання експертних груп</vt:lpstr>
      <vt:lpstr>Слайд 10</vt:lpstr>
    </vt:vector>
  </TitlesOfParts>
  <Company>XTreme.ws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VL.Vinnik</dc:creator>
  <cp:lastModifiedBy>N.Rusanova</cp:lastModifiedBy>
  <cp:revision>136</cp:revision>
  <dcterms:created xsi:type="dcterms:W3CDTF">2015-02-20T07:10:56Z</dcterms:created>
  <dcterms:modified xsi:type="dcterms:W3CDTF">2015-03-17T13:05:44Z</dcterms:modified>
</cp:coreProperties>
</file>