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78" r:id="rId5"/>
    <p:sldId id="260" r:id="rId6"/>
    <p:sldId id="262" r:id="rId7"/>
    <p:sldId id="264" r:id="rId8"/>
    <p:sldId id="295" r:id="rId9"/>
    <p:sldId id="272" r:id="rId10"/>
    <p:sldId id="273" r:id="rId11"/>
    <p:sldId id="274" r:id="rId12"/>
    <p:sldId id="275" r:id="rId13"/>
    <p:sldId id="276" r:id="rId14"/>
    <p:sldId id="277" r:id="rId15"/>
    <p:sldId id="282" r:id="rId16"/>
    <p:sldId id="280" r:id="rId17"/>
    <p:sldId id="281" r:id="rId18"/>
    <p:sldId id="279" r:id="rId19"/>
    <p:sldId id="284" r:id="rId20"/>
    <p:sldId id="286" r:id="rId21"/>
    <p:sldId id="287" r:id="rId22"/>
    <p:sldId id="288" r:id="rId23"/>
    <p:sldId id="290" r:id="rId24"/>
    <p:sldId id="291" r:id="rId25"/>
    <p:sldId id="29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92DF-D851-4990-B55F-4BA061F0E22B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9E8C-DE56-4097-A99E-E676DC566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7EDA-59DF-4FED-B738-AC4A3E04FE9D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7F60-DDEF-4930-862B-93429C02B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CFFA-D4A7-4758-A41E-B7081863AAB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54DF-8067-423C-BE2F-EC652B4B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033B-E303-4D68-8713-D8E9A65B5366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4C01-3EE5-49DF-ABDE-25A4A8BE6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3BA0-BE9A-4D98-AC7A-C98D7A5FDF6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125D-E95C-469B-946D-CED40FF42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B150-5012-4ED8-916C-4826C926AC2A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751E-6F8D-4DF0-829F-8B17B43ED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42E0-0BAF-496D-AA18-AC23AE3D66F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8EE8-1F19-483C-AF4B-75B668591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76A1-4704-4EC2-B0D5-0CD5A2704023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A578-5DB0-4E52-82A7-488CB15C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02B0-CE9E-47AA-B1EC-09A20F33B29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6813-2934-47AC-98D3-FB2DEA1B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293B7-60D0-4267-8ECB-C651B33777C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DA6A0-FB85-4437-AA8C-00985E60D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51054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uk-UA" sz="2000" i="1" smtClean="0">
                <a:solidFill>
                  <a:srgbClr val="000066"/>
                </a:solidFill>
                <a:latin typeface="Arial" charset="0"/>
              </a:rPr>
              <a:t>Коваленко В.О., головний спеціаліст відділу 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000" i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1266" name="Rectangle 5"/>
          <p:cNvSpPr>
            <a:spLocks noGrp="1"/>
          </p:cNvSpPr>
          <p:nvPr>
            <p:ph type="ctrTitle" idx="4294967295"/>
          </p:nvPr>
        </p:nvSpPr>
        <p:spPr>
          <a:xfrm>
            <a:off x="684213" y="1268413"/>
            <a:ext cx="8064500" cy="2952750"/>
          </a:xfrm>
        </p:spPr>
        <p:txBody>
          <a:bodyPr/>
          <a:lstStyle/>
          <a:p>
            <a:r>
              <a:rPr lang="uk-UA" sz="4000" b="1" smtClean="0">
                <a:solidFill>
                  <a:srgbClr val="000066"/>
                </a:solidFill>
              </a:rPr>
              <a:t>Про підсумки державного нагляду (контролю) за діяльністю навчальних закладів із високим і середнім ступенями ризику                     у І кварталі 2015 року</a:t>
            </a:r>
            <a:endParaRPr lang="ru-RU" sz="4000" b="1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uk-UA" sz="3000" b="1" smtClean="0">
                <a:solidFill>
                  <a:srgbClr val="000066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351837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600" smtClean="0"/>
              <a:t>у Харківській ЗОШ № 167 в особових справах учнів у характеристиках визначено рівень опанування навчального матеріалу за 1-й клас;</a:t>
            </a:r>
          </a:p>
          <a:p>
            <a:pPr>
              <a:lnSpc>
                <a:spcPct val="90000"/>
              </a:lnSpc>
            </a:pPr>
            <a:r>
              <a:rPr lang="uk-UA" sz="2600" smtClean="0"/>
              <a:t>наявні порушення в оформленні окремих документів в особових справах 2-х працівників 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гімназія № 1;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гімназії № 1 в особовій справі одного керівника гуртка відсутні документи, що засвідчують своєчасність проходження курсів підвищення кваліфікації;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91512" cy="863600"/>
          </a:xfrm>
        </p:spPr>
        <p:txBody>
          <a:bodyPr/>
          <a:lstStyle/>
          <a:p>
            <a:r>
              <a:rPr lang="uk-UA" sz="3000" b="1" smtClean="0">
                <a:solidFill>
                  <a:srgbClr val="000066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424862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600" smtClean="0"/>
              <a:t>із порушенням нормативних вимог ведуться книга обліку бланків трудових книжок і вкладок до них, журнал обліку видачі трудових книжок і вкладок до них 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гімназія № 1; 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наявні випадки оформлення вихідного листування не на бланках навчального закладу у Чугуївській ЗОШ № 4;</a:t>
            </a:r>
            <a:endParaRPr lang="ru-RU" sz="2600" smtClean="0"/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із порушеннями здійснюється реєстрація наказів з основної діяльності у Харківській СШ № 155, Чугуївській СШ № 8     (з 01.09.2014 по 11.02.2015 наявні 18 наказів, де нумерація має дробове число).</a:t>
            </a:r>
            <a:endParaRPr lang="ru-RU" sz="2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66"/>
                </a:solidFill>
              </a:rPr>
              <a:t>Реєстрація документів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362950" cy="2881312"/>
          </a:xfrm>
        </p:spPr>
        <p:txBody>
          <a:bodyPr/>
          <a:lstStyle/>
          <a:p>
            <a:pPr eaLnBrk="1" hangingPunct="1"/>
            <a:r>
              <a:rPr lang="uk-UA" sz="2600" smtClean="0"/>
              <a:t>У реєстраційних журналах вхідної та вихідної документації відсутні індекси вхідних і вихідних документів у Клугино-Башкирівській ЗОШ І-ІІІ ст.;</a:t>
            </a:r>
          </a:p>
          <a:p>
            <a:pPr eaLnBrk="1" hangingPunct="1"/>
            <a:r>
              <a:rPr lang="uk-UA" sz="2600" smtClean="0"/>
              <a:t>не упорядкована вихідна документація у Чугуївській ЗОШ № 4; </a:t>
            </a:r>
          </a:p>
          <a:p>
            <a:pPr eaLnBrk="1" hangingPunct="1"/>
            <a:r>
              <a:rPr lang="uk-UA" sz="2600" smtClean="0"/>
              <a:t>з порушеннями ведуться записи у реєстраційному журналі вхідної документації у Харківській СШ  № 155.  </a:t>
            </a:r>
            <a:endParaRPr lang="ru-RU" sz="2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66"/>
                </a:solidFill>
              </a:rPr>
              <a:t>Складення </a:t>
            </a:r>
            <a:br>
              <a:rPr lang="uk-UA" sz="3200" b="1" smtClean="0">
                <a:solidFill>
                  <a:srgbClr val="000066"/>
                </a:solidFill>
              </a:rPr>
            </a:br>
            <a:r>
              <a:rPr lang="uk-UA" sz="3200" b="1" smtClean="0">
                <a:solidFill>
                  <a:srgbClr val="000066"/>
                </a:solidFill>
              </a:rPr>
              <a:t>номенклатури та формування справ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600200"/>
            <a:ext cx="8353425" cy="4525963"/>
          </a:xfrm>
        </p:spPr>
        <p:txBody>
          <a:bodyPr/>
          <a:lstStyle/>
          <a:p>
            <a:pPr eaLnBrk="1" hangingPunct="1"/>
            <a:r>
              <a:rPr lang="uk-UA" sz="2600" smtClean="0"/>
              <a:t>Назви документів не відповідають номенклатурі справ у Чугуївському НВК № 3, Харківській гімназії № 169 </a:t>
            </a:r>
            <a:r>
              <a:rPr lang="uk-UA" sz="2600" i="1" smtClean="0"/>
              <a:t>(річний план)</a:t>
            </a:r>
            <a:r>
              <a:rPr lang="en-US" sz="2600" i="1" smtClean="0"/>
              <a:t>.</a:t>
            </a:r>
            <a:endParaRPr lang="uk-UA" sz="2600" i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424862" cy="6477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66"/>
                </a:solidFill>
              </a:rPr>
              <a:t>Зберігання та знищення документів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353425" cy="4957763"/>
          </a:xfrm>
        </p:spPr>
        <p:txBody>
          <a:bodyPr/>
          <a:lstStyle/>
          <a:p>
            <a:pPr eaLnBrk="1" hangingPunct="1"/>
            <a:r>
              <a:rPr lang="uk-UA" sz="2600" smtClean="0"/>
              <a:t>Не в повному обсязі сформована справа державної атестації 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гімназії № 2, Чугуївській            СШ № 8;</a:t>
            </a:r>
          </a:p>
          <a:p>
            <a:pPr eaLnBrk="1" hangingPunct="1"/>
            <a:r>
              <a:rPr lang="uk-UA" sz="2600" smtClean="0"/>
              <a:t>у Чугуївській СШ</a:t>
            </a:r>
            <a:r>
              <a:rPr lang="en-US" sz="2600" smtClean="0"/>
              <a:t> </a:t>
            </a:r>
            <a:r>
              <a:rPr lang="uk-UA" sz="2600" smtClean="0"/>
              <a:t>№ 8 статистичні звіти за формами ЗНЗ-1, ЗНЗ-1, 83-РВК, 77-РВК наявні лише з 2011 року. </a:t>
            </a:r>
            <a:r>
              <a:rPr lang="en-US" sz="2600" smtClean="0"/>
              <a:t>   </a:t>
            </a:r>
            <a:r>
              <a:rPr lang="uk-UA" sz="2600" smtClean="0"/>
              <a:t>У звітах мають місце виправлення коректором.</a:t>
            </a:r>
            <a:r>
              <a:rPr lang="ru-RU" sz="2600" smtClean="0"/>
              <a:t> </a:t>
            </a:r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0066"/>
                </a:solidFill>
              </a:rPr>
              <a:t>Рівні діяльності навчальних закладів</a:t>
            </a:r>
            <a:endParaRPr lang="ru-RU" sz="3600" b="1" smtClean="0">
              <a:solidFill>
                <a:srgbClr val="000066"/>
              </a:solidFill>
            </a:endParaRP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ph idx="1"/>
          </p:nvPr>
        </p:nvGraphicFramePr>
        <p:xfrm>
          <a:off x="347663" y="333375"/>
          <a:ext cx="8602662" cy="6335713"/>
        </p:xfrm>
        <a:graphic>
          <a:graphicData uri="http://schemas.openxmlformats.org/presentationml/2006/ole">
            <p:oleObj spid="_x0000_s29703" name="Диаграмма" r:id="rId3" imgW="8601126" imgH="58958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0066"/>
                </a:solidFill>
              </a:rPr>
              <a:t>КЗ «Комплексна дитячо-юнацька спортивна школа № 1 Харківської міської ради»</a:t>
            </a:r>
            <a:endParaRPr lang="ru-RU" sz="3200" smtClean="0">
              <a:solidFill>
                <a:srgbClr val="000066"/>
              </a:solidFill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/>
              <a:t>накази з основної діяльності видані в різних орфографічних режимах;</a:t>
            </a:r>
          </a:p>
          <a:p>
            <a:pPr>
              <a:lnSpc>
                <a:spcPct val="90000"/>
              </a:lnSpc>
            </a:pPr>
            <a:r>
              <a:rPr lang="uk-UA" sz="2800" smtClean="0"/>
              <a:t>не з усіма наказами ознайомлені педагогічні працівники;</a:t>
            </a:r>
          </a:p>
          <a:p>
            <a:pPr>
              <a:lnSpc>
                <a:spcPct val="90000"/>
              </a:lnSpc>
            </a:pPr>
            <a:r>
              <a:rPr lang="uk-UA" sz="2800" smtClean="0"/>
              <a:t>накази від 01.09.2014, від 13.10.2014 № 28, 17.11.2014 № 34 не підписані директором;</a:t>
            </a:r>
          </a:p>
          <a:p>
            <a:pPr>
              <a:lnSpc>
                <a:spcPct val="90000"/>
              </a:lnSpc>
            </a:pPr>
            <a:r>
              <a:rPr lang="uk-UA" sz="2800" smtClean="0"/>
              <a:t>журнали обліку вхідної та вихідної кореспонденції не мають назви закладу; не підписані керівником та не скріплені печаткою закладу; не надаються реєстраційні індекси вихідним документам;</a:t>
            </a:r>
            <a:endParaRPr lang="ru-RU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uk-UA" sz="3000" b="1" smtClean="0">
                <a:solidFill>
                  <a:srgbClr val="000066"/>
                </a:solidFill>
              </a:rPr>
              <a:t>Документування діяльності й загальні вимоги </a:t>
            </a:r>
            <a:br>
              <a:rPr lang="uk-UA" sz="3000" b="1" smtClean="0">
                <a:solidFill>
                  <a:srgbClr val="000066"/>
                </a:solidFill>
              </a:rPr>
            </a:br>
            <a:r>
              <a:rPr lang="uk-UA" sz="3000" b="1" smtClean="0">
                <a:solidFill>
                  <a:srgbClr val="000066"/>
                </a:solidFill>
              </a:rPr>
              <a:t>до складення та оформлення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323850" y="1412875"/>
            <a:ext cx="8569325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i="1" u="sng" smtClean="0"/>
              <a:t>Із порушеннями ведеться журнал реєстрації інструктажів з вихованцями з питань безпеки життєдіяльності під час навчально-тренувальної роботи та під час змагань змагальної роботи</a:t>
            </a:r>
            <a:r>
              <a:rPr lang="uk-UA" sz="2400" smtClean="0"/>
              <a:t>: журнал розпочато 01.05.2013, але запис про це у журналі не зроблено; журнал поаркушно не пронумерований, не прошнурований, не підписаний керівником, не скріплений печаткою закладу;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01.10.2013, 01.05.2014, 01.10.2014 відсутні підписи осіб, які проводили інструктаж з безпеки життєдіяльності, у той же час наявні підписи тренерів, які прослухали даний інструктаж (01.10.2013 – 15 осіб, 01.05.2014 – 27 осіб, 01.10.2014 –            17 осіб);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відсутні підписи тренерів про проведення з ними інструктажів із безпеки життєдіяльності під час проведення спортивних змагань з дітьми (11.06.2013 – 1 особа, 01.10.2013 – 20 осіб, 01.05.2014 – 7 осіб, 01.10.2014 – 18 осіб</a:t>
            </a:r>
            <a:r>
              <a:rPr lang="uk-UA" sz="2300" smtClean="0"/>
              <a:t>).</a:t>
            </a:r>
            <a:endParaRPr lang="ru-RU" sz="23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000" b="1" smtClean="0">
                <a:solidFill>
                  <a:srgbClr val="000066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3277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/>
              <a:t>Програма (інструкція) вступного інструктажу з безпеки життєдіяльності не затверджена директором дитячо-юнацької спортивної школи 02.09.2013;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протоколи загальних зборів ДЮСШ та індивідуальні плани вихованців на етапах спеціалізованої базової підготовки та підготовки до вищих досягнень ведуться з порушеннями нормативних вимог;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вступна екзаменаційна відомість відділення художньої гімнастики на 2014/2015 навчальний рік (тренер Орел Т.В.) станом на 24.12.2014 не підписана заступником директора ДЮСШ.</a:t>
            </a:r>
            <a:endParaRPr lang="ru-RU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000066"/>
                </a:solidFill>
              </a:rPr>
              <a:t>Дошкільні навчальні заклади із високим і середнім ступенем ризику</a:t>
            </a:r>
            <a:endParaRPr lang="ru-RU" altLang="ru-RU" sz="3200" b="1" smtClean="0">
              <a:solidFill>
                <a:srgbClr val="000066"/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8569325" cy="5543550"/>
          </a:xfrm>
        </p:spPr>
        <p:txBody>
          <a:bodyPr/>
          <a:lstStyle/>
          <a:p>
            <a:pPr marL="354013" indent="-354013" eaLnBrk="1" hangingPunct="1"/>
            <a:r>
              <a:rPr lang="ru-RU" altLang="ru-RU" sz="2500" smtClean="0"/>
              <a:t>Костянтинівський дошкільний навчальний заклад (ясла-садок) Сахновщинської  районної  ради </a:t>
            </a:r>
            <a:r>
              <a:rPr lang="uk-UA" altLang="ru-RU" sz="2500" smtClean="0"/>
              <a:t>Харківської області;</a:t>
            </a:r>
          </a:p>
          <a:p>
            <a:pPr marL="354013" indent="-354013" eaLnBrk="1" hangingPunct="1"/>
            <a:r>
              <a:rPr lang="uk-UA" altLang="ru-RU" sz="2500" smtClean="0"/>
              <a:t>Мереф'янський дошкільний навчальний заклад (дитячий садок) № 4 Мереф'янської міської ради Харківського району Харківської області;</a:t>
            </a:r>
          </a:p>
          <a:p>
            <a:pPr marL="354013" indent="-354013" eaLnBrk="1" hangingPunct="1"/>
            <a:r>
              <a:rPr lang="ru-RU" altLang="ru-RU" sz="2500" smtClean="0"/>
              <a:t> </a:t>
            </a:r>
            <a:r>
              <a:rPr lang="uk-UA" altLang="ru-RU" sz="2500" smtClean="0"/>
              <a:t>Люботинський дошкільний навчальний заклад</a:t>
            </a:r>
            <a:r>
              <a:rPr lang="ru-RU" altLang="ru-RU" sz="2500" smtClean="0"/>
              <a:t> </a:t>
            </a:r>
            <a:r>
              <a:rPr lang="uk-UA" altLang="ru-RU" sz="2500" smtClean="0"/>
              <a:t>(ясла-садок) № 4 Люботинської міської ради Харківської області;</a:t>
            </a:r>
          </a:p>
          <a:p>
            <a:pPr marL="354013" indent="-354013" eaLnBrk="1" hangingPunct="1"/>
            <a:r>
              <a:rPr lang="uk-UA" altLang="ru-RU" sz="2500" smtClean="0"/>
              <a:t> Яковлівський дошкільний навчальний заклад (дитячий садок) Яковлівської  сільської ради Харківського району Харківської області;</a:t>
            </a:r>
          </a:p>
          <a:p>
            <a:pPr marL="354013" indent="-354013" eaLnBrk="1" hangingPunct="1"/>
            <a:r>
              <a:rPr lang="ru-RU" altLang="ru-RU" sz="2500" smtClean="0"/>
              <a:t>Дошкільний навчальний заклад (ясла – садок) «Веселочка» при військовій частині А0501 м. Чугуєва.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513" cy="6034087"/>
          </a:xfrm>
        </p:spPr>
        <p:txBody>
          <a:bodyPr/>
          <a:lstStyle/>
          <a:p>
            <a:r>
              <a:rPr lang="uk-UA" sz="3600" b="1" smtClean="0">
                <a:solidFill>
                  <a:srgbClr val="000066"/>
                </a:solidFill>
              </a:rPr>
              <a:t>Наказ Департаменту науки і освіти Харківської обласної державної адміністрації від 26.12.2015 № 538     «Про здійснення державного нагляду (контролю) за діяльністю дошкільних, загальноосвітніх і позашкільних навчальних закладів із високим і середнім ступенями ризику                                 в І кварталі 2015 року»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000066"/>
                </a:solidFill>
              </a:rPr>
              <a:t>Інспектування </a:t>
            </a:r>
            <a:br>
              <a:rPr lang="uk-UA" altLang="ru-RU" sz="3200" b="1" smtClean="0">
                <a:solidFill>
                  <a:srgbClr val="000066"/>
                </a:solidFill>
              </a:rPr>
            </a:br>
            <a:r>
              <a:rPr lang="uk-UA" altLang="ru-RU" sz="3200" b="1" smtClean="0">
                <a:solidFill>
                  <a:srgbClr val="000066"/>
                </a:solidFill>
              </a:rPr>
              <a:t>дошкільних  навчальних закладів</a:t>
            </a:r>
            <a:endParaRPr lang="ru-RU" altLang="ru-RU" sz="3200" b="1" smtClean="0">
              <a:solidFill>
                <a:srgbClr val="000066"/>
              </a:solidFill>
            </a:endParaRP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700338" y="1628775"/>
            <a:ext cx="3744912" cy="15843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altLang="ru-RU"/>
              <a:t>нормативно-правове </a:t>
            </a:r>
          </a:p>
          <a:p>
            <a:pPr algn="ctr"/>
            <a:r>
              <a:rPr lang="uk-UA" altLang="ru-RU"/>
              <a:t>забезпечення діяльності</a:t>
            </a:r>
            <a:endParaRPr lang="ru-RU"/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611188" y="3716338"/>
            <a:ext cx="3887787" cy="16573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uk-UA" altLang="ru-RU"/>
              <a:t>стан ведення ділової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uk-UA" altLang="ru-RU"/>
              <a:t>документації та  контрольно-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uk-UA" altLang="ru-RU"/>
              <a:t>аналітична діяльність закладу </a:t>
            </a:r>
          </a:p>
          <a:p>
            <a:pPr algn="ctr"/>
            <a:endParaRPr lang="ru-RU"/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4859338" y="3716338"/>
            <a:ext cx="3744912" cy="16573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altLang="ru-RU"/>
              <a:t>стан організації </a:t>
            </a:r>
          </a:p>
          <a:p>
            <a:pPr algn="ctr"/>
            <a:r>
              <a:rPr lang="uk-UA" altLang="ru-RU"/>
              <a:t>навчально-виховного процесу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713788" cy="1079500"/>
          </a:xfrm>
        </p:spPr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000066"/>
                </a:solidFill>
              </a:rPr>
              <a:t>Нормативно-правове забезпечення </a:t>
            </a:r>
            <a:br>
              <a:rPr lang="uk-UA" altLang="ru-RU" sz="3200" b="1" smtClean="0">
                <a:solidFill>
                  <a:srgbClr val="000066"/>
                </a:solidFill>
              </a:rPr>
            </a:br>
            <a:r>
              <a:rPr lang="uk-UA" altLang="ru-RU" sz="3200" b="1" smtClean="0">
                <a:solidFill>
                  <a:srgbClr val="000066"/>
                </a:solidFill>
              </a:rPr>
              <a:t>діяльності</a:t>
            </a:r>
            <a:endParaRPr lang="ru-RU" altLang="ru-RU" sz="4000" b="1" smtClean="0">
              <a:solidFill>
                <a:srgbClr val="000066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534400" cy="4495800"/>
          </a:xfrm>
        </p:spPr>
        <p:txBody>
          <a:bodyPr/>
          <a:lstStyle/>
          <a:p>
            <a:r>
              <a:rPr lang="uk-UA" sz="2800" smtClean="0"/>
              <a:t>Дошкільний навчальний заклад (ясла-садок) «Веселочка» в/ч А0501 м. Чугуїв  </a:t>
            </a:r>
            <a:r>
              <a:rPr lang="ru-RU" sz="2800" smtClean="0"/>
              <a:t>не має статусу юридичної особи</a:t>
            </a:r>
            <a:r>
              <a:rPr lang="uk-UA" sz="2800" smtClean="0"/>
              <a:t>, відсутні штамп і печатка закладу. </a:t>
            </a:r>
            <a:r>
              <a:rPr lang="ru-RU" altLang="ru-RU" sz="2800" smtClean="0"/>
              <a:t> </a:t>
            </a:r>
            <a:endParaRPr lang="uk-UA" altLang="ru-RU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610600" cy="809625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>
                <a:solidFill>
                  <a:srgbClr val="000066"/>
                </a:solidFill>
              </a:rPr>
              <a:t>Стан ведення ділової документації та контрольно-аналітична діяльність</a:t>
            </a:r>
            <a:r>
              <a:rPr lang="uk-UA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altLang="ru-RU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610600" cy="5275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uk-UA" sz="2200" smtClean="0"/>
              <a:t>не погоджено в архівному відділі номенклатура справ   Яковлівського ДНЗ Харківського району;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2200" smtClean="0"/>
              <a:t>не забезпечено комп'ютерною технікою для використання в управлінській діяльності, не створено сайт</a:t>
            </a:r>
            <a:r>
              <a:rPr lang="uk-UA" altLang="ru-RU" sz="2200" smtClean="0"/>
              <a:t> у  ДНЗ  «Веселочка»                 в/ч А0501  м. Чуг</a:t>
            </a:r>
            <a:r>
              <a:rPr lang="ru-RU" altLang="ru-RU" sz="2200" smtClean="0"/>
              <a:t>уєва</a:t>
            </a:r>
            <a:r>
              <a:rPr lang="uk-UA" altLang="ru-RU" sz="2200" smtClean="0"/>
              <a:t>; </a:t>
            </a:r>
          </a:p>
          <a:p>
            <a:pPr>
              <a:lnSpc>
                <a:spcPct val="80000"/>
              </a:lnSpc>
            </a:pPr>
            <a:r>
              <a:rPr lang="uk-UA" altLang="ru-RU" sz="2200" smtClean="0"/>
              <a:t> відсутнє підключення до мережі Інтернет у Люботинському ДНЗ № 4;</a:t>
            </a:r>
            <a:r>
              <a:rPr lang="ru-RU" altLang="ru-RU" sz="2200" smtClean="0"/>
              <a:t> </a:t>
            </a:r>
            <a:endParaRPr lang="uk-UA" altLang="ru-RU" sz="2200" smtClean="0"/>
          </a:p>
          <a:p>
            <a:pPr>
              <a:lnSpc>
                <a:spcPct val="80000"/>
              </a:lnSpc>
            </a:pPr>
            <a:r>
              <a:rPr lang="uk-UA" altLang="ru-RU" sz="2200" smtClean="0"/>
              <a:t>медичні картки дітей (ф.026/о) не відповідають встановленій формі  у Яковлівському ДНЗ Харківського району;</a:t>
            </a:r>
            <a:r>
              <a:rPr lang="ru-RU" altLang="ru-RU" sz="2200" smtClean="0"/>
              <a:t> </a:t>
            </a:r>
            <a:r>
              <a:rPr lang="uk-UA" altLang="ru-RU" sz="2200" smtClean="0"/>
              <a:t>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uk-UA" sz="2200" smtClean="0"/>
              <a:t>не впорядковано ведення журналу прибуття (вибуття) дітей у  Костянтинівському ДНЗ Сахновщинського району, Мереф’янському ДНЗ № 4 та Яковлівському ДНЗ Харківського району;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uk-UA" sz="2200" smtClean="0"/>
              <a:t>при визначенні завдань на 2014/2015 навчальний рік у річних планах роботи Мереф’янського ДНЗ № 4 та Яковлівського ДНЗ Харківського району, Люботинського ДНЗ № 4 не враховано рекомендації листа Міністерства освіти і науки України від 27.06.2014   №1/9-341.</a:t>
            </a:r>
            <a:endParaRPr lang="ru-RU" altLang="ru-RU" sz="22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0066"/>
                </a:solidFill>
              </a:rPr>
              <a:t>Стан ведення ділової документації та контрольно-аналітична діяльність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3789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uk-UA" sz="2400" i="1" smtClean="0"/>
              <a:t>У всіх ДНЗ виявлені типові помилки щодо дотримання загальних вимог до написання наказів:</a:t>
            </a:r>
          </a:p>
          <a:p>
            <a:pPr marL="0" indent="0">
              <a:buFont typeface="Arial" charset="0"/>
              <a:buNone/>
            </a:pPr>
            <a:r>
              <a:rPr lang="uk-UA" sz="2400" smtClean="0"/>
              <a:t> у розпорядчій частині не чітко визначаються завдання, строки їх виконання, не зазначаються виконавці </a:t>
            </a:r>
          </a:p>
          <a:p>
            <a:pPr marL="0" indent="0"/>
            <a:r>
              <a:rPr lang="uk-UA" sz="2400" smtClean="0"/>
              <a:t> у  констатуючий частині наводиться посилання на нормативні документи, які втратили чинність; </a:t>
            </a:r>
          </a:p>
          <a:p>
            <a:pPr marL="0" indent="0"/>
            <a:r>
              <a:rPr lang="uk-UA" sz="2400" smtClean="0"/>
              <a:t>не використовується циклограма наказів на кожен місяць, що рекомендована  організаційно-методичними вказівками.</a:t>
            </a:r>
            <a:endParaRPr lang="ru-RU" sz="2400" smtClean="0"/>
          </a:p>
          <a:p>
            <a:pPr marL="0" indent="0">
              <a:buFont typeface="Arial" charset="0"/>
              <a:buNone/>
            </a:pPr>
            <a:r>
              <a:rPr lang="uk-UA" sz="2000" smtClean="0"/>
              <a:t> </a:t>
            </a:r>
            <a:endParaRPr lang="ru-RU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uk-UA" sz="3200" b="1" smtClean="0">
                <a:solidFill>
                  <a:srgbClr val="000066"/>
                </a:solidFill>
              </a:rPr>
              <a:t>Стан ведення ділової документації та контрольно-аналітична діяльність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38914" name="Объект 2"/>
          <p:cNvSpPr>
            <a:spLocks noGrp="1"/>
          </p:cNvSpPr>
          <p:nvPr>
            <p:ph type="body" idx="4294967295"/>
          </p:nvPr>
        </p:nvSpPr>
        <p:spPr>
          <a:xfrm>
            <a:off x="250825" y="1196975"/>
            <a:ext cx="8569325" cy="5400675"/>
          </a:xfrm>
        </p:spPr>
        <p:txBody>
          <a:bodyPr/>
          <a:lstStyle/>
          <a:p>
            <a:pPr marL="269875" indent="-269875">
              <a:lnSpc>
                <a:spcPct val="80000"/>
              </a:lnSpc>
            </a:pPr>
            <a:r>
              <a:rPr lang="uk-UA" sz="2200" smtClean="0"/>
              <a:t>відсутні записи та відповідні матеріали у книзі прийому та передачі справ при зміні керівника закладу в 2010 році у Яковлівському ДНЗ Харківського району; </a:t>
            </a:r>
          </a:p>
          <a:p>
            <a:pPr marL="269875" indent="-269875">
              <a:lnSpc>
                <a:spcPct val="80000"/>
              </a:lnSpc>
            </a:pPr>
            <a:r>
              <a:rPr lang="uk-UA" sz="2200" smtClean="0"/>
              <a:t>у матеріалах державної атестації ДНЗ «Веселочка»  в/ч А0501                  м. Чугуєва відсутня інформація про опублікування результатів атестації закладу у пресі;</a:t>
            </a:r>
          </a:p>
          <a:p>
            <a:pPr marL="269875" indent="-269875">
              <a:lnSpc>
                <a:spcPct val="80000"/>
              </a:lnSpc>
            </a:pPr>
            <a:r>
              <a:rPr lang="uk-UA" sz="2200" smtClean="0"/>
              <a:t>матеріали щорічного звітування керівника закладу потребують впорядкування до нормативних вимог в усіх перевірених закладах;</a:t>
            </a:r>
          </a:p>
          <a:p>
            <a:pPr marL="269875" indent="-269875">
              <a:lnSpc>
                <a:spcPct val="80000"/>
              </a:lnSpc>
            </a:pPr>
            <a:r>
              <a:rPr lang="uk-UA" sz="2200" smtClean="0"/>
              <a:t>щоденне меню-розклад не відповідає встановленій формі у Костянтинівському ДНЗ Сахновщинського району, Яковлівському ДНЗ Харківського району;</a:t>
            </a:r>
            <a:r>
              <a:rPr lang="ru-RU" sz="2200" smtClean="0"/>
              <a:t> </a:t>
            </a:r>
          </a:p>
          <a:p>
            <a:pPr marL="269875" indent="-269875">
              <a:lnSpc>
                <a:spcPct val="80000"/>
              </a:lnSpc>
            </a:pPr>
            <a:r>
              <a:rPr lang="uk-UA" sz="2200" smtClean="0"/>
              <a:t>не забезпечено ведення журналу обліку виконання норм харчування до вимог Інструкції з організації харчування дітей у Костянтинівському ДНЗ Сахновщинського району, Люботинському ДНЗ № 4;</a:t>
            </a:r>
            <a:r>
              <a:rPr lang="ru-RU" sz="2200" smtClean="0"/>
              <a:t> </a:t>
            </a:r>
          </a:p>
          <a:p>
            <a:pPr marL="269875" indent="-269875">
              <a:lnSpc>
                <a:spcPct val="80000"/>
              </a:lnSpc>
            </a:pPr>
            <a:r>
              <a:rPr lang="uk-UA" sz="2200" smtClean="0"/>
              <a:t>двотижневе меню на зимово-весняний період погоджено з територіальним </a:t>
            </a:r>
            <a:r>
              <a:rPr lang="ru-RU" sz="2200" smtClean="0"/>
              <a:t>управління</a:t>
            </a:r>
            <a:r>
              <a:rPr lang="uk-UA" sz="2200" smtClean="0"/>
              <a:t>м </a:t>
            </a:r>
            <a:r>
              <a:rPr lang="ru-RU" sz="2200" smtClean="0"/>
              <a:t>Держсанепідслужби</a:t>
            </a:r>
            <a:r>
              <a:rPr lang="uk-UA" sz="2200" smtClean="0"/>
              <a:t> 27.02.2015 у Яковлівському ДНЗ Харківського району.</a:t>
            </a:r>
            <a:r>
              <a:rPr lang="ru-RU" sz="2000" smtClean="0"/>
              <a:t> </a:t>
            </a:r>
            <a:endParaRPr lang="uk-UA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610600" cy="86360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>
                <a:solidFill>
                  <a:srgbClr val="000066"/>
                </a:solidFill>
              </a:rPr>
              <a:t>Стан організації </a:t>
            </a:r>
            <a:br>
              <a:rPr lang="uk-UA" sz="3200" b="1" smtClean="0">
                <a:solidFill>
                  <a:srgbClr val="000066"/>
                </a:solidFill>
              </a:rPr>
            </a:br>
            <a:r>
              <a:rPr lang="uk-UA" sz="3200" b="1" smtClean="0">
                <a:solidFill>
                  <a:srgbClr val="000066"/>
                </a:solidFill>
              </a:rPr>
              <a:t>навчально-виховного процесу</a:t>
            </a:r>
            <a:r>
              <a:rPr lang="uk-UA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altLang="ru-RU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569325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/>
              <a:t>не забезпечено виконання змісту Базового компонента дошкільної освіти за освітньою лінією «Дитина у світі культури» через наявність вакансії музичного керівника у Костянтинівському ДНЗ Сахновщинського району, Яковлівському ДНЗ Харківського району;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у довідках за результатами тематичного вивчення конкретно не зазначаються виявлені недоліки та пропозиції й терміни щодо їх усунення у Мереф’янському ДНЗ № 4 Харківського району, ДНЗ «Веселочка»  в/ч А0501 м. Чугуєва;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 </a:t>
            </a:r>
            <a:r>
              <a:rPr lang="uk-UA" altLang="ru-RU" sz="2400" smtClean="0"/>
              <a:t>не складено картотеки матеріалів, обладнання, публікацій періодичних фахових видань, методичної літератури, відсутня книга проведення консультацій у Костянтинівському ДНЗ Сахновщинського району.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66"/>
                </a:solidFill>
              </a:rPr>
              <a:t>Державна атестація </a:t>
            </a:r>
            <a:br>
              <a:rPr lang="uk-UA" sz="3600" b="1" smtClean="0">
                <a:solidFill>
                  <a:srgbClr val="000066"/>
                </a:solidFill>
              </a:rPr>
            </a:br>
            <a:r>
              <a:rPr lang="uk-UA" sz="3600" b="1" smtClean="0">
                <a:solidFill>
                  <a:srgbClr val="000066"/>
                </a:solidFill>
              </a:rPr>
              <a:t>загальноосвітніх навчальних закладів</a:t>
            </a:r>
            <a:endParaRPr lang="ru-RU" sz="3600" b="1" smtClean="0">
              <a:solidFill>
                <a:srgbClr val="000066"/>
              </a:solidFill>
            </a:endParaRPr>
          </a:p>
        </p:txBody>
      </p:sp>
      <p:sp>
        <p:nvSpPr>
          <p:cNvPr id="1331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2800" smtClean="0"/>
              <a:t>Харківська спеціалізована школа І-ІІІ ступенів                  № 73 Харківської міської ради  - високий рівень;  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uk-UA" sz="2800" smtClean="0"/>
              <a:t>Харківський приватний ліцей "Професіонал" Харківської області – високий рівень;</a:t>
            </a:r>
            <a:endParaRPr lang="ru-RU" sz="2800" smtClean="0"/>
          </a:p>
          <a:p>
            <a:pPr>
              <a:lnSpc>
                <a:spcPct val="80000"/>
              </a:lnSpc>
            </a:pPr>
            <a:r>
              <a:rPr lang="uk-UA" sz="2800" smtClean="0"/>
              <a:t>Куп’янський навчально-виховний комплекс № 2   Куп'янської міської ради – атестований;</a:t>
            </a:r>
            <a:endParaRPr lang="ru-RU" sz="2800" smtClean="0"/>
          </a:p>
          <a:p>
            <a:pPr>
              <a:lnSpc>
                <a:spcPct val="80000"/>
              </a:lnSpc>
            </a:pPr>
            <a:r>
              <a:rPr lang="uk-UA" sz="2800" smtClean="0"/>
              <a:t>Приватний заклад «Харківський навчально-виховний комплекс «МИР» – атестований;</a:t>
            </a:r>
            <a:r>
              <a:rPr lang="ru-RU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uk-UA" sz="2800" smtClean="0"/>
              <a:t>Чугуївський навчально-виховний комплекс № 6 імені тричі Героя Радянського Союзу І.М. Кожедуба Чугуївської міської ради – атестований.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0066"/>
                </a:solidFill>
              </a:rPr>
              <a:t>Ліцензійна експертиза</a:t>
            </a:r>
            <a:endParaRPr lang="ru-RU" sz="3600" b="1" smtClean="0">
              <a:solidFill>
                <a:srgbClr val="000066"/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 smtClean="0"/>
              <a:t>Харківський приватний навчально-виховний комплекс "Старт-школа“; </a:t>
            </a:r>
          </a:p>
          <a:p>
            <a:r>
              <a:rPr lang="uk-UA" sz="2800" smtClean="0"/>
              <a:t>Харківська приватна загальноосвітня школа                          І-ІІІ ступенів «Початок мудрості». </a:t>
            </a:r>
            <a:endParaRPr lang="ru-RU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66"/>
                </a:solidFill>
              </a:rPr>
              <a:t>Інспектування </a:t>
            </a:r>
            <a:br>
              <a:rPr lang="uk-UA" sz="3600" b="1" smtClean="0">
                <a:solidFill>
                  <a:srgbClr val="000066"/>
                </a:solidFill>
              </a:rPr>
            </a:br>
            <a:r>
              <a:rPr lang="uk-UA" sz="3600" b="1" smtClean="0">
                <a:solidFill>
                  <a:srgbClr val="000066"/>
                </a:solidFill>
              </a:rPr>
              <a:t>загальноосвітніх навчальних закладів</a:t>
            </a:r>
            <a:endParaRPr lang="ru-RU" sz="3600" b="1" smtClean="0">
              <a:solidFill>
                <a:srgbClr val="000066"/>
              </a:solidFill>
            </a:endParaRPr>
          </a:p>
        </p:txBody>
      </p:sp>
      <p:sp>
        <p:nvSpPr>
          <p:cNvPr id="21513" name="DownRibbonSharp"/>
          <p:cNvSpPr>
            <a:spLocks noEditPoints="1" noChangeArrowheads="1"/>
          </p:cNvSpPr>
          <p:nvPr/>
        </p:nvSpPr>
        <p:spPr bwMode="auto">
          <a:xfrm>
            <a:off x="1547813" y="1628775"/>
            <a:ext cx="6192837" cy="1439863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/>
              <a:t>документування діяльності та загальні вимоги до складення та оформлення документів загальноосвітніх  навчальних закладів</a:t>
            </a:r>
            <a:endParaRPr lang="ru-RU" sz="1600"/>
          </a:p>
        </p:txBody>
      </p:sp>
      <p:sp>
        <p:nvSpPr>
          <p:cNvPr id="21516" name="UpRibbonSharp"/>
          <p:cNvSpPr>
            <a:spLocks noEditPoints="1" noChangeArrowheads="1"/>
          </p:cNvSpPr>
          <p:nvPr/>
        </p:nvSpPr>
        <p:spPr bwMode="auto">
          <a:xfrm>
            <a:off x="468313" y="3429000"/>
            <a:ext cx="4033837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8100" y="21600"/>
                </a:lnTo>
                <a:lnTo>
                  <a:pt x="8100" y="18900"/>
                </a:lnTo>
                <a:lnTo>
                  <a:pt x="13500" y="189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6200" y="2700"/>
                </a:lnTo>
                <a:lnTo>
                  <a:pt x="16200" y="0"/>
                </a:lnTo>
                <a:lnTo>
                  <a:pt x="5400" y="0"/>
                </a:lnTo>
                <a:lnTo>
                  <a:pt x="54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8100" y="18900"/>
                </a:moveTo>
                <a:lnTo>
                  <a:pt x="5400" y="18900"/>
                </a:lnTo>
                <a:lnTo>
                  <a:pt x="5400" y="2700"/>
                </a:lnTo>
              </a:path>
              <a:path w="21600" h="21600" fill="none" extrusionOk="0">
                <a:moveTo>
                  <a:pt x="5400" y="18900"/>
                </a:moveTo>
                <a:lnTo>
                  <a:pt x="8100" y="21600"/>
                </a:lnTo>
              </a:path>
              <a:path w="21600" h="21600" fill="none" extrusionOk="0">
                <a:moveTo>
                  <a:pt x="13500" y="18900"/>
                </a:moveTo>
                <a:lnTo>
                  <a:pt x="16200" y="18900"/>
                </a:lnTo>
                <a:lnTo>
                  <a:pt x="16200" y="27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3500" y="21600"/>
                </a:lnTo>
              </a:path>
            </a:pathLst>
          </a:cu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/>
              <a:t>особливі вимоги складення </a:t>
            </a:r>
          </a:p>
          <a:p>
            <a:pPr algn="ctr">
              <a:defRPr/>
            </a:pPr>
            <a:r>
              <a:rPr lang="uk-UA" sz="1600"/>
              <a:t>деяких видів документів</a:t>
            </a:r>
            <a:endParaRPr lang="ru-RU" sz="1600"/>
          </a:p>
        </p:txBody>
      </p:sp>
      <p:sp>
        <p:nvSpPr>
          <p:cNvPr id="21517" name="UpRibbonSharp"/>
          <p:cNvSpPr>
            <a:spLocks noEditPoints="1" noChangeArrowheads="1"/>
          </p:cNvSpPr>
          <p:nvPr/>
        </p:nvSpPr>
        <p:spPr bwMode="auto">
          <a:xfrm>
            <a:off x="4716463" y="3500438"/>
            <a:ext cx="4105275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8100" y="21600"/>
                </a:lnTo>
                <a:lnTo>
                  <a:pt x="8100" y="18900"/>
                </a:lnTo>
                <a:lnTo>
                  <a:pt x="13500" y="189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6200" y="2700"/>
                </a:lnTo>
                <a:lnTo>
                  <a:pt x="16200" y="0"/>
                </a:lnTo>
                <a:lnTo>
                  <a:pt x="5400" y="0"/>
                </a:lnTo>
                <a:lnTo>
                  <a:pt x="54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8100" y="18900"/>
                </a:moveTo>
                <a:lnTo>
                  <a:pt x="5400" y="18900"/>
                </a:lnTo>
                <a:lnTo>
                  <a:pt x="5400" y="2700"/>
                </a:lnTo>
              </a:path>
              <a:path w="21600" h="21600" fill="none" extrusionOk="0">
                <a:moveTo>
                  <a:pt x="5400" y="18900"/>
                </a:moveTo>
                <a:lnTo>
                  <a:pt x="8100" y="21600"/>
                </a:lnTo>
              </a:path>
              <a:path w="21600" h="21600" fill="none" extrusionOk="0">
                <a:moveTo>
                  <a:pt x="13500" y="18900"/>
                </a:moveTo>
                <a:lnTo>
                  <a:pt x="16200" y="18900"/>
                </a:lnTo>
                <a:lnTo>
                  <a:pt x="16200" y="27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3500" y="21600"/>
                </a:ln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uk-UA" sz="1600"/>
          </a:p>
          <a:p>
            <a:pPr algn="ctr">
              <a:defRPr/>
            </a:pPr>
            <a:r>
              <a:rPr lang="uk-UA" sz="1600"/>
              <a:t>реєстрація документів</a:t>
            </a:r>
            <a:endParaRPr lang="ru-RU" sz="1600"/>
          </a:p>
        </p:txBody>
      </p:sp>
      <p:sp>
        <p:nvSpPr>
          <p:cNvPr id="21518" name="UpRibbonSharp"/>
          <p:cNvSpPr>
            <a:spLocks noEditPoints="1" noChangeArrowheads="1"/>
          </p:cNvSpPr>
          <p:nvPr/>
        </p:nvSpPr>
        <p:spPr bwMode="auto">
          <a:xfrm>
            <a:off x="971550" y="5084763"/>
            <a:ext cx="3444875" cy="1290637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8100" y="21600"/>
                </a:lnTo>
                <a:lnTo>
                  <a:pt x="8100" y="18900"/>
                </a:lnTo>
                <a:lnTo>
                  <a:pt x="13500" y="189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6200" y="2700"/>
                </a:lnTo>
                <a:lnTo>
                  <a:pt x="16200" y="0"/>
                </a:lnTo>
                <a:lnTo>
                  <a:pt x="5400" y="0"/>
                </a:lnTo>
                <a:lnTo>
                  <a:pt x="54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8100" y="18900"/>
                </a:moveTo>
                <a:lnTo>
                  <a:pt x="5400" y="18900"/>
                </a:lnTo>
                <a:lnTo>
                  <a:pt x="5400" y="2700"/>
                </a:lnTo>
              </a:path>
              <a:path w="21600" h="21600" fill="none" extrusionOk="0">
                <a:moveTo>
                  <a:pt x="5400" y="18900"/>
                </a:moveTo>
                <a:lnTo>
                  <a:pt x="8100" y="21600"/>
                </a:lnTo>
              </a:path>
              <a:path w="21600" h="21600" fill="none" extrusionOk="0">
                <a:moveTo>
                  <a:pt x="13500" y="18900"/>
                </a:moveTo>
                <a:lnTo>
                  <a:pt x="16200" y="18900"/>
                </a:lnTo>
                <a:lnTo>
                  <a:pt x="16200" y="27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3500" y="21600"/>
                </a:lnTo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/>
              <a:t>складення номенклатури </a:t>
            </a:r>
          </a:p>
          <a:p>
            <a:pPr algn="ctr">
              <a:defRPr/>
            </a:pPr>
            <a:r>
              <a:rPr lang="uk-UA" sz="1600"/>
              <a:t>та формування справ</a:t>
            </a:r>
            <a:endParaRPr lang="ru-RU" sz="1600"/>
          </a:p>
        </p:txBody>
      </p:sp>
      <p:sp>
        <p:nvSpPr>
          <p:cNvPr id="21519" name="UpRibbonSharp"/>
          <p:cNvSpPr>
            <a:spLocks noEditPoints="1" noChangeArrowheads="1"/>
          </p:cNvSpPr>
          <p:nvPr/>
        </p:nvSpPr>
        <p:spPr bwMode="auto">
          <a:xfrm>
            <a:off x="4716463" y="5157788"/>
            <a:ext cx="3600450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8100" y="21600"/>
                </a:lnTo>
                <a:lnTo>
                  <a:pt x="8100" y="18900"/>
                </a:lnTo>
                <a:lnTo>
                  <a:pt x="13500" y="189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6200" y="2700"/>
                </a:lnTo>
                <a:lnTo>
                  <a:pt x="16200" y="0"/>
                </a:lnTo>
                <a:lnTo>
                  <a:pt x="5400" y="0"/>
                </a:lnTo>
                <a:lnTo>
                  <a:pt x="54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8100" y="18900"/>
                </a:moveTo>
                <a:lnTo>
                  <a:pt x="5400" y="18900"/>
                </a:lnTo>
                <a:lnTo>
                  <a:pt x="5400" y="2700"/>
                </a:lnTo>
              </a:path>
              <a:path w="21600" h="21600" fill="none" extrusionOk="0">
                <a:moveTo>
                  <a:pt x="5400" y="18900"/>
                </a:moveTo>
                <a:lnTo>
                  <a:pt x="8100" y="21600"/>
                </a:lnTo>
              </a:path>
              <a:path w="21600" h="21600" fill="none" extrusionOk="0">
                <a:moveTo>
                  <a:pt x="13500" y="18900"/>
                </a:moveTo>
                <a:lnTo>
                  <a:pt x="16200" y="18900"/>
                </a:lnTo>
                <a:lnTo>
                  <a:pt x="16200" y="27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3500" y="21600"/>
                </a:lnTo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sz="1600"/>
              <a:t>зберігання та знищення </a:t>
            </a:r>
          </a:p>
          <a:p>
            <a:pPr algn="ctr">
              <a:defRPr/>
            </a:pPr>
            <a:r>
              <a:rPr lang="uk-UA" sz="1600"/>
              <a:t>документів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351837" cy="1081087"/>
          </a:xfrm>
        </p:spPr>
        <p:txBody>
          <a:bodyPr/>
          <a:lstStyle/>
          <a:p>
            <a:pPr eaLnBrk="1" hangingPunct="1"/>
            <a:r>
              <a:rPr lang="uk-UA" sz="3000" b="1" smtClean="0">
                <a:solidFill>
                  <a:srgbClr val="000066"/>
                </a:solidFill>
              </a:rPr>
              <a:t>Документування діяльності й загальні вимоги до складення та оформлення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16386" name="Rectangle 5"/>
          <p:cNvSpPr>
            <a:spLocks noGrp="1"/>
          </p:cNvSpPr>
          <p:nvPr>
            <p:ph type="body" idx="4294967295"/>
          </p:nvPr>
        </p:nvSpPr>
        <p:spPr>
          <a:xfrm>
            <a:off x="539750" y="1268413"/>
            <a:ext cx="8280400" cy="5113337"/>
          </a:xfrm>
        </p:spPr>
        <p:txBody>
          <a:bodyPr/>
          <a:lstStyle/>
          <a:p>
            <a:pPr eaLnBrk="1" hangingPunct="1"/>
            <a:r>
              <a:rPr lang="uk-UA" sz="2600" smtClean="0"/>
              <a:t>потребують доопрацювання посадові інструкції працівників у Куп</a:t>
            </a:r>
            <a:r>
              <a:rPr lang="en-US" sz="2600" smtClean="0"/>
              <a:t>’</a:t>
            </a:r>
            <a:r>
              <a:rPr lang="uk-UA" sz="2600" smtClean="0"/>
              <a:t>янській ЗОШ № 1;</a:t>
            </a:r>
          </a:p>
          <a:p>
            <a:r>
              <a:rPr lang="uk-UA" sz="2600" smtClean="0"/>
              <a:t>відсутній зведений облік учнів в алфавітній книзі запису учнів</a:t>
            </a:r>
            <a:r>
              <a:rPr lang="ru-RU" sz="2600" smtClean="0"/>
              <a:t> у Чугуївському НВК № 3; </a:t>
            </a:r>
          </a:p>
          <a:p>
            <a:r>
              <a:rPr lang="uk-UA" sz="2600" smtClean="0"/>
              <a:t>виявлені порушення в підрахунку учнів у зведеному обліку алфавітної книги у Чугуївській ЗОШ І-ІІІст. № 7 (не відповідає звіту ЗНЗ-1); Чугуївській СШ № 8;</a:t>
            </a:r>
          </a:p>
          <a:p>
            <a:r>
              <a:rPr lang="uk-UA" sz="2600" smtClean="0"/>
              <a:t>невірно здійснюються записи в алфавітній книзі про вибуття учнів у літній період у Чугуївській СШ № 8;</a:t>
            </a:r>
          </a:p>
          <a:p>
            <a:r>
              <a:rPr lang="uk-UA" sz="2600" smtClean="0"/>
              <a:t>наявні виправлення на окремих сторінках алфавітної книги 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гімназії №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uk-UA" sz="3000" b="1" smtClean="0">
                <a:solidFill>
                  <a:srgbClr val="000066"/>
                </a:solidFill>
              </a:rPr>
              <a:t>Документування діяльності й загальні вимоги </a:t>
            </a:r>
            <a:br>
              <a:rPr lang="uk-UA" sz="3000" b="1" smtClean="0">
                <a:solidFill>
                  <a:srgbClr val="000066"/>
                </a:solidFill>
              </a:rPr>
            </a:br>
            <a:r>
              <a:rPr lang="uk-UA" sz="3000" b="1" smtClean="0">
                <a:solidFill>
                  <a:srgbClr val="000066"/>
                </a:solidFill>
              </a:rPr>
              <a:t>до складення та оформлення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17410" name="Rectangle 4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424862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600" smtClean="0"/>
              <a:t>у книгах обліку та видачі свідоцтв про базову загальну середню освіту бали за державну підсумкову атестацію з математики виставлені у колонку «алгебра» у Харківському ліцеї № 169 </a:t>
            </a:r>
            <a:r>
              <a:rPr lang="uk-UA" sz="2600" i="1" smtClean="0"/>
              <a:t>(виправлено у ході перевірки);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у книгах обліку та видачі (реєстрації) свідоцтв про базову загальну середню освіту, атестатів про повну загальну середню освіти наявні виправлення (завірені директором ЗНЗ) у Харківській СШ № 155;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у книзі обліку та видачі атестатів про повну загальну середню освіту не обліковані бланки атестатів із відзнакою і додатків до них  у Чугуївській ЗОШ № 7.</a:t>
            </a:r>
            <a:r>
              <a:rPr lang="uk-UA" sz="2800" smtClean="0"/>
              <a:t>  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496300" cy="936625"/>
          </a:xfrm>
        </p:spPr>
        <p:txBody>
          <a:bodyPr/>
          <a:lstStyle/>
          <a:p>
            <a:pPr eaLnBrk="1" hangingPunct="1"/>
            <a:r>
              <a:rPr lang="uk-UA" sz="3000" b="1" smtClean="0">
                <a:solidFill>
                  <a:srgbClr val="000066"/>
                </a:solidFill>
              </a:rPr>
              <a:t>Документування діяльності й загальні вимоги </a:t>
            </a:r>
            <a:br>
              <a:rPr lang="uk-UA" sz="3000" b="1" smtClean="0">
                <a:solidFill>
                  <a:srgbClr val="000066"/>
                </a:solidFill>
              </a:rPr>
            </a:br>
            <a:r>
              <a:rPr lang="uk-UA" sz="3000" b="1" smtClean="0">
                <a:solidFill>
                  <a:srgbClr val="000066"/>
                </a:solidFill>
              </a:rPr>
              <a:t>до складення та оформлення документів</a:t>
            </a:r>
            <a:endParaRPr lang="ru-RU" sz="3000" b="1" smtClean="0">
              <a:solidFill>
                <a:srgbClr val="000066"/>
              </a:solidFill>
            </a:endParaRPr>
          </a:p>
        </p:txBody>
      </p:sp>
      <p:sp>
        <p:nvSpPr>
          <p:cNvPr id="18434" name="Rectangle 4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3534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/>
              <a:t>відсутні протоколи державної підсумкової атестації учнів            4 класу</a:t>
            </a:r>
            <a:r>
              <a:rPr lang="ru-RU" sz="2400" smtClean="0"/>
              <a:t> в Чугуївському НВК № 3, Харківській СШ № 155;</a:t>
            </a:r>
            <a:r>
              <a:rPr lang="uk-UA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відсутні протоколи та книга реєстрації протоколів загальних зборів (конференції) у Чугуївській СШ № 8;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із порушеннями Примірного положення про раду загальноосвітнього навчального закладу здійснюється обрання голови ради та планування роботи ради у Чугуївській СШ № 8;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відсутня книга реєстрації  наказів із адміністративно-господарських питань у Куп</a:t>
            </a:r>
            <a:r>
              <a:rPr lang="en-US" sz="2400" smtClean="0"/>
              <a:t>’</a:t>
            </a:r>
            <a:r>
              <a:rPr lang="uk-UA" sz="2400" smtClean="0"/>
              <a:t>янській гімназії № 1;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інвентарно-технічний паспорт Клугино-Башкирівської ЗОШ затверджений з порушенням вимог чинного законодавства;</a:t>
            </a:r>
            <a:endParaRPr lang="uk-UA" sz="24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400" smtClean="0"/>
              <a:t>відсутні документи (свідоцтва, акти, договори) на землю,споруди, майно, на право володіння, користування, розпорядження майном у Харківській ЗОШ № 167, Куп</a:t>
            </a:r>
            <a:r>
              <a:rPr lang="en-US" sz="2400" smtClean="0"/>
              <a:t>’</a:t>
            </a:r>
            <a:r>
              <a:rPr lang="uk-UA" sz="2400" smtClean="0"/>
              <a:t>янській гімназії № 2</a:t>
            </a:r>
            <a:r>
              <a:rPr lang="ru-RU" sz="2400" smtClean="0"/>
              <a:t>.</a:t>
            </a:r>
            <a:endParaRPr 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188913"/>
            <a:ext cx="8085137" cy="86360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0066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2800" b="1" smtClean="0">
              <a:solidFill>
                <a:srgbClr val="000066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196975"/>
            <a:ext cx="82804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600" smtClean="0"/>
              <a:t>відсутні приймально-здавальні акти при зміні керівництва</a:t>
            </a:r>
            <a:r>
              <a:rPr lang="en-US" sz="2600" smtClean="0"/>
              <a:t> </a:t>
            </a:r>
            <a:r>
              <a:rPr lang="uk-UA" sz="2600" smtClean="0"/>
              <a:t>у Клугино-Башкирівській ЗОШ (призначення на посаду від 11.11.2014);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при складанні плану роботи  навчального закладу здійснені посилання на нормативні документи, що втратили чинність, у Клугино-Башкирівській ЗОШ;</a:t>
            </a:r>
          </a:p>
          <a:p>
            <a:pPr eaLnBrk="1" hangingPunct="1">
              <a:lnSpc>
                <a:spcPct val="90000"/>
              </a:lnSpc>
            </a:pPr>
            <a:r>
              <a:rPr lang="uk-UA" sz="2600" smtClean="0"/>
              <a:t>у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гімназія № 2 наявні випадки викладання в гуртках за програмами, що не мають грифу Міністерства освіти і науки України;</a:t>
            </a:r>
          </a:p>
          <a:p>
            <a:pPr>
              <a:lnSpc>
                <a:spcPct val="90000"/>
              </a:lnSpc>
            </a:pPr>
            <a:r>
              <a:rPr lang="uk-UA" sz="2600" smtClean="0"/>
              <a:t>наявні порушення в оформлені сторінок класних журналів у  Харківській СШ № 155 (журнали 1-2-х класів); Харківській СШ № 162 (журнал 10-Б класу); Чугуївській СШ № 8 (журнали 8, 11-х класів); Куп</a:t>
            </a:r>
            <a:r>
              <a:rPr lang="en-US" sz="2600" smtClean="0"/>
              <a:t>’</a:t>
            </a:r>
            <a:r>
              <a:rPr lang="uk-UA" sz="2600" smtClean="0"/>
              <a:t>янській ЗОШ № 1, Куп</a:t>
            </a:r>
            <a:r>
              <a:rPr lang="en-US" sz="2600" smtClean="0"/>
              <a:t>’</a:t>
            </a:r>
            <a:r>
              <a:rPr lang="uk-UA" sz="2600" smtClean="0"/>
              <a:t>янській гімназія № 1;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1536</Words>
  <Application>Microsoft Office PowerPoint</Application>
  <PresentationFormat>Экран (4:3)</PresentationFormat>
  <Paragraphs>115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Тема Office</vt:lpstr>
      <vt:lpstr>Тема Office</vt:lpstr>
      <vt:lpstr>Диаграмма</vt:lpstr>
      <vt:lpstr>Про підсумки державного нагляду (контролю) за діяльністю навчальних закладів із високим і середнім ступенями ризику                     у І кварталі 2015 року</vt:lpstr>
      <vt:lpstr>Наказ Департаменту науки і освіти Харківської обласної державної адміністрації від 26.12.2015 № 538     «Про здійснення державного нагляду (контролю) за діяльністю дошкільних, загальноосвітніх і позашкільних навчальних закладів із високим і середнім ступенями ризику                                 в І кварталі 2015 року» </vt:lpstr>
      <vt:lpstr>Державна атестація  загальноосвітніх навчальних закладів</vt:lpstr>
      <vt:lpstr>Ліцензійна експертиза</vt:lpstr>
      <vt:lpstr>Інспектування  загальноосвітніх навчальних закладів</vt:lpstr>
      <vt:lpstr>Документування діяльності й загальні вимоги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Особливі вимоги складення деяких видів документів, реєстрація документів</vt:lpstr>
      <vt:lpstr>Особливі вимоги складення деяких видів документів, реєстрація документів</vt:lpstr>
      <vt:lpstr>Особливі вимоги складення деяких видів документів, реєстрація документів</vt:lpstr>
      <vt:lpstr>Реєстрація документів</vt:lpstr>
      <vt:lpstr>Складення  номенклатури та формування справ</vt:lpstr>
      <vt:lpstr>Зберігання та знищення документів</vt:lpstr>
      <vt:lpstr>Рівні діяльності навчальних закладів</vt:lpstr>
      <vt:lpstr>КЗ «Комплексна дитячо-юнацька спортивна школа № 1 Харківської міської ради»</vt:lpstr>
      <vt:lpstr>Документування діяльності й загальні вимоги  до складення та оформлення документів</vt:lpstr>
      <vt:lpstr>Особливі вимоги складення деяких видів документів, реєстрація документів</vt:lpstr>
      <vt:lpstr>Дошкільні навчальні заклади із високим і середнім ступенем ризику</vt:lpstr>
      <vt:lpstr>Інспектування  дошкільних  навчальних закладів</vt:lpstr>
      <vt:lpstr>Нормативно-правове забезпечення  діяльності</vt:lpstr>
      <vt:lpstr>Стан ведення ділової документації та контрольно-аналітична діяльність </vt:lpstr>
      <vt:lpstr>Стан ведення ділової документації та контрольно-аналітична діяльність</vt:lpstr>
      <vt:lpstr>Стан ведення ділової документації та контрольно-аналітична діяльність</vt:lpstr>
      <vt:lpstr>Стан організації  навчально-виховного процесу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Сиреневая мечта</dc:title>
  <dc:creator>Татьяна</dc:creator>
  <cp:lastModifiedBy>Admin</cp:lastModifiedBy>
  <cp:revision>16</cp:revision>
  <dcterms:created xsi:type="dcterms:W3CDTF">2015-03-01T14:17:37Z</dcterms:created>
  <dcterms:modified xsi:type="dcterms:W3CDTF">2015-04-14T14:09:51Z</dcterms:modified>
</cp:coreProperties>
</file>