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1" r:id="rId3"/>
    <p:sldId id="257" r:id="rId4"/>
    <p:sldId id="259" r:id="rId5"/>
    <p:sldId id="260" r:id="rId6"/>
    <p:sldId id="258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CFFCC"/>
    <a:srgbClr val="981C3A"/>
    <a:srgbClr val="860C0C"/>
    <a:srgbClr val="FF0000"/>
    <a:srgbClr val="FF5050"/>
    <a:srgbClr val="A50F0F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FFFFFF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dirty="0" err="1" smtClean="0"/>
              <a:t>нагороджені</a:t>
            </a:r>
            <a:endParaRPr lang="ru-RU" sz="2000" dirty="0"/>
          </a:p>
        </c:rich>
      </c:tx>
      <c:layout>
        <c:manualLayout>
          <c:xMode val="edge"/>
          <c:yMode val="edge"/>
          <c:x val="0.32167752249111409"/>
          <c:y val="0.35758110213963457"/>
        </c:manualLayout>
      </c:layout>
      <c:overlay val="0"/>
      <c:spPr>
        <a:noFill/>
        <a:ln w="39324">
          <a:noFill/>
        </a:ln>
      </c:spPr>
    </c:title>
    <c:autoTitleDeleted val="0"/>
    <c:view3D>
      <c:rotX val="15"/>
      <c:hPercent val="41"/>
      <c:rotY val="20"/>
      <c:depthPercent val="100"/>
      <c:rAngAx val="1"/>
    </c:view3D>
    <c:floor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000000" mc:Ignorable="a14" a14:legacySpreadsheetColorIndex="29">
                <a:gamma/>
                <a:shade val="46275"/>
                <a:invGamma/>
              </a:srgbClr>
            </a:gs>
            <a:gs pos="50000">
              <a:srgbClr xmlns:mc="http://schemas.openxmlformats.org/markup-compatibility/2006" xmlns:a14="http://schemas.microsoft.com/office/drawing/2010/main" val="FF8080" mc:Ignorable="a14" a14:legacySpreadsheetColorIndex="29"/>
            </a:gs>
            <a:gs pos="100000">
              <a:srgbClr xmlns:mc="http://schemas.openxmlformats.org/markup-compatibility/2006" xmlns:a14="http://schemas.microsoft.com/office/drawing/2010/main" val="000000" mc:Ignorable="a14" a14:legacySpreadsheetColorIndex="29">
                <a:gamma/>
                <a:shade val="46275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993300" mc:Ignorable="a14" a14:legacySpreadsheetColorIndex="60"/>
            </a:gs>
            <a:gs pos="50000">
              <a:srgbClr xmlns:mc="http://schemas.openxmlformats.org/markup-compatibility/2006" xmlns:a14="http://schemas.microsoft.com/office/drawing/2010/main" val="FF8080" mc:Ignorable="a14" a14:legacySpreadsheetColorIndex="29"/>
            </a:gs>
            <a:gs pos="100000">
              <a:srgbClr xmlns:mc="http://schemas.openxmlformats.org/markup-compatibility/2006" xmlns:a14="http://schemas.microsoft.com/office/drawing/2010/main" val="993300" mc:Ignorable="a14" a14:legacySpreadsheetColorIndex="60"/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993300" mc:Ignorable="a14" a14:legacySpreadsheetColorIndex="60"/>
            </a:gs>
            <a:gs pos="50000">
              <a:srgbClr xmlns:mc="http://schemas.openxmlformats.org/markup-compatibility/2006" xmlns:a14="http://schemas.microsoft.com/office/drawing/2010/main" val="FF8080" mc:Ignorable="a14" a14:legacySpreadsheetColorIndex="29"/>
            </a:gs>
            <a:gs pos="100000">
              <a:srgbClr xmlns:mc="http://schemas.openxmlformats.org/markup-compatibility/2006" xmlns:a14="http://schemas.microsoft.com/office/drawing/2010/main" val="993300" mc:Ignorable="a14" a14:legacySpreadsheetColorIndex="60"/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8907563025210089E-2"/>
          <c:y val="0.26204819277108432"/>
          <c:w val="0.9126050420168067"/>
          <c:h val="0.6114457831325301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9662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00"/>
              </a:solidFill>
              <a:ln w="19662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3366FF"/>
              </a:solidFill>
              <a:ln w="19662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gradFill flip="none" rotWithShape="1">
                <a:gsLst>
                  <a:gs pos="51000">
                    <a:srgbClr val="FF7C80"/>
                  </a:gs>
                  <a:gs pos="80831">
                    <a:srgbClr val="F5CF55"/>
                  </a:gs>
                  <a:gs pos="71000">
                    <a:srgbClr val="FFC000"/>
                  </a:gs>
                  <a:gs pos="31000">
                    <a:srgbClr val="FFFF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ln w="19662">
                <a:solidFill>
                  <a:srgbClr val="000000"/>
                </a:solidFill>
                <a:prstDash val="solid"/>
              </a:ln>
              <a:effectLst>
                <a:outerShdw blurRad="50800" dist="50800" dir="5400000" algn="ctr" rotWithShape="0">
                  <a:srgbClr val="FF7C80"/>
                </a:outerShdw>
              </a:effectLst>
            </c:spPr>
          </c:dPt>
          <c:dLbls>
            <c:dLbl>
              <c:idx val="0"/>
              <c:layout>
                <c:manualLayout>
                  <c:x val="4.377386348495281E-2"/>
                  <c:y val="-4.8504575584877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289424182795352E-2"/>
                  <c:y val="-5.6018633692903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2332103195524E-2"/>
                  <c:y val="-4.5748150721787145E-2"/>
                </c:manualLayout>
              </c:layout>
              <c:tx>
                <c:rich>
                  <a:bodyPr/>
                  <a:lstStyle/>
                  <a:p>
                    <a:r>
                      <a:rPr lang="uk-UA" sz="2000" dirty="0" smtClean="0"/>
                      <a:t>претенденти</a:t>
                    </a:r>
                    <a:r>
                      <a:rPr lang="uk-UA" sz="2000" baseline="0" dirty="0" smtClean="0"/>
                      <a:t> - </a:t>
                    </a:r>
                    <a:r>
                      <a:rPr lang="en-US" sz="2000" dirty="0" smtClean="0"/>
                      <a:t>1163</a:t>
                    </a:r>
                    <a:r>
                      <a:rPr lang="uk-UA" sz="2000" dirty="0" smtClean="0"/>
                      <a:t>  </a:t>
                    </a:r>
                    <a:endParaRPr lang="en-US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9324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FFFFFF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Лист3!$A$4:$A$6</c:f>
              <c:strCache>
                <c:ptCount val="3"/>
                <c:pt idx="0">
                  <c:v>2012/2013 </c:v>
                </c:pt>
                <c:pt idx="1">
                  <c:v>2013/2014</c:v>
                </c:pt>
                <c:pt idx="2">
                  <c:v>2014/2015</c:v>
                </c:pt>
              </c:strCache>
            </c:strRef>
          </c:cat>
          <c:val>
            <c:numRef>
              <c:f>Лист3!$B$4:$B$6</c:f>
              <c:numCache>
                <c:formatCode>General</c:formatCode>
                <c:ptCount val="3"/>
                <c:pt idx="0">
                  <c:v>1147</c:v>
                </c:pt>
                <c:pt idx="1">
                  <c:v>1146</c:v>
                </c:pt>
                <c:pt idx="2">
                  <c:v>1163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992192"/>
        <c:axId val="41993728"/>
        <c:axId val="0"/>
      </c:bar3DChart>
      <c:catAx>
        <c:axId val="4199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91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58" b="1" i="0" u="none" strike="noStrike" baseline="0">
                <a:solidFill>
                  <a:srgbClr val="FFFFFF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993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993728"/>
        <c:scaling>
          <c:orientation val="minMax"/>
        </c:scaling>
        <c:delete val="0"/>
        <c:axPos val="l"/>
        <c:majorGridlines>
          <c:spPr>
            <a:ln w="4916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91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39" b="0" i="0" u="none" strike="noStrike" baseline="0">
                <a:solidFill>
                  <a:srgbClr val="FFFFFF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992192"/>
        <c:crosses val="autoZero"/>
        <c:crossBetween val="between"/>
        <c:minorUnit val="2"/>
      </c:valAx>
      <c:spPr>
        <a:noFill/>
        <a:ln w="39324">
          <a:noFill/>
        </a:ln>
      </c:spPr>
    </c:plotArea>
    <c:plotVisOnly val="1"/>
    <c:dispBlanksAs val="gap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800000" mc:Ignorable="a14" a14:legacySpreadsheetColorIndex="37"/>
        </a:gs>
        <a:gs pos="50000">
          <a:srgbClr xmlns:mc="http://schemas.openxmlformats.org/markup-compatibility/2006" xmlns:a14="http://schemas.microsoft.com/office/drawing/2010/main" val="FF8080" mc:Ignorable="a14" a14:legacySpreadsheetColorIndex="29"/>
        </a:gs>
        <a:gs pos="100000">
          <a:srgbClr xmlns:mc="http://schemas.openxmlformats.org/markup-compatibility/2006" xmlns:a14="http://schemas.microsoft.com/office/drawing/2010/main" val="800000" mc:Ignorable="a14" a14:legacySpreadsheetColorIndex="37"/>
        </a:gs>
      </a:gsLst>
      <a:lin ang="5400000" scaled="1"/>
    </a:gradFill>
    <a:ln w="4916">
      <a:solidFill>
        <a:srgbClr val="000000"/>
      </a:solidFill>
      <a:prstDash val="solid"/>
    </a:ln>
  </c:spPr>
  <c:txPr>
    <a:bodyPr/>
    <a:lstStyle/>
    <a:p>
      <a:pPr>
        <a:defRPr sz="143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231" b="1" i="0" u="none" strike="noStrik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909" b="1" i="0" u="none" strike="noStrike" baseline="0" dirty="0" err="1">
                <a:solidFill>
                  <a:srgbClr val="FFFFFF"/>
                </a:solidFill>
                <a:latin typeface="Times New Roman"/>
                <a:cs typeface="Times New Roman"/>
              </a:rPr>
              <a:t>Кількість</a:t>
            </a:r>
            <a:r>
              <a:rPr lang="ru-RU" sz="2909" b="1" i="0" u="none" strike="noStrike" baseline="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2909" b="1" i="0" u="none" strike="noStrike" baseline="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претендентів</a:t>
            </a:r>
            <a:r>
              <a:rPr lang="ru-RU" sz="2909" b="1" i="0" u="none" strike="noStrike" baseline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на </a:t>
            </a:r>
            <a:r>
              <a:rPr lang="ru-RU" sz="2909" b="1" i="0" u="none" strike="noStrike" baseline="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нагородження</a:t>
            </a:r>
            <a:r>
              <a:rPr lang="ru-RU" sz="2909" b="1" i="0" u="none" strike="noStrike" baseline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медалями </a:t>
            </a:r>
            <a:r>
              <a:rPr lang="ru-RU" sz="2909" b="1" i="0" u="none" strike="noStrike" baseline="0" dirty="0">
                <a:solidFill>
                  <a:srgbClr val="FFFFFF"/>
                </a:solidFill>
                <a:latin typeface="Times New Roman"/>
                <a:cs typeface="Times New Roman"/>
              </a:rPr>
              <a:t>у 2014/2015 </a:t>
            </a:r>
            <a:r>
              <a:rPr lang="ru-RU" sz="2909" b="1" i="0" u="none" strike="noStrike" baseline="0" dirty="0" err="1">
                <a:solidFill>
                  <a:srgbClr val="FFFFFF"/>
                </a:solidFill>
                <a:latin typeface="Times New Roman"/>
                <a:cs typeface="Times New Roman"/>
              </a:rPr>
              <a:t>навчальному</a:t>
            </a:r>
            <a:r>
              <a:rPr lang="ru-RU" sz="2909" b="1" i="0" u="none" strike="noStrike" baseline="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2909" b="1" i="0" u="none" strike="noStrike" baseline="0" dirty="0" err="1">
                <a:solidFill>
                  <a:srgbClr val="FFFFFF"/>
                </a:solidFill>
                <a:latin typeface="Times New Roman"/>
                <a:cs typeface="Times New Roman"/>
              </a:rPr>
              <a:t>році</a:t>
            </a:r>
            <a:r>
              <a:rPr lang="ru-RU" sz="2909" b="1" i="0" u="none" strike="noStrike" baseline="0" dirty="0">
                <a:solidFill>
                  <a:srgbClr val="FFFFFF"/>
                </a:solidFill>
                <a:latin typeface="Times New Roman"/>
                <a:cs typeface="Times New Roman"/>
              </a:rPr>
              <a:t> за </a:t>
            </a:r>
            <a:r>
              <a:rPr lang="ru-RU" sz="2909" b="1" i="0" u="none" strike="noStrike" baseline="0" dirty="0" err="1">
                <a:solidFill>
                  <a:srgbClr val="FFFFFF"/>
                </a:solidFill>
                <a:latin typeface="Times New Roman"/>
                <a:cs typeface="Times New Roman"/>
              </a:rPr>
              <a:t>підсумками</a:t>
            </a:r>
            <a:r>
              <a:rPr lang="ru-RU" sz="2909" b="1" i="0" u="none" strike="noStrike" baseline="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2909" b="1" i="0" u="none" strike="noStrike" baseline="0" dirty="0" err="1">
                <a:solidFill>
                  <a:srgbClr val="FFFFFF"/>
                </a:solidFill>
                <a:latin typeface="Times New Roman"/>
                <a:cs typeface="Times New Roman"/>
              </a:rPr>
              <a:t>перевірки</a:t>
            </a:r>
            <a:r>
              <a:rPr lang="ru-RU" sz="2909" b="1" i="0" u="none" strike="noStrike" baseline="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2909" b="1" i="0" u="none" strike="noStrike" baseline="0" dirty="0" err="1">
                <a:solidFill>
                  <a:srgbClr val="FFFFFF"/>
                </a:solidFill>
                <a:latin typeface="Times New Roman"/>
                <a:cs typeface="Times New Roman"/>
              </a:rPr>
              <a:t>класних</a:t>
            </a:r>
            <a:r>
              <a:rPr lang="ru-RU" sz="2909" b="1" i="0" u="none" strike="noStrike" baseline="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2909" b="1" i="0" u="none" strike="noStrike" baseline="0" dirty="0" err="1">
                <a:solidFill>
                  <a:srgbClr val="FFFFFF"/>
                </a:solidFill>
                <a:latin typeface="Times New Roman"/>
                <a:cs typeface="Times New Roman"/>
              </a:rPr>
              <a:t>журналів</a:t>
            </a:r>
            <a:r>
              <a:rPr lang="ru-RU" sz="2909" b="1" i="0" u="none" strike="noStrike" baseline="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</a:p>
          <a:p>
            <a:pPr>
              <a:defRPr sz="4231" b="1" i="0" u="none" strike="noStrik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909" b="1" i="0" u="none" strike="noStrike" baseline="0" dirty="0">
                <a:solidFill>
                  <a:srgbClr val="FFFFFF"/>
                </a:solidFill>
                <a:latin typeface="Times New Roman"/>
                <a:cs typeface="Times New Roman"/>
              </a:rPr>
              <a:t>10-х та 11-х </a:t>
            </a:r>
            <a:r>
              <a:rPr lang="ru-RU" sz="2909" b="1" i="0" u="none" strike="noStrike" baseline="0" dirty="0" err="1">
                <a:solidFill>
                  <a:srgbClr val="FFFFFF"/>
                </a:solidFill>
                <a:latin typeface="Times New Roman"/>
                <a:cs typeface="Times New Roman"/>
              </a:rPr>
              <a:t>класів</a:t>
            </a:r>
            <a:r>
              <a:rPr lang="ru-RU" sz="2909" b="1" i="0" u="none" strike="noStrike" baseline="0" dirty="0">
                <a:solidFill>
                  <a:srgbClr val="FFFFFF"/>
                </a:solidFill>
                <a:latin typeface="Arial Cyr"/>
                <a:cs typeface="Arial Cyr"/>
              </a:rPr>
              <a:t>  </a:t>
            </a:r>
          </a:p>
        </c:rich>
      </c:tx>
      <c:layout>
        <c:manualLayout>
          <c:xMode val="edge"/>
          <c:yMode val="edge"/>
          <c:x val="9.3586879589489511E-2"/>
          <c:y val="1.2875536480686695E-2"/>
        </c:manualLayout>
      </c:layout>
      <c:overlay val="0"/>
      <c:spPr>
        <a:noFill/>
        <a:ln w="36946">
          <a:noFill/>
        </a:ln>
      </c:spPr>
    </c:title>
    <c:autoTitleDeleted val="0"/>
    <c:view3D>
      <c:rotX val="15"/>
      <c:hPercent val="42"/>
      <c:rotY val="20"/>
      <c:depthPercent val="100"/>
      <c:rAngAx val="1"/>
    </c:view3D>
    <c:floor>
      <c:thickness val="0"/>
      <c:spPr>
        <a:solidFill>
          <a:srgbClr val="FF808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8080" mc:Ignorable="a14" a14:legacySpreadsheetColorIndex="29"/>
            </a:gs>
            <a:gs pos="100000">
              <a:srgbClr xmlns:mc="http://schemas.openxmlformats.org/markup-compatibility/2006" xmlns:a14="http://schemas.microsoft.com/office/drawing/2010/main" val="800000" mc:Ignorable="a14" a14:legacySpreadsheetColorIndex="37"/>
            </a:gs>
          </a:gsLst>
          <a:path path="rect">
            <a:fillToRect t="100000" r="100000"/>
          </a:path>
        </a:gradFill>
        <a:ln w="25400">
          <a:noFill/>
        </a:ln>
      </c:spPr>
    </c:sideWall>
    <c:back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8080" mc:Ignorable="a14" a14:legacySpreadsheetColorIndex="29"/>
            </a:gs>
            <a:gs pos="100000">
              <a:srgbClr xmlns:mc="http://schemas.openxmlformats.org/markup-compatibility/2006" xmlns:a14="http://schemas.microsoft.com/office/drawing/2010/main" val="800000" mc:Ignorable="a14" a14:legacySpreadsheetColorIndex="37"/>
            </a:gs>
          </a:gsLst>
          <a:path path="rect">
            <a:fillToRect t="100000" r="100000"/>
          </a:path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5384615384615383E-2"/>
          <c:y val="0.35917312661498707"/>
          <c:w val="0.8107692307692308"/>
          <c:h val="0.521963824289405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Лист3!$A$29</c:f>
              <c:strCache>
                <c:ptCount val="1"/>
                <c:pt idx="0">
                  <c:v>10 клас</c:v>
                </c:pt>
              </c:strCache>
            </c:strRef>
          </c:tx>
          <c:spPr>
            <a:solidFill>
              <a:srgbClr val="FF6600"/>
            </a:solidFill>
            <a:ln w="18473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18473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 w="18473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8193757273426399E-2"/>
                  <c:y val="7.65114087258708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5686492353970311E-3"/>
                  <c:y val="-7.2733921035596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6946">
                <a:noFill/>
              </a:ln>
            </c:spPr>
            <c:txPr>
              <a:bodyPr/>
              <a:lstStyle/>
              <a:p>
                <a:pPr>
                  <a:defRPr sz="174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Лист3!$B$28:$C$28</c:f>
              <c:strCache>
                <c:ptCount val="2"/>
                <c:pt idx="0">
                  <c:v>золото</c:v>
                </c:pt>
                <c:pt idx="1">
                  <c:v>срібло</c:v>
                </c:pt>
              </c:strCache>
            </c:strRef>
          </c:cat>
          <c:val>
            <c:numRef>
              <c:f>Лист3!$B$29:$C$29</c:f>
              <c:numCache>
                <c:formatCode>General</c:formatCode>
                <c:ptCount val="2"/>
                <c:pt idx="0">
                  <c:v>973</c:v>
                </c:pt>
                <c:pt idx="1">
                  <c:v>185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Лист3!$A$30</c:f>
              <c:strCache>
                <c:ptCount val="1"/>
                <c:pt idx="0">
                  <c:v>11 клас</c:v>
                </c:pt>
              </c:strCache>
            </c:strRef>
          </c:tx>
          <c:spPr>
            <a:solidFill>
              <a:srgbClr val="00CCFF"/>
            </a:solidFill>
            <a:ln w="184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982251138227446E-2"/>
                  <c:y val="4.2146610853202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186815617364768E-3"/>
                  <c:y val="-5.603314507335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6946">
                <a:noFill/>
              </a:ln>
            </c:spPr>
            <c:txPr>
              <a:bodyPr/>
              <a:lstStyle/>
              <a:p>
                <a:pPr>
                  <a:defRPr sz="1745" b="1" i="0" u="none" strike="noStrike" baseline="0">
                    <a:solidFill>
                      <a:srgbClr val="FFFFFF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Лист3!$B$28:$C$28</c:f>
              <c:strCache>
                <c:ptCount val="2"/>
                <c:pt idx="0">
                  <c:v>золото</c:v>
                </c:pt>
                <c:pt idx="1">
                  <c:v>срібло</c:v>
                </c:pt>
              </c:strCache>
            </c:strRef>
          </c:cat>
          <c:val>
            <c:numRef>
              <c:f>Лист3!$B$30:$C$30</c:f>
              <c:numCache>
                <c:formatCode>General</c:formatCode>
                <c:ptCount val="2"/>
                <c:pt idx="0">
                  <c:v>969</c:v>
                </c:pt>
                <c:pt idx="1">
                  <c:v>194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281408"/>
        <c:axId val="43287296"/>
        <c:axId val="0"/>
      </c:bar3DChart>
      <c:catAx>
        <c:axId val="4328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61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36" b="1" i="0" u="none" strike="noStrike" baseline="0">
                <a:solidFill>
                  <a:srgbClr val="FFFFFF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3287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287296"/>
        <c:scaling>
          <c:orientation val="minMax"/>
        </c:scaling>
        <c:delete val="0"/>
        <c:axPos val="l"/>
        <c:majorGridlines>
          <c:spPr>
            <a:ln w="4618">
              <a:solidFill>
                <a:srgbClr val="FF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61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91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3281408"/>
        <c:crosses val="autoZero"/>
        <c:crossBetween val="between"/>
        <c:majorUnit val="200"/>
        <c:minorUnit val="100"/>
      </c:valAx>
      <c:spPr>
        <a:noFill/>
        <a:ln w="36946">
          <a:noFill/>
        </a:ln>
      </c:spPr>
    </c:plotArea>
    <c:legend>
      <c:legendPos val="r"/>
      <c:layout>
        <c:manualLayout>
          <c:xMode val="edge"/>
          <c:yMode val="edge"/>
          <c:x val="0.83846153846153848"/>
          <c:y val="0.5400516795865633"/>
          <c:w val="0.15846153846153846"/>
          <c:h val="0.24289405684754523"/>
        </c:manualLayout>
      </c:layout>
      <c:overlay val="0"/>
      <c:spPr>
        <a:solidFill>
          <a:srgbClr val="FF8080"/>
        </a:solidFill>
        <a:ln w="4618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800000" mc:Ignorable="a14" a14:legacySpreadsheetColorIndex="37"/>
        </a:gs>
        <a:gs pos="50000">
          <a:srgbClr xmlns:mc="http://schemas.openxmlformats.org/markup-compatibility/2006" xmlns:a14="http://schemas.microsoft.com/office/drawing/2010/main" val="FF8080" mc:Ignorable="a14" a14:legacySpreadsheetColorIndex="29"/>
        </a:gs>
        <a:gs pos="100000">
          <a:srgbClr xmlns:mc="http://schemas.openxmlformats.org/markup-compatibility/2006" xmlns:a14="http://schemas.microsoft.com/office/drawing/2010/main" val="800000" mc:Ignorable="a14" a14:legacySpreadsheetColorIndex="37"/>
        </a:gs>
      </a:gsLst>
      <a:lin ang="2700000" scaled="1"/>
    </a:gradFill>
    <a:ln w="4618">
      <a:solidFill>
        <a:srgbClr val="000000"/>
      </a:solidFill>
      <a:prstDash val="solid"/>
    </a:ln>
  </c:spPr>
  <c:txPr>
    <a:bodyPr/>
    <a:lstStyle/>
    <a:p>
      <a:pPr>
        <a:defRPr sz="145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635899-B820-4AF3-9A1F-0C55B2127322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1EF163-D225-433E-895C-40E714DB5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319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7CF6F3-7562-4193-8252-5A765FE419C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767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73BC18-1738-4882-869A-BC2BEE65A31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75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A9CA3A-490B-4570-9500-F5C8BDB7BB4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493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7C15E-C85A-4DF3-8E42-D61B72BCE5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74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765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727D610-2160-4301-9372-C7D88D2020CC}" type="slidenum">
              <a:rPr lang="ru-RU" sz="1200">
                <a:latin typeface="Calibri" pitchFamily="34" charset="0"/>
              </a:rPr>
              <a:pPr algn="r"/>
              <a:t>7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487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969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2E562B-3EC6-4CE3-99B0-AE8E6767AAA0}" type="slidenum">
              <a:rPr lang="ru-RU" sz="1200">
                <a:latin typeface="Calibri" pitchFamily="34" charset="0"/>
              </a:rPr>
              <a:pPr algn="r"/>
              <a:t>8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457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3174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CC2583-AB00-4B8A-999B-D0B60821CB84}" type="slidenum">
              <a:rPr lang="ru-RU" sz="1200">
                <a:latin typeface="Calibri" pitchFamily="34" charset="0"/>
              </a:rPr>
              <a:pPr algn="r"/>
              <a:t>9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688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33795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9FB893-64FC-40A9-B7A5-CD9C58E6601D}" type="slidenum">
              <a:rPr lang="ru-RU" sz="1200">
                <a:latin typeface="Calibri" pitchFamily="34" charset="0"/>
              </a:rPr>
              <a:pPr algn="r"/>
              <a:t>10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863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3584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6C4539B-B2C1-4681-A440-BEE4123D44F7}" type="slidenum">
              <a:rPr lang="ru-RU" sz="1200">
                <a:latin typeface="Calibri" pitchFamily="34" charset="0"/>
              </a:rPr>
              <a:pPr algn="r"/>
              <a:t>11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257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22E8E-054D-4096-ABA5-5CCBCC7AF918}" type="datetime1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1632E-18E4-440E-87BC-978A28C3B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E1908-5C35-49FF-8170-859187A75E93}" type="datetime1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E9E07-1610-408D-A0FF-B9DB3F080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0901-624E-47A7-8A7C-8C0B88B84B7E}" type="datetime1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2D59B-8FF1-4F1A-83FB-C7AF49A81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D421E-A905-4C3E-AC59-70730FEE1428}" type="datetime1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CE41-3A5B-420E-BF25-3B64A3CAA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665CA-174B-4076-B5CF-EED3931F74BA}" type="datetime1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300C5-1BA9-481C-8767-62AA6F25C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C8233-58F8-402E-AA64-436A4545C95E}" type="datetime1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A5DCA-882F-4FE6-9DA9-0AA824B7D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75D78-802B-441C-A696-BC05F5C68049}" type="datetime1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A896B-CF20-4E22-8891-22902A596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30819-8EA5-44E6-BC5A-05FBC73CC9A8}" type="datetime1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F9254-2462-47E3-A497-033866AD2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B6C71-EE78-4B73-8438-EB941872355F}" type="datetime1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D9CD7-D56C-4E53-A305-5B8DD39D2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4588B-534F-47C1-A627-3E60F827F36B}" type="datetime1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6C1D-6B87-43CD-970A-BB2BB940A3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E466E-8A2E-4181-AEF2-3D408E12C68C}" type="datetime1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51652-A65D-492D-8119-5345F9B58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BD916-0011-42F2-A2B4-162ED433AE77}" type="datetime1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2E6DD1-78EE-4FF1-A845-25B383678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63513" y="5921375"/>
            <a:ext cx="8751887" cy="708025"/>
          </a:xfrm>
          <a:prstGeom prst="round2DiagRect">
            <a:avLst>
              <a:gd name="adj1" fmla="val 0"/>
              <a:gd name="adj2" fmla="val 0"/>
            </a:avLst>
          </a:prstGeom>
          <a:gradFill>
            <a:gsLst>
              <a:gs pos="0">
                <a:schemeClr val="accent2">
                  <a:satMod val="103000"/>
                  <a:tint val="94000"/>
                  <a:lumMod val="92000"/>
                  <a:lumOff val="8000"/>
                  <a:alpha val="28000"/>
                </a:schemeClr>
              </a:gs>
              <a:gs pos="50000">
                <a:srgbClr val="DB4921">
                  <a:alpha val="53000"/>
                </a:srgbClr>
              </a:gs>
              <a:gs pos="100000">
                <a:srgbClr val="DB4921">
                  <a:alpha val="66000"/>
                </a:srgbClr>
              </a:gs>
            </a:gsLst>
          </a:gradFill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1241425" y="5888038"/>
            <a:ext cx="7281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200" b="1">
                <a:latin typeface="Times New Roman" pitchFamily="18" charset="0"/>
              </a:rPr>
              <a:t>Сєрікова Л.М., головний спеціаліст відділу нормативності та якості освіти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848600" y="6045200"/>
            <a:ext cx="0" cy="461963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40" name="Группа 21"/>
          <p:cNvGrpSpPr>
            <a:grpSpLocks/>
          </p:cNvGrpSpPr>
          <p:nvPr/>
        </p:nvGrpSpPr>
        <p:grpSpPr bwMode="auto">
          <a:xfrm rot="5400000">
            <a:off x="461169" y="-304006"/>
            <a:ext cx="609600" cy="1531938"/>
            <a:chOff x="892629" y="4637315"/>
            <a:chExt cx="609600" cy="1426028"/>
          </a:xfrm>
        </p:grpSpPr>
        <p:grpSp>
          <p:nvGrpSpPr>
            <p:cNvPr id="14349" name="Группа 19"/>
            <p:cNvGrpSpPr>
              <a:grpSpLocks/>
            </p:cNvGrpSpPr>
            <p:nvPr/>
          </p:nvGrpSpPr>
          <p:grpSpPr bwMode="auto">
            <a:xfrm>
              <a:off x="892629" y="4637315"/>
              <a:ext cx="457200" cy="1273628"/>
              <a:chOff x="892629" y="4615543"/>
              <a:chExt cx="457200" cy="1273628"/>
            </a:xfrm>
          </p:grpSpPr>
          <p:cxnSp>
            <p:nvCxnSpPr>
              <p:cNvPr id="14351" name="Прямая соединительная линия 15"/>
              <p:cNvCxnSpPr>
                <a:cxnSpLocks noChangeShapeType="1"/>
              </p:cNvCxnSpPr>
              <p:nvPr/>
            </p:nvCxnSpPr>
            <p:spPr bwMode="auto">
              <a:xfrm flipV="1">
                <a:off x="892629" y="4615543"/>
                <a:ext cx="0" cy="816428"/>
              </a:xfrm>
              <a:prstGeom prst="line">
                <a:avLst/>
              </a:prstGeom>
              <a:noFill/>
              <a:ln w="76200" algn="ctr">
                <a:solidFill>
                  <a:srgbClr val="A50F0F"/>
                </a:solidFill>
                <a:miter lim="800000"/>
                <a:headEnd/>
                <a:tailEnd/>
              </a:ln>
            </p:spPr>
          </p:cxnSp>
          <p:cxnSp>
            <p:nvCxnSpPr>
              <p:cNvPr id="14352" name="Прямая соединительная линия 16"/>
              <p:cNvCxnSpPr>
                <a:cxnSpLocks noChangeShapeType="1"/>
              </p:cNvCxnSpPr>
              <p:nvPr/>
            </p:nvCxnSpPr>
            <p:spPr bwMode="auto">
              <a:xfrm flipV="1">
                <a:off x="1045029" y="4767943"/>
                <a:ext cx="0" cy="816428"/>
              </a:xfrm>
              <a:prstGeom prst="line">
                <a:avLst/>
              </a:prstGeom>
              <a:noFill/>
              <a:ln w="76200" algn="ctr">
                <a:solidFill>
                  <a:srgbClr val="A50F0F"/>
                </a:solidFill>
                <a:miter lim="800000"/>
                <a:headEnd/>
                <a:tailEnd/>
              </a:ln>
            </p:spPr>
          </p:cxnSp>
          <p:cxnSp>
            <p:nvCxnSpPr>
              <p:cNvPr id="14353" name="Прямая соединительная линия 17"/>
              <p:cNvCxnSpPr>
                <a:cxnSpLocks noChangeShapeType="1"/>
              </p:cNvCxnSpPr>
              <p:nvPr/>
            </p:nvCxnSpPr>
            <p:spPr bwMode="auto">
              <a:xfrm flipV="1">
                <a:off x="1197429" y="4909457"/>
                <a:ext cx="0" cy="816428"/>
              </a:xfrm>
              <a:prstGeom prst="line">
                <a:avLst/>
              </a:prstGeom>
              <a:noFill/>
              <a:ln w="76200" algn="ctr">
                <a:solidFill>
                  <a:srgbClr val="A50F0F"/>
                </a:solidFill>
                <a:miter lim="800000"/>
                <a:headEnd/>
                <a:tailEnd/>
              </a:ln>
            </p:spPr>
          </p:cxnSp>
          <p:cxnSp>
            <p:nvCxnSpPr>
              <p:cNvPr id="14354" name="Прямая соединительная линия 18"/>
              <p:cNvCxnSpPr>
                <a:cxnSpLocks noChangeShapeType="1"/>
              </p:cNvCxnSpPr>
              <p:nvPr/>
            </p:nvCxnSpPr>
            <p:spPr bwMode="auto">
              <a:xfrm flipV="1">
                <a:off x="1349829" y="5072743"/>
                <a:ext cx="0" cy="816428"/>
              </a:xfrm>
              <a:prstGeom prst="line">
                <a:avLst/>
              </a:prstGeom>
              <a:noFill/>
              <a:ln w="76200" algn="ctr">
                <a:solidFill>
                  <a:srgbClr val="A50F0F"/>
                </a:solidFill>
                <a:miter lim="800000"/>
                <a:headEnd/>
                <a:tailEnd/>
              </a:ln>
            </p:spPr>
          </p:cxnSp>
        </p:grpSp>
        <p:cxnSp>
          <p:nvCxnSpPr>
            <p:cNvPr id="14350" name="Прямая соединительная линия 20"/>
            <p:cNvCxnSpPr>
              <a:cxnSpLocks noChangeShapeType="1"/>
            </p:cNvCxnSpPr>
            <p:nvPr/>
          </p:nvCxnSpPr>
          <p:spPr bwMode="auto">
            <a:xfrm flipV="1">
              <a:off x="1502229" y="5246915"/>
              <a:ext cx="0" cy="816428"/>
            </a:xfrm>
            <a:prstGeom prst="line">
              <a:avLst/>
            </a:prstGeom>
            <a:noFill/>
            <a:ln w="76200" algn="ctr">
              <a:solidFill>
                <a:srgbClr val="A50F0F"/>
              </a:solidFill>
              <a:miter lim="800000"/>
              <a:headEnd/>
              <a:tailEnd/>
            </a:ln>
          </p:spPr>
        </p:cxnSp>
      </p:grpSp>
      <p:grpSp>
        <p:nvGrpSpPr>
          <p:cNvPr id="14341" name="Группа 21"/>
          <p:cNvGrpSpPr>
            <a:grpSpLocks/>
          </p:cNvGrpSpPr>
          <p:nvPr/>
        </p:nvGrpSpPr>
        <p:grpSpPr bwMode="auto">
          <a:xfrm rot="5400000">
            <a:off x="461169" y="5539581"/>
            <a:ext cx="609600" cy="1531938"/>
            <a:chOff x="892629" y="4637315"/>
            <a:chExt cx="609600" cy="1426028"/>
          </a:xfrm>
        </p:grpSpPr>
        <p:grpSp>
          <p:nvGrpSpPr>
            <p:cNvPr id="14343" name="Группа 19"/>
            <p:cNvGrpSpPr>
              <a:grpSpLocks/>
            </p:cNvGrpSpPr>
            <p:nvPr/>
          </p:nvGrpSpPr>
          <p:grpSpPr bwMode="auto">
            <a:xfrm>
              <a:off x="892629" y="4637315"/>
              <a:ext cx="457200" cy="1273628"/>
              <a:chOff x="892629" y="4615543"/>
              <a:chExt cx="457200" cy="1273628"/>
            </a:xfrm>
          </p:grpSpPr>
          <p:cxnSp>
            <p:nvCxnSpPr>
              <p:cNvPr id="14345" name="Прямая соединительная линия 15"/>
              <p:cNvCxnSpPr>
                <a:cxnSpLocks noChangeShapeType="1"/>
              </p:cNvCxnSpPr>
              <p:nvPr/>
            </p:nvCxnSpPr>
            <p:spPr bwMode="auto">
              <a:xfrm flipV="1">
                <a:off x="892629" y="4615543"/>
                <a:ext cx="0" cy="816428"/>
              </a:xfrm>
              <a:prstGeom prst="line">
                <a:avLst/>
              </a:prstGeom>
              <a:noFill/>
              <a:ln w="76200" algn="ctr">
                <a:solidFill>
                  <a:srgbClr val="990000"/>
                </a:solidFill>
                <a:miter lim="800000"/>
                <a:headEnd/>
                <a:tailEnd/>
              </a:ln>
            </p:spPr>
          </p:cxnSp>
          <p:cxnSp>
            <p:nvCxnSpPr>
              <p:cNvPr id="14346" name="Прямая соединительная линия 16"/>
              <p:cNvCxnSpPr>
                <a:cxnSpLocks noChangeShapeType="1"/>
              </p:cNvCxnSpPr>
              <p:nvPr/>
            </p:nvCxnSpPr>
            <p:spPr bwMode="auto">
              <a:xfrm flipV="1">
                <a:off x="1045029" y="4767943"/>
                <a:ext cx="0" cy="816428"/>
              </a:xfrm>
              <a:prstGeom prst="line">
                <a:avLst/>
              </a:prstGeom>
              <a:noFill/>
              <a:ln w="76200" algn="ctr">
                <a:solidFill>
                  <a:srgbClr val="990000"/>
                </a:solidFill>
                <a:miter lim="800000"/>
                <a:headEnd/>
                <a:tailEnd/>
              </a:ln>
            </p:spPr>
          </p:cxnSp>
          <p:cxnSp>
            <p:nvCxnSpPr>
              <p:cNvPr id="14347" name="Прямая соединительная линия 17"/>
              <p:cNvCxnSpPr>
                <a:cxnSpLocks noChangeShapeType="1"/>
              </p:cNvCxnSpPr>
              <p:nvPr/>
            </p:nvCxnSpPr>
            <p:spPr bwMode="auto">
              <a:xfrm flipV="1">
                <a:off x="1197429" y="4909457"/>
                <a:ext cx="0" cy="816428"/>
              </a:xfrm>
              <a:prstGeom prst="line">
                <a:avLst/>
              </a:prstGeom>
              <a:noFill/>
              <a:ln w="76200" algn="ctr">
                <a:solidFill>
                  <a:srgbClr val="990000"/>
                </a:solidFill>
                <a:miter lim="800000"/>
                <a:headEnd/>
                <a:tailEnd/>
              </a:ln>
            </p:spPr>
          </p:cxnSp>
          <p:cxnSp>
            <p:nvCxnSpPr>
              <p:cNvPr id="14348" name="Прямая соединительная линия 18"/>
              <p:cNvCxnSpPr>
                <a:cxnSpLocks noChangeShapeType="1"/>
              </p:cNvCxnSpPr>
              <p:nvPr/>
            </p:nvCxnSpPr>
            <p:spPr bwMode="auto">
              <a:xfrm flipV="1">
                <a:off x="1349829" y="5072743"/>
                <a:ext cx="0" cy="816428"/>
              </a:xfrm>
              <a:prstGeom prst="line">
                <a:avLst/>
              </a:prstGeom>
              <a:noFill/>
              <a:ln w="76200" algn="ctr">
                <a:solidFill>
                  <a:srgbClr val="990000"/>
                </a:solidFill>
                <a:miter lim="800000"/>
                <a:headEnd/>
                <a:tailEnd/>
              </a:ln>
            </p:spPr>
          </p:cxnSp>
        </p:grpSp>
        <p:cxnSp>
          <p:nvCxnSpPr>
            <p:cNvPr id="14344" name="Прямая соединительная линия 20"/>
            <p:cNvCxnSpPr>
              <a:cxnSpLocks noChangeShapeType="1"/>
            </p:cNvCxnSpPr>
            <p:nvPr/>
          </p:nvCxnSpPr>
          <p:spPr bwMode="auto">
            <a:xfrm flipV="1">
              <a:off x="1502229" y="5246915"/>
              <a:ext cx="0" cy="816428"/>
            </a:xfrm>
            <a:prstGeom prst="line">
              <a:avLst/>
            </a:prstGeom>
            <a:noFill/>
            <a:ln w="76200" algn="ctr">
              <a:solidFill>
                <a:srgbClr val="990000"/>
              </a:solidFill>
              <a:miter lim="800000"/>
              <a:headEnd/>
              <a:tailEnd/>
            </a:ln>
          </p:spPr>
        </p:cxnSp>
      </p:grpSp>
      <p:sp>
        <p:nvSpPr>
          <p:cNvPr id="15" name="TextBox 14"/>
          <p:cNvSpPr txBox="1"/>
          <p:nvPr/>
        </p:nvSpPr>
        <p:spPr>
          <a:xfrm>
            <a:off x="698500" y="1133475"/>
            <a:ext cx="7399338" cy="3441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Підсумки  перевірки класних  журналів </a:t>
            </a:r>
          </a:p>
          <a:p>
            <a:pPr algn="ctr">
              <a:defRPr/>
            </a:pPr>
            <a:r>
              <a:rPr lang="ru-RU" sz="4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11-х  класів </a:t>
            </a:r>
          </a:p>
          <a:p>
            <a:pPr algn="ctr">
              <a:defRPr/>
            </a:pPr>
            <a:r>
              <a:rPr lang="ru-RU" sz="4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учнів-претендентів на нагородження  медалями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с двумя скругленными противолежащими углами 3"/>
          <p:cNvSpPr>
            <a:spLocks/>
          </p:cNvSpPr>
          <p:nvPr/>
        </p:nvSpPr>
        <p:spPr bwMode="auto">
          <a:xfrm>
            <a:off x="223838" y="360363"/>
            <a:ext cx="8543925" cy="6497637"/>
          </a:xfrm>
          <a:custGeom>
            <a:avLst/>
            <a:gdLst>
              <a:gd name="T0" fmla="*/ 10267116 w 8036378"/>
              <a:gd name="T1" fmla="*/ 4181643 h 5973311"/>
              <a:gd name="T2" fmla="*/ 5133558 w 8036378"/>
              <a:gd name="T3" fmla="*/ 8363281 h 5973311"/>
              <a:gd name="T4" fmla="*/ 0 w 8036378"/>
              <a:gd name="T5" fmla="*/ 4181643 h 5973311"/>
              <a:gd name="T6" fmla="*/ 5133558 w 8036378"/>
              <a:gd name="T7" fmla="*/ 0 h 5973311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43583 w 8036378"/>
              <a:gd name="T13" fmla="*/ 143584 h 5973311"/>
              <a:gd name="T14" fmla="*/ 7892794 w 8036378"/>
              <a:gd name="T15" fmla="*/ 5829731 h 59733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36378" h="5973311">
                <a:moveTo>
                  <a:pt x="490230" y="0"/>
                </a:moveTo>
                <a:lnTo>
                  <a:pt x="8036378" y="0"/>
                </a:lnTo>
                <a:lnTo>
                  <a:pt x="8036378" y="5483081"/>
                </a:lnTo>
                <a:cubicBezTo>
                  <a:pt x="8036378" y="5753827"/>
                  <a:pt x="7816894" y="5973310"/>
                  <a:pt x="7546148" y="5973311"/>
                </a:cubicBezTo>
                <a:lnTo>
                  <a:pt x="0" y="5973311"/>
                </a:lnTo>
                <a:lnTo>
                  <a:pt x="0" y="490230"/>
                </a:lnTo>
                <a:cubicBezTo>
                  <a:pt x="0" y="219483"/>
                  <a:pt x="219483" y="0"/>
                  <a:pt x="490230" y="1"/>
                </a:cubicBezTo>
                <a:cubicBezTo>
                  <a:pt x="490230" y="1"/>
                  <a:pt x="490230" y="1"/>
                  <a:pt x="490230" y="1"/>
                </a:cubicBezTo>
                <a:close/>
              </a:path>
            </a:pathLst>
          </a:custGeom>
          <a:gradFill rotWithShape="1">
            <a:gsLst>
              <a:gs pos="0">
                <a:srgbClr val="981C3A"/>
              </a:gs>
              <a:gs pos="50000">
                <a:srgbClr val="FF5050"/>
              </a:gs>
              <a:gs pos="100000">
                <a:srgbClr val="981C3A"/>
              </a:gs>
            </a:gsLst>
            <a:lin ang="54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/>
        </p:nvSpPr>
        <p:spPr>
          <a:xfrm>
            <a:off x="8526463" y="6397625"/>
            <a:ext cx="441325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098729C-3593-468B-B49C-2FCC1880B72A}" type="slidenum">
              <a:rPr 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7100" y="366713"/>
            <a:ext cx="7213600" cy="1311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Комісією Департаменту встановлено:</a:t>
            </a: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552450" y="1449388"/>
            <a:ext cx="78438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Не проводяться інструктажі з техніки безпеки під час виконання практичних робіт</a:t>
            </a:r>
          </a:p>
          <a:p>
            <a:endParaRPr lang="ru-RU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2171700" y="2413000"/>
            <a:ext cx="6223000" cy="685800"/>
          </a:xfrm>
          <a:prstGeom prst="rect">
            <a:avLst/>
          </a:prstGeom>
          <a:solidFill>
            <a:srgbClr val="FF7C80">
              <a:alpha val="7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uk-UA" sz="2000"/>
              <a:t> </a:t>
            </a:r>
            <a:r>
              <a:rPr lang="uk-UA" b="1"/>
              <a:t>у Пархоміській ЗОШ Краснокутської РДА</a:t>
            </a:r>
          </a:p>
          <a:p>
            <a:pPr>
              <a:buFontTx/>
              <a:buChar char="-"/>
            </a:pPr>
            <a:endParaRPr lang="uk-UA" b="1"/>
          </a:p>
        </p:txBody>
      </p:sp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292100" y="4660900"/>
            <a:ext cx="8153400" cy="1803400"/>
          </a:xfrm>
          <a:prstGeom prst="rect">
            <a:avLst/>
          </a:prstGeom>
          <a:solidFill>
            <a:srgbClr val="FF7C80">
              <a:alpha val="7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uk-UA" b="1"/>
              <a:t> у Пархоміській ЗОШ Краснокутської РДА;</a:t>
            </a:r>
          </a:p>
          <a:p>
            <a:pPr>
              <a:buFontTx/>
              <a:buChar char="-"/>
            </a:pPr>
            <a:r>
              <a:rPr lang="uk-UA" b="1"/>
              <a:t> у Харківських ЗОШ №№ 21, 61</a:t>
            </a:r>
          </a:p>
        </p:txBody>
      </p:sp>
      <p:sp>
        <p:nvSpPr>
          <p:cNvPr id="32775" name="Rectangle 8"/>
          <p:cNvSpPr>
            <a:spLocks noChangeArrowheads="1"/>
          </p:cNvSpPr>
          <p:nvPr/>
        </p:nvSpPr>
        <p:spPr bwMode="auto">
          <a:xfrm>
            <a:off x="361950" y="3455988"/>
            <a:ext cx="80978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Не дотримуються інструктивно-методичних рекомендацій щодо оформлення ведення предметних сторінок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Прямоугольник с двумя скругленными противолежащими углами 3"/>
          <p:cNvSpPr>
            <a:spLocks/>
          </p:cNvSpPr>
          <p:nvPr/>
        </p:nvSpPr>
        <p:spPr bwMode="auto">
          <a:xfrm>
            <a:off x="0" y="360363"/>
            <a:ext cx="8970963" cy="6497637"/>
          </a:xfrm>
          <a:custGeom>
            <a:avLst/>
            <a:gdLst>
              <a:gd name="T0" fmla="*/ 12478871 w 8036378"/>
              <a:gd name="T1" fmla="*/ 4181643 h 5973311"/>
              <a:gd name="T2" fmla="*/ 6239435 w 8036378"/>
              <a:gd name="T3" fmla="*/ 8363281 h 5973311"/>
              <a:gd name="T4" fmla="*/ 0 w 8036378"/>
              <a:gd name="T5" fmla="*/ 4181643 h 5973311"/>
              <a:gd name="T6" fmla="*/ 6239435 w 8036378"/>
              <a:gd name="T7" fmla="*/ 0 h 5973311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43583 w 8036378"/>
              <a:gd name="T13" fmla="*/ 143584 h 5973311"/>
              <a:gd name="T14" fmla="*/ 7892794 w 8036378"/>
              <a:gd name="T15" fmla="*/ 5829731 h 59733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36378" h="5973311">
                <a:moveTo>
                  <a:pt x="490230" y="0"/>
                </a:moveTo>
                <a:lnTo>
                  <a:pt x="8036378" y="0"/>
                </a:lnTo>
                <a:lnTo>
                  <a:pt x="8036378" y="5483081"/>
                </a:lnTo>
                <a:cubicBezTo>
                  <a:pt x="8036378" y="5753827"/>
                  <a:pt x="7816894" y="5973310"/>
                  <a:pt x="7546148" y="5973311"/>
                </a:cubicBezTo>
                <a:lnTo>
                  <a:pt x="0" y="5973311"/>
                </a:lnTo>
                <a:lnTo>
                  <a:pt x="0" y="490230"/>
                </a:lnTo>
                <a:cubicBezTo>
                  <a:pt x="0" y="219483"/>
                  <a:pt x="219483" y="0"/>
                  <a:pt x="490230" y="1"/>
                </a:cubicBezTo>
                <a:cubicBezTo>
                  <a:pt x="490230" y="1"/>
                  <a:pt x="490230" y="1"/>
                  <a:pt x="490230" y="1"/>
                </a:cubicBezTo>
                <a:close/>
              </a:path>
            </a:pathLst>
          </a:custGeom>
          <a:gradFill rotWithShape="1">
            <a:gsLst>
              <a:gs pos="0">
                <a:srgbClr val="981C3A"/>
              </a:gs>
              <a:gs pos="50000">
                <a:srgbClr val="FF5050"/>
              </a:gs>
              <a:gs pos="100000">
                <a:srgbClr val="981C3A"/>
              </a:gs>
            </a:gsLst>
            <a:lin ang="54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/>
        </p:nvSpPr>
        <p:spPr>
          <a:xfrm>
            <a:off x="8526463" y="6397625"/>
            <a:ext cx="441325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1E47664-8EFE-4E1A-A550-3FBB90D5186A}" type="slidenum">
              <a:rPr 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7100" y="366713"/>
            <a:ext cx="7213600" cy="1311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Комісією Департаменту встановлено: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323850" y="1682750"/>
            <a:ext cx="83010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Tx/>
              <a:buChar char="•"/>
            </a:pP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Не своєчасно проводиться первинний інструктаж;</a:t>
            </a:r>
          </a:p>
          <a:p>
            <a:pPr marL="342900" indent="-342900">
              <a:buFontTx/>
              <a:buChar char="•"/>
            </a:pP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Відсутній листок здоров</a:t>
            </a:r>
            <a:r>
              <a:rPr lang="en-US" sz="2400" b="1">
                <a:solidFill>
                  <a:schemeClr val="bg1"/>
                </a:solidFill>
              </a:rPr>
              <a:t>‘</a:t>
            </a:r>
            <a:r>
              <a:rPr lang="uk-UA" sz="2400" b="1">
                <a:solidFill>
                  <a:schemeClr val="bg1"/>
                </a:solidFill>
              </a:rPr>
              <a:t>я;</a:t>
            </a:r>
          </a:p>
          <a:p>
            <a:pPr marL="342900" indent="-342900">
              <a:buFontTx/>
              <a:buChar char="•"/>
            </a:pPr>
            <a:r>
              <a:rPr lang="uk-UA" sz="2400" b="1">
                <a:solidFill>
                  <a:schemeClr val="bg1"/>
                </a:solidFill>
              </a:rPr>
              <a:t>Не здійснюється контроль адміністрацією ЗНЗ за веденням класного журналу;</a:t>
            </a:r>
          </a:p>
          <a:p>
            <a:pPr marL="342900" indent="-342900">
              <a:buFontTx/>
              <a:buChar char="•"/>
            </a:pPr>
            <a:r>
              <a:rPr lang="uk-UA" sz="2400" b="1">
                <a:solidFill>
                  <a:schemeClr val="bg1"/>
                </a:solidFill>
              </a:rPr>
              <a:t>Нумерація особових справ учнів на сторінці класного журналу починається з одиниці</a:t>
            </a:r>
            <a:endParaRPr lang="ru-RU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821" name="Rectangle 7"/>
          <p:cNvSpPr>
            <a:spLocks noChangeArrowheads="1"/>
          </p:cNvSpPr>
          <p:nvPr/>
        </p:nvSpPr>
        <p:spPr bwMode="auto">
          <a:xfrm>
            <a:off x="152400" y="3965575"/>
            <a:ext cx="8788400" cy="2797175"/>
          </a:xfrm>
          <a:prstGeom prst="rect">
            <a:avLst/>
          </a:prstGeom>
          <a:solidFill>
            <a:srgbClr val="FF7C80">
              <a:alpha val="7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b="1" dirty="0"/>
              <a:t>   </a:t>
            </a:r>
            <a:r>
              <a:rPr lang="uk-UA" sz="2800" b="1" dirty="0">
                <a:solidFill>
                  <a:schemeClr val="bg1"/>
                </a:solidFill>
              </a:rPr>
              <a:t>Факт  грубого  порушення  виявлено:</a:t>
            </a:r>
          </a:p>
          <a:p>
            <a:pPr>
              <a:buFontTx/>
              <a:buChar char="-"/>
            </a:pPr>
            <a:r>
              <a:rPr lang="uk-UA" b="1" dirty="0"/>
              <a:t> </a:t>
            </a:r>
            <a:r>
              <a:rPr lang="uk-UA" sz="2000" b="1" dirty="0"/>
              <a:t>у Харківській ЗОШ № 49 (де вклеєні нові сторінки </a:t>
            </a:r>
          </a:p>
          <a:p>
            <a:r>
              <a:rPr lang="uk-UA" sz="2000" b="1" dirty="0"/>
              <a:t>зведеного обліку навчальних досягнень учнів</a:t>
            </a:r>
            <a:r>
              <a:rPr lang="uk-UA" sz="2000" b="1" dirty="0" smtClean="0"/>
              <a:t>);</a:t>
            </a:r>
            <a:endParaRPr lang="uk-UA" sz="2000" b="1" dirty="0"/>
          </a:p>
          <a:p>
            <a:pPr>
              <a:buFontTx/>
              <a:buChar char="-"/>
            </a:pPr>
            <a:r>
              <a:rPr lang="uk-UA" sz="2000" b="1" dirty="0"/>
              <a:t> у Андріївській ЗОШ </a:t>
            </a:r>
            <a:r>
              <a:rPr lang="uk-UA" sz="2000" b="1" dirty="0" err="1"/>
              <a:t>Великобурлуцької</a:t>
            </a:r>
            <a:r>
              <a:rPr lang="uk-UA" sz="2000" b="1" dirty="0"/>
              <a:t> РДА (де вклеєні </a:t>
            </a:r>
          </a:p>
          <a:p>
            <a:r>
              <a:rPr lang="uk-UA" sz="2000" b="1" dirty="0"/>
              <a:t>2 графи з оцінками за І семестр усім учням класу</a:t>
            </a:r>
            <a:r>
              <a:rPr lang="uk-UA" sz="2000" b="1" dirty="0" smtClean="0"/>
              <a:t>)</a:t>
            </a:r>
          </a:p>
          <a:p>
            <a:r>
              <a:rPr lang="uk-UA" sz="2000" b="1" dirty="0" smtClean="0"/>
              <a:t>- у </a:t>
            </a:r>
            <a:r>
              <a:rPr lang="uk-UA" sz="2000" b="1" dirty="0" err="1" smtClean="0"/>
              <a:t>Руновщинській</a:t>
            </a:r>
            <a:r>
              <a:rPr lang="uk-UA" sz="2000" b="1" dirty="0" smtClean="0"/>
              <a:t> ЗОШ </a:t>
            </a:r>
            <a:r>
              <a:rPr lang="uk-UA" sz="2000" b="1" dirty="0" err="1" smtClean="0"/>
              <a:t>Зачепилівської</a:t>
            </a:r>
            <a:r>
              <a:rPr lang="uk-UA" sz="2000" b="1" dirty="0" smtClean="0"/>
              <a:t> РДА,  де предмет </a:t>
            </a:r>
          </a:p>
          <a:p>
            <a:r>
              <a:rPr lang="uk-UA" sz="2000" b="1" dirty="0" smtClean="0"/>
              <a:t>«Психологія» в </a:t>
            </a:r>
            <a:r>
              <a:rPr lang="uk-UA" sz="2000" b="1" dirty="0" err="1" smtClean="0"/>
              <a:t>суспільно-гуманітарном</a:t>
            </a:r>
            <a:r>
              <a:rPr lang="uk-UA" sz="2000" b="1" dirty="0" smtClean="0"/>
              <a:t> профілі </a:t>
            </a:r>
          </a:p>
          <a:p>
            <a:r>
              <a:rPr lang="uk-UA" sz="2000" b="1" dirty="0" smtClean="0"/>
              <a:t>не оцінений за І семестр, а у ІІ семестрі не викладається</a:t>
            </a:r>
            <a:endParaRPr lang="uk-UA" sz="2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Line 440"/>
          <p:cNvSpPr>
            <a:spLocks noChangeShapeType="1"/>
          </p:cNvSpPr>
          <p:nvPr/>
        </p:nvSpPr>
        <p:spPr bwMode="auto">
          <a:xfrm>
            <a:off x="4021138" y="8969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66" name="Line 456"/>
          <p:cNvSpPr>
            <a:spLocks noChangeShapeType="1"/>
          </p:cNvSpPr>
          <p:nvPr/>
        </p:nvSpPr>
        <p:spPr bwMode="auto">
          <a:xfrm>
            <a:off x="6261100" y="8969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7118" name="Group 2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944672"/>
              </p:ext>
            </p:extLst>
          </p:nvPr>
        </p:nvGraphicFramePr>
        <p:xfrm>
          <a:off x="88900" y="-124136"/>
          <a:ext cx="8734425" cy="6912864"/>
        </p:xfrm>
        <a:graphic>
          <a:graphicData uri="http://schemas.openxmlformats.org/drawingml/2006/table">
            <a:tbl>
              <a:tblPr/>
              <a:tblGrid>
                <a:gridCol w="355600"/>
                <a:gridCol w="1716809"/>
                <a:gridCol w="696191"/>
                <a:gridCol w="800100"/>
                <a:gridCol w="876300"/>
                <a:gridCol w="747713"/>
                <a:gridCol w="598487"/>
                <a:gridCol w="736600"/>
                <a:gridCol w="787400"/>
                <a:gridCol w="773113"/>
                <a:gridCol w="646112"/>
              </a:tblGrid>
              <a:tr h="413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учнів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претендентів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нагородження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медалями у 2014/2015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н.р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987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Назва району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кількість випускників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станом на липень 2014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всього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станом на квітень 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всього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відбулися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зміни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vert="vert27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629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На яку медаль претендує (за результатами 10 класу)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На яку медаль претендує (за результатами                 11 класу)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Золота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Срібна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Золота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Срібна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9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Балаклійський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8,4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149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Барвінківський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149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Близнюківський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5,6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149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Богодухівський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5,6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149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Борівський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149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Валківський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149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В.Бурлуцький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7,8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149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Вовчанський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8,6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149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Дворічанський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13,4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149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Дергачівський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6,8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149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Зачепилівський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149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Зміївський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12,4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149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Золочівський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149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Ізюмський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1490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Кегичівський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7,8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9590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Коломацький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15,6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Line 462"/>
          <p:cNvSpPr>
            <a:spLocks noChangeShapeType="1"/>
          </p:cNvSpPr>
          <p:nvPr/>
        </p:nvSpPr>
        <p:spPr bwMode="auto">
          <a:xfrm>
            <a:off x="4073525" y="6461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0" name="Line 478"/>
          <p:cNvSpPr>
            <a:spLocks noChangeShapeType="1"/>
          </p:cNvSpPr>
          <p:nvPr/>
        </p:nvSpPr>
        <p:spPr bwMode="auto">
          <a:xfrm>
            <a:off x="6219825" y="6461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8134" name="Group 2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35536"/>
              </p:ext>
            </p:extLst>
          </p:nvPr>
        </p:nvGraphicFramePr>
        <p:xfrm>
          <a:off x="1" y="0"/>
          <a:ext cx="9019308" cy="6892862"/>
        </p:xfrm>
        <a:graphic>
          <a:graphicData uri="http://schemas.openxmlformats.org/drawingml/2006/table">
            <a:tbl>
              <a:tblPr/>
              <a:tblGrid>
                <a:gridCol w="466266"/>
                <a:gridCol w="1878017"/>
                <a:gridCol w="684829"/>
                <a:gridCol w="849964"/>
                <a:gridCol w="837013"/>
                <a:gridCol w="749587"/>
                <a:gridCol w="479218"/>
                <a:gridCol w="823030"/>
                <a:gridCol w="819499"/>
                <a:gridCol w="766867"/>
                <a:gridCol w="665018"/>
              </a:tblGrid>
              <a:tr h="12700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учнів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претендентів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нагородження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медалями у 2014/2015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н.р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416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Назва району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кількість випускників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станом на липень 2014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всього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станом на квітень 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всього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Відбулися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зміни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vert="vert27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522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На яку медаль претендує (за результатами 10 класу)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На яку медаль претендує (за результатами                 11 класу)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Золота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Срібна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Золота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Срібна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Красноградський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Краснокутський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Куп'янський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Лозівський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Н.Водолазький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Первомайський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Печенізький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24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Сахновщинський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25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Харківський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Чугуївський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27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Шевченківський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28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м.Ізюм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29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м.Куп'янск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м.Лозова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31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м.Люботин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32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м.Первомайський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33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м.Чугуїв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Line 308"/>
          <p:cNvSpPr>
            <a:spLocks noChangeShapeType="1"/>
          </p:cNvSpPr>
          <p:nvPr/>
        </p:nvSpPr>
        <p:spPr bwMode="auto">
          <a:xfrm>
            <a:off x="4146550" y="16779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4" name="Line 324"/>
          <p:cNvSpPr>
            <a:spLocks noChangeShapeType="1"/>
          </p:cNvSpPr>
          <p:nvPr/>
        </p:nvSpPr>
        <p:spPr bwMode="auto">
          <a:xfrm>
            <a:off x="6269038" y="16779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9076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378613"/>
              </p:ext>
            </p:extLst>
          </p:nvPr>
        </p:nvGraphicFramePr>
        <p:xfrm>
          <a:off x="166255" y="637021"/>
          <a:ext cx="8853055" cy="5591493"/>
        </p:xfrm>
        <a:graphic>
          <a:graphicData uri="http://schemas.openxmlformats.org/drawingml/2006/table">
            <a:tbl>
              <a:tblPr/>
              <a:tblGrid>
                <a:gridCol w="363746"/>
                <a:gridCol w="1989771"/>
                <a:gridCol w="656795"/>
                <a:gridCol w="670479"/>
                <a:gridCol w="725212"/>
                <a:gridCol w="752578"/>
                <a:gridCol w="615745"/>
                <a:gridCol w="820995"/>
                <a:gridCol w="793628"/>
                <a:gridCol w="725212"/>
                <a:gridCol w="738894"/>
              </a:tblGrid>
              <a:tr h="606425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учнів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претендентів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нагородження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медалями у 2014/2015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н.р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49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Назва району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кількість випускників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станом на липень 2014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всього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станом на квітень 2015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всього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відбулися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зміни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vert="vert27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760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На яку медаль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претендує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 (за результатами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10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класу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На яку медаль претендує (за результатами                 11 класу)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Золота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Срібна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Золота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Срібна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34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Дзержинський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11,0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35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Жовтневий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13,2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36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Київський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13,1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37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Комінтернівський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38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Ленінський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8,1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39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Московський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6,3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Орджонікідзевський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41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Фрунзенський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5,3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" charset="0"/>
                        </a:rPr>
                        <a:t>42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Червонозаводський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8,8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 місту: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5943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552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9,3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uk-UA" smtClean="0"/>
          </a:p>
          <a:p>
            <a:pPr eaLnBrk="1" hangingPunct="1">
              <a:buFont typeface="Arial" charset="0"/>
              <a:buNone/>
            </a:pPr>
            <a:endParaRPr lang="uk-UA" smtClean="0"/>
          </a:p>
          <a:p>
            <a:pPr eaLnBrk="1" hangingPunct="1">
              <a:buFont typeface="Arial" charset="0"/>
              <a:buNone/>
            </a:pPr>
            <a:endParaRPr lang="uk-UA" smtClean="0"/>
          </a:p>
          <a:p>
            <a:pPr eaLnBrk="1" hangingPunct="1">
              <a:buFont typeface="Arial" charset="0"/>
              <a:buNone/>
            </a:pPr>
            <a:endParaRPr lang="uk-UA" smtClean="0"/>
          </a:p>
          <a:p>
            <a:pPr eaLnBrk="1" hangingPunct="1">
              <a:buFont typeface="Arial" charset="0"/>
              <a:buNone/>
            </a:pPr>
            <a:r>
              <a:rPr lang="uk-UA" smtClean="0"/>
              <a:t>		               </a:t>
            </a:r>
            <a:r>
              <a:rPr lang="uk-UA" sz="3600" b="1" smtClean="0">
                <a:solidFill>
                  <a:srgbClr val="A50F0F"/>
                </a:solidFill>
                <a:latin typeface="Times New Roman" pitchFamily="18" charset="0"/>
              </a:rPr>
              <a:t>Дякую за увагу!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>
          <a:xfrm>
            <a:off x="260350" y="733425"/>
            <a:ext cx="8093941" cy="583363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2400" b="1" dirty="0" smtClean="0"/>
              <a:t>Закон </a:t>
            </a:r>
            <a:r>
              <a:rPr lang="ru-RU" sz="2400" b="1" dirty="0" err="1" smtClean="0"/>
              <a:t>України</a:t>
            </a:r>
            <a:r>
              <a:rPr lang="ru-RU" sz="2400" b="1" dirty="0" smtClean="0"/>
              <a:t> «Про </a:t>
            </a:r>
            <a:r>
              <a:rPr lang="ru-RU" sz="2400" b="1" dirty="0" err="1" smtClean="0"/>
              <a:t>загальну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середню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освіту</a:t>
            </a:r>
            <a:r>
              <a:rPr lang="ru-RU" sz="2400" b="1" dirty="0" smtClean="0"/>
              <a:t>»</a:t>
            </a:r>
            <a:endParaRPr lang="en-US" sz="2400" b="1" dirty="0" smtClean="0"/>
          </a:p>
          <a:p>
            <a:pPr>
              <a:lnSpc>
                <a:spcPct val="70000"/>
              </a:lnSpc>
            </a:pPr>
            <a:r>
              <a:rPr lang="ru-RU" sz="2400" b="1" dirty="0" err="1" smtClean="0"/>
              <a:t>Положення</a:t>
            </a:r>
            <a:r>
              <a:rPr lang="ru-RU" sz="2400" b="1" dirty="0" smtClean="0"/>
              <a:t> про </a:t>
            </a:r>
            <a:r>
              <a:rPr lang="ru-RU" sz="2400" b="1" dirty="0" err="1" smtClean="0"/>
              <a:t>загальноосвітній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навчальний</a:t>
            </a:r>
            <a:r>
              <a:rPr lang="ru-RU" sz="2400" b="1" dirty="0" smtClean="0"/>
              <a:t> заклад</a:t>
            </a:r>
            <a:r>
              <a:rPr lang="uk-UA" sz="2400" b="1" dirty="0" smtClean="0"/>
              <a:t> затверджене П</a:t>
            </a:r>
            <a:r>
              <a:rPr lang="ru-RU" sz="2400" b="1" dirty="0" err="1" smtClean="0"/>
              <a:t>остановою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Кабінету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Міністрів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України</a:t>
            </a:r>
            <a:r>
              <a:rPr lang="ru-RU" sz="2400" b="1" dirty="0" smtClean="0"/>
              <a:t> </a:t>
            </a:r>
            <a:r>
              <a:rPr lang="uk-UA" sz="2400" b="1" dirty="0"/>
              <a:t> </a:t>
            </a:r>
            <a:r>
              <a:rPr lang="ru-RU" sz="2400" b="1" dirty="0" err="1" smtClean="0"/>
              <a:t>від</a:t>
            </a:r>
            <a:r>
              <a:rPr lang="ru-RU" sz="2400" b="1" dirty="0" smtClean="0"/>
              <a:t> 27.08.2010 № 778</a:t>
            </a:r>
            <a:endParaRPr lang="uk-UA" sz="2400" b="1" dirty="0" smtClean="0"/>
          </a:p>
          <a:p>
            <a:pPr>
              <a:lnSpc>
                <a:spcPct val="70000"/>
              </a:lnSpc>
            </a:pPr>
            <a:r>
              <a:rPr lang="uk-UA" sz="2400" dirty="0" smtClean="0"/>
              <a:t> </a:t>
            </a:r>
            <a:r>
              <a:rPr lang="uk-UA" altLang="ru-RU" sz="2400" b="1" dirty="0" smtClean="0"/>
              <a:t>Положення про державну підсумкову атестацію учнів (вихованців) у системі загальної середньої освіти, затверджене наказом Міністерства освіти і науки України від 30.12.2014 </a:t>
            </a:r>
            <a:r>
              <a:rPr lang="en-US" altLang="ru-RU" sz="2400" b="1" dirty="0" smtClean="0"/>
              <a:t> </a:t>
            </a:r>
            <a:r>
              <a:rPr lang="uk-UA" altLang="ru-RU" sz="2400" b="1" dirty="0" smtClean="0"/>
              <a:t>№ 1547, зареєстрованим у  Міністерстві  юстиції  України 14.02.2015 за № 157/26602;</a:t>
            </a:r>
          </a:p>
          <a:p>
            <a:pPr>
              <a:lnSpc>
                <a:spcPct val="70000"/>
              </a:lnSpc>
            </a:pPr>
            <a:r>
              <a:rPr lang="uk-UA" altLang="ru-RU" sz="2400" b="1" dirty="0" smtClean="0"/>
              <a:t>Інструкція про переведення та випуск учнів (вихованців) навчальних закладів системи загальної середньої освіти, затверджена наказом Міністерства освіти і науки України від 14.04.2008 № 319, зареєстрованим у Міністерстві юстиції України 06.05.2008 за № 383/15074;</a:t>
            </a:r>
          </a:p>
          <a:p>
            <a:pPr>
              <a:lnSpc>
                <a:spcPct val="70000"/>
              </a:lnSpc>
            </a:pPr>
            <a:r>
              <a:rPr lang="uk-UA" altLang="ru-RU" sz="2400" b="1" dirty="0" smtClean="0"/>
              <a:t>Положення про золоту медаль «За високі досягнення у навчанні» та срібну медаль «За досягнення у навчанні» затверджене наказом Міністерства освіти і науки  України від 13.12.2000 № 584, зареєстрованим у Міністерстві юстиції України 19.12.2000 за № 924/5145 (із змінами)</a:t>
            </a:r>
            <a:endParaRPr lang="uk-UA" sz="24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26463" y="6397625"/>
            <a:ext cx="441325" cy="365125"/>
          </a:xfrm>
        </p:spPr>
        <p:txBody>
          <a:bodyPr/>
          <a:lstStyle/>
          <a:p>
            <a:pPr>
              <a:defRPr/>
            </a:pPr>
            <a:fld id="{DBF2BD41-0216-4069-B0B4-1500337ACD1B}" type="slidenum"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61950"/>
            <a:ext cx="8085138" cy="1920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Наказ </a:t>
            </a:r>
          </a:p>
          <a:p>
            <a:pPr algn="ctr">
              <a:defRPr/>
            </a:pPr>
            <a:r>
              <a:rPr lang="ru-RU" sz="40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Департаменту науки і освіти</a:t>
            </a:r>
          </a:p>
          <a:p>
            <a:pPr algn="ctr">
              <a:defRPr/>
            </a:pPr>
            <a:r>
              <a: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від </a:t>
            </a:r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04.03.2015 </a:t>
            </a:r>
            <a:r>
              <a: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№</a:t>
            </a:r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90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539750" y="2489200"/>
            <a:ext cx="756443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>
                <a:latin typeface="Times New Roman" pitchFamily="18" charset="0"/>
              </a:rPr>
              <a:t>«</a:t>
            </a:r>
            <a:r>
              <a:rPr lang="ru-RU" sz="3200" b="1">
                <a:latin typeface="Times New Roman" pitchFamily="18" charset="0"/>
              </a:rPr>
              <a:t>Про організацію проведення перевірки досягнень у навчанні випускників навчальних закладів – претендентів на нагородження медалями у 2014/2015 навчальному році»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26463" y="6397625"/>
            <a:ext cx="441325" cy="365125"/>
          </a:xfrm>
        </p:spPr>
        <p:txBody>
          <a:bodyPr/>
          <a:lstStyle/>
          <a:p>
            <a:pPr>
              <a:defRPr/>
            </a:pPr>
            <a:fld id="{D7204B9D-B65E-46F5-A5C9-3140D67B2E00}" type="slidenum"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6000" y="376238"/>
            <a:ext cx="607695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Порівняльна  діаграма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15975" y="1284288"/>
            <a:ext cx="7218363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583234"/>
              </p:ext>
            </p:extLst>
          </p:nvPr>
        </p:nvGraphicFramePr>
        <p:xfrm>
          <a:off x="273050" y="1138238"/>
          <a:ext cx="8820150" cy="5434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5422900" y="3530600"/>
            <a:ext cx="698500" cy="800100"/>
          </a:xfrm>
          <a:prstGeom prst="line">
            <a:avLst/>
          </a:prstGeom>
          <a:noFill/>
          <a:ln w="825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84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454417"/>
              </p:ext>
            </p:extLst>
          </p:nvPr>
        </p:nvGraphicFramePr>
        <p:xfrm>
          <a:off x="50800" y="536244"/>
          <a:ext cx="9042400" cy="591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с двумя скругленными противолежащими углами 3"/>
          <p:cNvSpPr>
            <a:spLocks/>
          </p:cNvSpPr>
          <p:nvPr/>
        </p:nvSpPr>
        <p:spPr bwMode="auto">
          <a:xfrm>
            <a:off x="490538" y="512763"/>
            <a:ext cx="8035925" cy="5973762"/>
          </a:xfrm>
          <a:custGeom>
            <a:avLst/>
            <a:gdLst>
              <a:gd name="T0" fmla="*/ 8034569 w 8036378"/>
              <a:gd name="T1" fmla="*/ 2987561 h 5973311"/>
              <a:gd name="T2" fmla="*/ 4017285 w 8036378"/>
              <a:gd name="T3" fmla="*/ 5975118 h 5973311"/>
              <a:gd name="T4" fmla="*/ 0 w 8036378"/>
              <a:gd name="T5" fmla="*/ 2987561 h 5973311"/>
              <a:gd name="T6" fmla="*/ 4017285 w 8036378"/>
              <a:gd name="T7" fmla="*/ 0 h 5973311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43583 w 8036378"/>
              <a:gd name="T13" fmla="*/ 143583 h 5973311"/>
              <a:gd name="T14" fmla="*/ 7892794 w 8036378"/>
              <a:gd name="T15" fmla="*/ 5829731 h 59733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36378" h="5973311">
                <a:moveTo>
                  <a:pt x="490230" y="0"/>
                </a:moveTo>
                <a:lnTo>
                  <a:pt x="8036378" y="0"/>
                </a:lnTo>
                <a:lnTo>
                  <a:pt x="8036378" y="5483081"/>
                </a:lnTo>
                <a:cubicBezTo>
                  <a:pt x="8036378" y="5753827"/>
                  <a:pt x="7816894" y="5973310"/>
                  <a:pt x="7546148" y="5973311"/>
                </a:cubicBezTo>
                <a:lnTo>
                  <a:pt x="0" y="5973311"/>
                </a:lnTo>
                <a:lnTo>
                  <a:pt x="0" y="490230"/>
                </a:lnTo>
                <a:cubicBezTo>
                  <a:pt x="0" y="219483"/>
                  <a:pt x="219483" y="0"/>
                  <a:pt x="490230" y="1"/>
                </a:cubicBezTo>
                <a:cubicBezTo>
                  <a:pt x="490230" y="1"/>
                  <a:pt x="490230" y="1"/>
                  <a:pt x="490230" y="1"/>
                </a:cubicBezTo>
                <a:close/>
              </a:path>
            </a:pathLst>
          </a:custGeom>
          <a:gradFill rotWithShape="1">
            <a:gsLst>
              <a:gs pos="0">
                <a:srgbClr val="981C3A"/>
              </a:gs>
              <a:gs pos="50000">
                <a:srgbClr val="FF5050"/>
              </a:gs>
              <a:gs pos="100000">
                <a:srgbClr val="981C3A"/>
              </a:gs>
            </a:gsLst>
            <a:lin ang="54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26463" y="6397625"/>
            <a:ext cx="441325" cy="365125"/>
          </a:xfrm>
        </p:spPr>
        <p:txBody>
          <a:bodyPr/>
          <a:lstStyle/>
          <a:p>
            <a:pPr>
              <a:defRPr/>
            </a:pPr>
            <a:fld id="{323EBAC0-A0D3-4048-A71E-AA9A549D401B}" type="slidenum"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7100" y="506413"/>
            <a:ext cx="7213600" cy="1311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Комісією Департаменту встановлено:</a:t>
            </a: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552450" y="1855788"/>
            <a:ext cx="78438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Порушення, коли вчитель необ</a:t>
            </a:r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'</a:t>
            </a: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єктивно виставляє семестрові оцінки у претендентів на нагородження медалями</a:t>
            </a:r>
          </a:p>
        </p:txBody>
      </p:sp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520700" y="3060700"/>
            <a:ext cx="7937500" cy="2895600"/>
          </a:xfrm>
          <a:prstGeom prst="rect">
            <a:avLst/>
          </a:prstGeom>
          <a:solidFill>
            <a:srgbClr val="FF7C80">
              <a:alpha val="7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uk-UA"/>
              <a:t> </a:t>
            </a:r>
            <a:r>
              <a:rPr lang="uk-UA" sz="2000" b="1"/>
              <a:t>у Харківській спеціалізованій школі № 11;</a:t>
            </a:r>
          </a:p>
          <a:p>
            <a:pPr>
              <a:buFontTx/>
              <a:buChar char="-"/>
            </a:pPr>
            <a:r>
              <a:rPr lang="uk-UA" sz="2000" b="1"/>
              <a:t> у Харківській ЗОШ № 28;</a:t>
            </a:r>
          </a:p>
          <a:p>
            <a:pPr>
              <a:buFontTx/>
              <a:buChar char="-"/>
            </a:pPr>
            <a:r>
              <a:rPr lang="uk-UA" sz="2000" b="1"/>
              <a:t> у Харківській ЗОШ № 21;</a:t>
            </a:r>
          </a:p>
          <a:p>
            <a:pPr>
              <a:buFontTx/>
              <a:buChar char="-"/>
            </a:pPr>
            <a:r>
              <a:rPr lang="uk-UA" sz="2000" b="1"/>
              <a:t> у Харківській гімназії № 39;</a:t>
            </a:r>
          </a:p>
          <a:p>
            <a:pPr>
              <a:buFontTx/>
              <a:buChar char="-"/>
            </a:pPr>
            <a:r>
              <a:rPr lang="uk-UA" sz="2000" b="1"/>
              <a:t> у Краснокутській гімназії імені Героя Радянського Союзу</a:t>
            </a:r>
          </a:p>
          <a:p>
            <a:r>
              <a:rPr lang="uk-UA" sz="2000" b="1"/>
              <a:t> І.Н. Нестерова;</a:t>
            </a:r>
          </a:p>
          <a:p>
            <a:pPr>
              <a:buFontTx/>
              <a:buChar char="-"/>
            </a:pPr>
            <a:r>
              <a:rPr lang="uk-UA" sz="2000" b="1"/>
              <a:t> у ЗОШ № 4 Люботинської міської ради;</a:t>
            </a:r>
          </a:p>
          <a:p>
            <a:pPr>
              <a:buFontTx/>
              <a:buChar char="-"/>
            </a:pPr>
            <a:r>
              <a:rPr lang="uk-UA" sz="2000" b="1"/>
              <a:t> у Верхньосамарській ЗОШ Близнюківської районної ради;</a:t>
            </a:r>
          </a:p>
          <a:p>
            <a:pPr>
              <a:buFontTx/>
              <a:buChar char="-"/>
            </a:pPr>
            <a:r>
              <a:rPr lang="uk-UA" sz="2000" b="1"/>
              <a:t> у Клигино-Башкирівській ЗОШ Чугуївської міської ради;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с двумя скругленными противолежащими углами 3"/>
          <p:cNvSpPr>
            <a:spLocks/>
          </p:cNvSpPr>
          <p:nvPr/>
        </p:nvSpPr>
        <p:spPr bwMode="auto">
          <a:xfrm>
            <a:off x="223838" y="360363"/>
            <a:ext cx="8543925" cy="6497637"/>
          </a:xfrm>
          <a:custGeom>
            <a:avLst/>
            <a:gdLst>
              <a:gd name="T0" fmla="*/ 10267116 w 8036378"/>
              <a:gd name="T1" fmla="*/ 4181643 h 5973311"/>
              <a:gd name="T2" fmla="*/ 5133558 w 8036378"/>
              <a:gd name="T3" fmla="*/ 8363281 h 5973311"/>
              <a:gd name="T4" fmla="*/ 0 w 8036378"/>
              <a:gd name="T5" fmla="*/ 4181643 h 5973311"/>
              <a:gd name="T6" fmla="*/ 5133558 w 8036378"/>
              <a:gd name="T7" fmla="*/ 0 h 5973311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43583 w 8036378"/>
              <a:gd name="T13" fmla="*/ 143584 h 5973311"/>
              <a:gd name="T14" fmla="*/ 7892794 w 8036378"/>
              <a:gd name="T15" fmla="*/ 5829731 h 59733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36378" h="5973311">
                <a:moveTo>
                  <a:pt x="490230" y="0"/>
                </a:moveTo>
                <a:lnTo>
                  <a:pt x="8036378" y="0"/>
                </a:lnTo>
                <a:lnTo>
                  <a:pt x="8036378" y="5483081"/>
                </a:lnTo>
                <a:cubicBezTo>
                  <a:pt x="8036378" y="5753827"/>
                  <a:pt x="7816894" y="5973310"/>
                  <a:pt x="7546148" y="5973311"/>
                </a:cubicBezTo>
                <a:lnTo>
                  <a:pt x="0" y="5973311"/>
                </a:lnTo>
                <a:lnTo>
                  <a:pt x="0" y="490230"/>
                </a:lnTo>
                <a:cubicBezTo>
                  <a:pt x="0" y="219483"/>
                  <a:pt x="219483" y="0"/>
                  <a:pt x="490230" y="1"/>
                </a:cubicBezTo>
                <a:cubicBezTo>
                  <a:pt x="490230" y="1"/>
                  <a:pt x="490230" y="1"/>
                  <a:pt x="490230" y="1"/>
                </a:cubicBezTo>
                <a:close/>
              </a:path>
            </a:pathLst>
          </a:custGeom>
          <a:gradFill rotWithShape="1">
            <a:gsLst>
              <a:gs pos="0">
                <a:srgbClr val="981C3A"/>
              </a:gs>
              <a:gs pos="50000">
                <a:srgbClr val="FF5050"/>
              </a:gs>
              <a:gs pos="100000">
                <a:srgbClr val="981C3A"/>
              </a:gs>
            </a:gsLst>
            <a:lin ang="54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/>
        </p:nvSpPr>
        <p:spPr>
          <a:xfrm>
            <a:off x="8526463" y="6397625"/>
            <a:ext cx="441325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E4255F2-8D69-4C83-A11A-227B0AEC36AD}" type="slidenum">
              <a:rPr 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7100" y="366713"/>
            <a:ext cx="7213600" cy="1311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Комісією Департаменту встановлено: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552450" y="1855788"/>
            <a:ext cx="78438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Випадки виправлення оцінок, дат проведення уроків, у т.ч. з використанням коректора або гумки</a:t>
            </a: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241300" y="2971800"/>
            <a:ext cx="8153400" cy="3467100"/>
          </a:xfrm>
          <a:prstGeom prst="rect">
            <a:avLst/>
          </a:prstGeom>
          <a:solidFill>
            <a:srgbClr val="FF7C80">
              <a:alpha val="7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uk-UA" sz="2000"/>
              <a:t> </a:t>
            </a:r>
            <a:r>
              <a:rPr lang="uk-UA" b="1"/>
              <a:t>у Первомайській ЗОШ № 4, Первомайській гімназії № 3, </a:t>
            </a:r>
          </a:p>
          <a:p>
            <a:r>
              <a:rPr lang="uk-UA" b="1"/>
              <a:t>Первомайській ЗОШ № 7;</a:t>
            </a:r>
          </a:p>
          <a:p>
            <a:r>
              <a:rPr lang="uk-UA" b="1"/>
              <a:t>- у Краснокутській гімназії імені Героя Радянського Союзу</a:t>
            </a:r>
          </a:p>
          <a:p>
            <a:r>
              <a:rPr lang="uk-UA" b="1"/>
              <a:t> І.Н. Нестерова, Дублянській ЗОШ Краснокутської РДА;</a:t>
            </a:r>
          </a:p>
          <a:p>
            <a:pPr>
              <a:buFontTx/>
              <a:buChar char="-"/>
            </a:pPr>
            <a:r>
              <a:rPr lang="uk-UA" b="1"/>
              <a:t> у Гетьманівській ЗОШ Шевченківської РДА;</a:t>
            </a:r>
          </a:p>
          <a:p>
            <a:pPr>
              <a:buFontTx/>
              <a:buChar char="-"/>
            </a:pPr>
            <a:r>
              <a:rPr lang="uk-UA" b="1"/>
              <a:t> у ЗОШ № 6 Куп</a:t>
            </a:r>
            <a:r>
              <a:rPr lang="en-US" b="1"/>
              <a:t>‘</a:t>
            </a:r>
            <a:r>
              <a:rPr lang="uk-UA" b="1"/>
              <a:t>янської міської ради;</a:t>
            </a:r>
          </a:p>
          <a:p>
            <a:pPr>
              <a:buFontTx/>
              <a:buChar char="-"/>
            </a:pPr>
            <a:r>
              <a:rPr lang="uk-UA" b="1"/>
              <a:t> у Манченківській ЗОШ, Мереф</a:t>
            </a:r>
            <a:r>
              <a:rPr lang="en-US" b="1"/>
              <a:t>‘</a:t>
            </a:r>
            <a:r>
              <a:rPr lang="uk-UA" b="1"/>
              <a:t>янській ЗОШ</a:t>
            </a:r>
            <a:r>
              <a:rPr lang="ru-RU" b="1"/>
              <a:t>҆ № 7 </a:t>
            </a:r>
            <a:r>
              <a:rPr lang="uk-UA" b="1"/>
              <a:t>Харківської РДА</a:t>
            </a:r>
            <a:r>
              <a:rPr lang="ru-RU" b="1"/>
              <a:t>;</a:t>
            </a:r>
          </a:p>
          <a:p>
            <a:pPr>
              <a:buFontTx/>
              <a:buChar char="-"/>
            </a:pPr>
            <a:r>
              <a:rPr lang="ru-RU" b="1"/>
              <a:t> у Близнюківському ліцеї, Руновщинській ЗОШ Близнюківської РДА;</a:t>
            </a:r>
          </a:p>
          <a:p>
            <a:pPr>
              <a:buFontTx/>
              <a:buChar char="-"/>
            </a:pPr>
            <a:r>
              <a:rPr lang="ru-RU" b="1"/>
              <a:t> у ЗОШ № 4 Люботинської міської ради;</a:t>
            </a:r>
          </a:p>
          <a:p>
            <a:pPr>
              <a:buFontTx/>
              <a:buChar char="-"/>
            </a:pPr>
            <a:r>
              <a:rPr lang="ru-RU" b="1"/>
              <a:t> у Вовчанському ліцеї № 2 Вовчанської РДА;</a:t>
            </a:r>
          </a:p>
          <a:p>
            <a:pPr>
              <a:buFontTx/>
              <a:buChar char="-"/>
            </a:pPr>
            <a:r>
              <a:rPr lang="ru-RU" b="1"/>
              <a:t> у Площанській ЗОШ Великобурлуцької РДА;</a:t>
            </a:r>
          </a:p>
          <a:p>
            <a:pPr>
              <a:buFontTx/>
              <a:buChar char="-"/>
            </a:pPr>
            <a:r>
              <a:rPr lang="ru-RU" b="1"/>
              <a:t> у Нововодолазькій гімназії Нововодолазької РДА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с двумя скругленными противолежащими углами 3"/>
          <p:cNvSpPr>
            <a:spLocks/>
          </p:cNvSpPr>
          <p:nvPr/>
        </p:nvSpPr>
        <p:spPr bwMode="auto">
          <a:xfrm>
            <a:off x="223838" y="360363"/>
            <a:ext cx="8543925" cy="6497637"/>
          </a:xfrm>
          <a:custGeom>
            <a:avLst/>
            <a:gdLst>
              <a:gd name="T0" fmla="*/ 10267116 w 8036378"/>
              <a:gd name="T1" fmla="*/ 4181643 h 5973311"/>
              <a:gd name="T2" fmla="*/ 5133558 w 8036378"/>
              <a:gd name="T3" fmla="*/ 8363281 h 5973311"/>
              <a:gd name="T4" fmla="*/ 0 w 8036378"/>
              <a:gd name="T5" fmla="*/ 4181643 h 5973311"/>
              <a:gd name="T6" fmla="*/ 5133558 w 8036378"/>
              <a:gd name="T7" fmla="*/ 0 h 5973311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43583 w 8036378"/>
              <a:gd name="T13" fmla="*/ 143584 h 5973311"/>
              <a:gd name="T14" fmla="*/ 7892794 w 8036378"/>
              <a:gd name="T15" fmla="*/ 5829731 h 59733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36378" h="5973311">
                <a:moveTo>
                  <a:pt x="490230" y="0"/>
                </a:moveTo>
                <a:lnTo>
                  <a:pt x="8036378" y="0"/>
                </a:lnTo>
                <a:lnTo>
                  <a:pt x="8036378" y="5483081"/>
                </a:lnTo>
                <a:cubicBezTo>
                  <a:pt x="8036378" y="5753827"/>
                  <a:pt x="7816894" y="5973310"/>
                  <a:pt x="7546148" y="5973311"/>
                </a:cubicBezTo>
                <a:lnTo>
                  <a:pt x="0" y="5973311"/>
                </a:lnTo>
                <a:lnTo>
                  <a:pt x="0" y="490230"/>
                </a:lnTo>
                <a:cubicBezTo>
                  <a:pt x="0" y="219483"/>
                  <a:pt x="219483" y="0"/>
                  <a:pt x="490230" y="1"/>
                </a:cubicBezTo>
                <a:cubicBezTo>
                  <a:pt x="490230" y="1"/>
                  <a:pt x="490230" y="1"/>
                  <a:pt x="490230" y="1"/>
                </a:cubicBezTo>
                <a:close/>
              </a:path>
            </a:pathLst>
          </a:custGeom>
          <a:gradFill rotWithShape="1">
            <a:gsLst>
              <a:gs pos="0">
                <a:srgbClr val="981C3A"/>
              </a:gs>
              <a:gs pos="50000">
                <a:srgbClr val="FF5050"/>
              </a:gs>
              <a:gs pos="100000">
                <a:srgbClr val="981C3A"/>
              </a:gs>
            </a:gsLst>
            <a:lin ang="54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/>
        </p:nvSpPr>
        <p:spPr>
          <a:xfrm>
            <a:off x="8526463" y="6397625"/>
            <a:ext cx="441325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568888E-95E7-4126-969D-9CFF9ED34025}" type="slidenum">
              <a:rPr 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7100" y="366713"/>
            <a:ext cx="7213600" cy="1311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Комісією Департаменту встановлено:</a:t>
            </a: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552450" y="1631950"/>
            <a:ext cx="7843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Невірно оформлений тематичний облік навчальних досягнень учнів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241300" y="2413000"/>
            <a:ext cx="8153400" cy="1435100"/>
          </a:xfrm>
          <a:prstGeom prst="rect">
            <a:avLst/>
          </a:prstGeom>
          <a:solidFill>
            <a:srgbClr val="FF7C80">
              <a:alpha val="7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uk-UA" sz="2000"/>
              <a:t> </a:t>
            </a:r>
            <a:r>
              <a:rPr lang="uk-UA" b="1"/>
              <a:t>у Харківській ЗОШ № 61, “Авторська школа Бойка” Харківської </a:t>
            </a:r>
          </a:p>
          <a:p>
            <a:r>
              <a:rPr lang="uk-UA" b="1"/>
              <a:t>міської ради;</a:t>
            </a:r>
          </a:p>
          <a:p>
            <a:pPr>
              <a:buFontTx/>
              <a:buChar char="-"/>
            </a:pPr>
            <a:r>
              <a:rPr lang="uk-UA" b="1"/>
              <a:t> у Люботинській гімназії Люботинської міської ради;</a:t>
            </a:r>
          </a:p>
          <a:p>
            <a:pPr>
              <a:buFontTx/>
              <a:buChar char="-"/>
            </a:pPr>
            <a:r>
              <a:rPr lang="uk-UA" b="1"/>
              <a:t> у Гутянській ЗОШ Богодухівської РДА;</a:t>
            </a:r>
          </a:p>
          <a:p>
            <a:pPr>
              <a:buFontTx/>
              <a:buChar char="-"/>
            </a:pPr>
            <a:r>
              <a:rPr lang="uk-UA" b="1"/>
              <a:t> у ЗОШ № 6 Куп</a:t>
            </a:r>
            <a:r>
              <a:rPr lang="en-US" b="1"/>
              <a:t>‘</a:t>
            </a:r>
            <a:r>
              <a:rPr lang="uk-UA" b="1"/>
              <a:t>янської міської ради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292100" y="5219700"/>
            <a:ext cx="8153400" cy="1244600"/>
          </a:xfrm>
          <a:prstGeom prst="rect">
            <a:avLst/>
          </a:prstGeom>
          <a:solidFill>
            <a:srgbClr val="FF7C80">
              <a:alpha val="7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uk-UA" sz="2000"/>
              <a:t>  </a:t>
            </a:r>
            <a:r>
              <a:rPr lang="uk-UA" b="1"/>
              <a:t>у “Авторська школа Бойка” Харківської </a:t>
            </a:r>
          </a:p>
          <a:p>
            <a:r>
              <a:rPr lang="uk-UA" b="1"/>
              <a:t>міської ради;</a:t>
            </a:r>
          </a:p>
          <a:p>
            <a:pPr>
              <a:buFontTx/>
              <a:buChar char="-"/>
            </a:pPr>
            <a:r>
              <a:rPr lang="uk-UA" b="1"/>
              <a:t>  ліцей № 3 Богодухівської РДА;</a:t>
            </a:r>
          </a:p>
          <a:p>
            <a:pPr>
              <a:buFontTx/>
              <a:buChar char="-"/>
            </a:pPr>
            <a:r>
              <a:rPr lang="uk-UA" b="1"/>
              <a:t>  у ЗОШ № 3 Золочівської РДА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654050" y="4241800"/>
            <a:ext cx="7348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Є порушення з предмету «Фізична культура», це проведення контрольних нормативів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с двумя скругленными противолежащими углами 3"/>
          <p:cNvSpPr>
            <a:spLocks/>
          </p:cNvSpPr>
          <p:nvPr/>
        </p:nvSpPr>
        <p:spPr bwMode="auto">
          <a:xfrm>
            <a:off x="223838" y="360363"/>
            <a:ext cx="8543925" cy="6497637"/>
          </a:xfrm>
          <a:custGeom>
            <a:avLst/>
            <a:gdLst>
              <a:gd name="T0" fmla="*/ 10267116 w 8036378"/>
              <a:gd name="T1" fmla="*/ 4181643 h 5973311"/>
              <a:gd name="T2" fmla="*/ 5133558 w 8036378"/>
              <a:gd name="T3" fmla="*/ 8363281 h 5973311"/>
              <a:gd name="T4" fmla="*/ 0 w 8036378"/>
              <a:gd name="T5" fmla="*/ 4181643 h 5973311"/>
              <a:gd name="T6" fmla="*/ 5133558 w 8036378"/>
              <a:gd name="T7" fmla="*/ 0 h 5973311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43583 w 8036378"/>
              <a:gd name="T13" fmla="*/ 143584 h 5973311"/>
              <a:gd name="T14" fmla="*/ 7892794 w 8036378"/>
              <a:gd name="T15" fmla="*/ 5829731 h 59733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36378" h="5973311">
                <a:moveTo>
                  <a:pt x="490230" y="0"/>
                </a:moveTo>
                <a:lnTo>
                  <a:pt x="8036378" y="0"/>
                </a:lnTo>
                <a:lnTo>
                  <a:pt x="8036378" y="5483081"/>
                </a:lnTo>
                <a:cubicBezTo>
                  <a:pt x="8036378" y="5753827"/>
                  <a:pt x="7816894" y="5973310"/>
                  <a:pt x="7546148" y="5973311"/>
                </a:cubicBezTo>
                <a:lnTo>
                  <a:pt x="0" y="5973311"/>
                </a:lnTo>
                <a:lnTo>
                  <a:pt x="0" y="490230"/>
                </a:lnTo>
                <a:cubicBezTo>
                  <a:pt x="0" y="219483"/>
                  <a:pt x="219483" y="0"/>
                  <a:pt x="490230" y="1"/>
                </a:cubicBezTo>
                <a:cubicBezTo>
                  <a:pt x="490230" y="1"/>
                  <a:pt x="490230" y="1"/>
                  <a:pt x="490230" y="1"/>
                </a:cubicBezTo>
                <a:close/>
              </a:path>
            </a:pathLst>
          </a:custGeom>
          <a:gradFill rotWithShape="1">
            <a:gsLst>
              <a:gs pos="0">
                <a:srgbClr val="981C3A"/>
              </a:gs>
              <a:gs pos="50000">
                <a:srgbClr val="FF5050"/>
              </a:gs>
              <a:gs pos="100000">
                <a:srgbClr val="981C3A"/>
              </a:gs>
            </a:gsLst>
            <a:lin ang="54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/>
        </p:nvSpPr>
        <p:spPr>
          <a:xfrm>
            <a:off x="8526463" y="6397625"/>
            <a:ext cx="441325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5A23535-BD7C-43E3-B078-51288BB3EA6A}" type="slidenum">
              <a:rPr 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7100" y="366713"/>
            <a:ext cx="7213600" cy="1311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Комісією Департаменту встановлено: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552450" y="1631950"/>
            <a:ext cx="7843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Не проводяться індивідуальні бесіди з відсутніми учнями</a:t>
            </a: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241300" y="2413000"/>
            <a:ext cx="8153400" cy="1435100"/>
          </a:xfrm>
          <a:prstGeom prst="rect">
            <a:avLst/>
          </a:prstGeom>
          <a:solidFill>
            <a:srgbClr val="FF7C80">
              <a:alpha val="7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uk-UA" sz="2000"/>
              <a:t> </a:t>
            </a:r>
            <a:r>
              <a:rPr lang="uk-UA" b="1"/>
              <a:t>у Харківській ЗОШ № 57, Харківській гімназії № 86;</a:t>
            </a:r>
          </a:p>
          <a:p>
            <a:r>
              <a:rPr lang="uk-UA" b="1"/>
              <a:t>Харківській гімназії № 152, Харківській гімназії № 12 Харківської </a:t>
            </a:r>
          </a:p>
          <a:p>
            <a:r>
              <a:rPr lang="uk-UA" b="1"/>
              <a:t>міської ради;</a:t>
            </a:r>
          </a:p>
          <a:p>
            <a:r>
              <a:rPr lang="uk-UA" b="1"/>
              <a:t>-  у ЗОШ № 4 Ізюмської міської ради</a:t>
            </a:r>
          </a:p>
          <a:p>
            <a:pPr>
              <a:buFontTx/>
              <a:buChar char="-"/>
            </a:pPr>
            <a:endParaRPr lang="uk-UA" b="1"/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292100" y="5219700"/>
            <a:ext cx="8153400" cy="1244600"/>
          </a:xfrm>
          <a:prstGeom prst="rect">
            <a:avLst/>
          </a:prstGeom>
          <a:solidFill>
            <a:srgbClr val="FF7C80">
              <a:alpha val="7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uk-UA" b="1"/>
              <a:t> Острівщинська ЗОШ Близнюківської РДА</a:t>
            </a:r>
          </a:p>
          <a:p>
            <a:endParaRPr lang="uk-UA" b="1"/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654050" y="4241800"/>
            <a:ext cx="7348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Не підрахована кількість пропущених уроків учнями за семестр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64a1fa3d0288f698ae55faddce9bfe24b5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</TotalTime>
  <Words>1323</Words>
  <Application>Microsoft Office PowerPoint</Application>
  <PresentationFormat>Экран (4:3)</PresentationFormat>
  <Paragraphs>631</Paragraphs>
  <Slides>15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serikova</cp:lastModifiedBy>
  <cp:revision>36</cp:revision>
  <dcterms:created xsi:type="dcterms:W3CDTF">2013-02-28T04:41:09Z</dcterms:created>
  <dcterms:modified xsi:type="dcterms:W3CDTF">2015-04-14T08:47:11Z</dcterms:modified>
</cp:coreProperties>
</file>