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4" r:id="rId6"/>
    <p:sldId id="262" r:id="rId7"/>
    <p:sldId id="266" r:id="rId8"/>
    <p:sldId id="267" r:id="rId9"/>
    <p:sldId id="265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3;&#1083;&#1072;\&#1089;&#1077;&#1084;&#1110;&#1085;&#1072;&#1088;&#1080;%202014-15\&#1085;&#1072;&#1088;&#1072;&#1076;&#1072;%20&#1075;&#1088;&#1091;&#1076;&#1077;&#1085;&#1100;\&#1087;&#1088;&#1086;&#1075;&#1086;&#1088;&#1072;&#1084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570720326625832E-2"/>
          <c:y val="4.5184196158916896E-2"/>
          <c:w val="0.93199718090794204"/>
          <c:h val="0.8297604288855211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5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Лист1!$A$25:$A$29</c:f>
              <c:strCache>
                <c:ptCount val="5"/>
                <c:pt idx="0">
                  <c:v>Дитина</c:v>
                </c:pt>
                <c:pt idx="1">
                  <c:v>Українське дошкілля</c:v>
                </c:pt>
                <c:pt idx="2">
                  <c:v>Впевнений старт</c:v>
                </c:pt>
                <c:pt idx="3">
                  <c:v>Дитина в дошкільні роки</c:v>
                </c:pt>
                <c:pt idx="4">
                  <c:v>Соняшник </c:v>
                </c:pt>
              </c:strCache>
            </c:strRef>
          </c:cat>
          <c:val>
            <c:numRef>
              <c:f>Лист1!$B$25:$B$29</c:f>
              <c:numCache>
                <c:formatCode>0%</c:formatCode>
                <c:ptCount val="5"/>
                <c:pt idx="0">
                  <c:v>0.9</c:v>
                </c:pt>
                <c:pt idx="1">
                  <c:v>0.12</c:v>
                </c:pt>
                <c:pt idx="2">
                  <c:v>0.86</c:v>
                </c:pt>
                <c:pt idx="3" formatCode="0.00%">
                  <c:v>6.0000000000000001E-3</c:v>
                </c:pt>
                <c:pt idx="4" formatCode="0.00%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517248"/>
        <c:axId val="128518784"/>
        <c:axId val="0"/>
      </c:bar3DChart>
      <c:catAx>
        <c:axId val="128517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28518784"/>
        <c:crosses val="autoZero"/>
        <c:auto val="1"/>
        <c:lblAlgn val="ctr"/>
        <c:lblOffset val="100"/>
        <c:noMultiLvlLbl val="0"/>
      </c:catAx>
      <c:valAx>
        <c:axId val="128518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8517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48C08-A236-4C5A-A144-0E8B876AA53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7AC28-4E73-4D6F-B8BE-4BAFAD770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987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uk-UA" sz="3200" b="1" dirty="0"/>
              <a:t>Програмно-методичне забезпечення освітнього процесу в дошкільних навчальних закладах у 2015/2016 навчальному році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Остапенко А.С., </a:t>
            </a:r>
            <a:r>
              <a:rPr lang="uk-UA" dirty="0" err="1" smtClean="0">
                <a:solidFill>
                  <a:schemeClr val="tx1"/>
                </a:solidFill>
              </a:rPr>
              <a:t>в.о</a:t>
            </a:r>
            <a:r>
              <a:rPr lang="uk-UA" dirty="0" smtClean="0">
                <a:solidFill>
                  <a:schemeClr val="tx1"/>
                </a:solidFill>
              </a:rPr>
              <a:t>. завідувача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Центру </a:t>
            </a:r>
            <a:r>
              <a:rPr lang="uk-UA" dirty="0" smtClean="0">
                <a:solidFill>
                  <a:schemeClr val="tx1"/>
                </a:solidFill>
              </a:rPr>
              <a:t>громадянського виховання КВНЗ «Харківська академія неперервної освіти»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5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Нормативне забезпечення освітнього процесу в ДНЗ у 2015/2016 </a:t>
            </a:r>
            <a:r>
              <a:rPr lang="uk-UA" sz="3200" b="1" dirty="0" err="1" smtClean="0"/>
              <a:t>н.р</a:t>
            </a:r>
            <a:r>
              <a:rPr lang="uk-UA" sz="3200" b="1" dirty="0" smtClean="0"/>
              <a:t>. 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Наказ Міністерства освіти і науки України від 20.04.2015 № 446 «Про затвердження гранично допустимого навантаження на дитину у дошкільних навчальних закладах різних типів та форми власності</a:t>
            </a:r>
            <a:r>
              <a:rPr lang="uk-UA" dirty="0" smtClean="0"/>
              <a:t>»</a:t>
            </a:r>
            <a:endParaRPr lang="ru-RU" dirty="0"/>
          </a:p>
          <a:p>
            <a:pPr lvl="0"/>
            <a:r>
              <a:rPr lang="uk-UA" dirty="0"/>
              <a:t>Інструктивно-методичні рекомендації щодо організації роботи в дошкільних навчальних закладах у 2015/2016 навчальному році (лист Міністерства освіти і науки України від 20.05.2015 № 1/9-249</a:t>
            </a:r>
            <a:r>
              <a:rPr lang="uk-UA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80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i="1" dirty="0"/>
              <a:t>Комплексні освітні програми</a:t>
            </a:r>
            <a:r>
              <a:rPr lang="uk-UA" sz="3200" dirty="0"/>
              <a:t>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«</a:t>
            </a:r>
            <a:r>
              <a:rPr lang="uk-UA" dirty="0"/>
              <a:t>Оберіг», програма розвитку дітей від пренатального періоду до трьох років (наук. </a:t>
            </a:r>
            <a:r>
              <a:rPr lang="uk-UA" dirty="0" err="1"/>
              <a:t>кер</a:t>
            </a:r>
            <a:r>
              <a:rPr lang="uk-UA" dirty="0"/>
              <a:t>. </a:t>
            </a:r>
            <a:r>
              <a:rPr lang="uk-UA" dirty="0" err="1"/>
              <a:t>Богуш</a:t>
            </a:r>
            <a:r>
              <a:rPr lang="uk-UA" dirty="0"/>
              <a:t> А. М.);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«</a:t>
            </a:r>
            <a:r>
              <a:rPr lang="uk-UA" dirty="0"/>
              <a:t>Впевнений старт», програма розвитку дітей старшого дошкільного віку  (авт. </a:t>
            </a:r>
            <a:r>
              <a:rPr lang="uk-UA" dirty="0" err="1"/>
              <a:t>кол</a:t>
            </a:r>
            <a:r>
              <a:rPr lang="uk-UA" dirty="0"/>
              <a:t>.: </a:t>
            </a:r>
            <a:r>
              <a:rPr lang="uk-UA" dirty="0" err="1"/>
              <a:t>Андрієтті</a:t>
            </a:r>
            <a:r>
              <a:rPr lang="uk-UA" dirty="0"/>
              <a:t> О. О., </a:t>
            </a:r>
            <a:r>
              <a:rPr lang="uk-UA" dirty="0" err="1"/>
              <a:t>Голубович</a:t>
            </a:r>
            <a:r>
              <a:rPr lang="uk-UA" dirty="0"/>
              <a:t> О. П. та ін.);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«</a:t>
            </a:r>
            <a:r>
              <a:rPr lang="uk-UA" dirty="0"/>
              <a:t>Дитина», програма виховання і навчання дітей від 2 до 7 років  (наук. </a:t>
            </a:r>
            <a:r>
              <a:rPr lang="uk-UA" dirty="0" err="1"/>
              <a:t>кер</a:t>
            </a:r>
            <a:r>
              <a:rPr lang="uk-UA" dirty="0"/>
              <a:t>. Проскура О. В., </a:t>
            </a:r>
            <a:r>
              <a:rPr lang="uk-UA" dirty="0" err="1"/>
              <a:t>Кочина</a:t>
            </a:r>
            <a:r>
              <a:rPr lang="uk-UA" dirty="0"/>
              <a:t> Л. П., Кузьменко В. У., </a:t>
            </a:r>
            <a:r>
              <a:rPr lang="uk-UA" dirty="0" smtClean="0"/>
              <a:t>  </a:t>
            </a:r>
            <a:r>
              <a:rPr lang="uk-UA" dirty="0" err="1" smtClean="0"/>
              <a:t>Кудикіна</a:t>
            </a:r>
            <a:r>
              <a:rPr lang="uk-UA" dirty="0" smtClean="0"/>
              <a:t> </a:t>
            </a:r>
            <a:r>
              <a:rPr lang="uk-UA" dirty="0"/>
              <a:t>Н. В.);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«</a:t>
            </a:r>
            <a:r>
              <a:rPr lang="uk-UA" dirty="0"/>
              <a:t>Дитина в дошкільні роки», освітня програма (наук. </a:t>
            </a:r>
            <a:r>
              <a:rPr lang="uk-UA" dirty="0" err="1"/>
              <a:t>кер</a:t>
            </a:r>
            <a:r>
              <a:rPr lang="uk-UA" dirty="0"/>
              <a:t>. Крутій К. Л.);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«</a:t>
            </a:r>
            <a:r>
              <a:rPr lang="uk-UA" dirty="0"/>
              <a:t>Українське дошкілля», програма розвитку дитини дошкільного віку (авт. </a:t>
            </a:r>
            <a:r>
              <a:rPr lang="uk-UA" dirty="0" err="1"/>
              <a:t>кол</a:t>
            </a:r>
            <a:r>
              <a:rPr lang="uk-UA" dirty="0"/>
              <a:t>.: Білан О. І., </a:t>
            </a:r>
            <a:r>
              <a:rPr lang="uk-UA" dirty="0" err="1"/>
              <a:t>Возна</a:t>
            </a:r>
            <a:r>
              <a:rPr lang="uk-UA" dirty="0"/>
              <a:t> Л. М., Максименко О. Л. та ін</a:t>
            </a:r>
            <a:r>
              <a:rPr lang="uk-UA" dirty="0" smtClean="0"/>
              <a:t>.);</a:t>
            </a:r>
          </a:p>
          <a:p>
            <a:pPr>
              <a:defRPr/>
            </a:pPr>
            <a:r>
              <a:rPr lang="uk-UA" dirty="0"/>
              <a:t>«Соняшник», комплексна програма розвитку, навчання і виховання дітей </a:t>
            </a:r>
            <a:r>
              <a:rPr lang="uk-UA" dirty="0" smtClean="0"/>
              <a:t>раннього </a:t>
            </a:r>
            <a:r>
              <a:rPr lang="uk-UA" dirty="0"/>
              <a:t>віку (авт. Калуська Л. В.);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«</a:t>
            </a:r>
            <a:r>
              <a:rPr lang="uk-UA" dirty="0"/>
              <a:t>Соняшник», комплексна програма розвитку, навчання і виховання дітей дошкільного віку (авт. Калуська Л. В.);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«</a:t>
            </a:r>
            <a:r>
              <a:rPr lang="uk-UA" dirty="0"/>
              <a:t>Я у Світі» (нова редакція), програма розвитку дитини дошкільного віку (наук. </a:t>
            </a:r>
            <a:r>
              <a:rPr lang="uk-UA" dirty="0" err="1"/>
              <a:t>кер</a:t>
            </a:r>
            <a:r>
              <a:rPr lang="uk-UA" dirty="0"/>
              <a:t>. </a:t>
            </a:r>
            <a:r>
              <a:rPr lang="uk-UA" dirty="0" err="1"/>
              <a:t>Кононко</a:t>
            </a:r>
            <a:r>
              <a:rPr lang="uk-UA" dirty="0"/>
              <a:t> О. Л.);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«</a:t>
            </a:r>
            <a:r>
              <a:rPr lang="uk-UA" dirty="0"/>
              <a:t>Стежина», програма для дошкільних навчальних закладів, які працюють за </a:t>
            </a:r>
            <a:r>
              <a:rPr lang="uk-UA" dirty="0" err="1"/>
              <a:t>вальдорфською</a:t>
            </a:r>
            <a:r>
              <a:rPr lang="uk-UA" dirty="0"/>
              <a:t> педагогікою (авт. </a:t>
            </a:r>
            <a:r>
              <a:rPr lang="uk-UA" dirty="0" err="1"/>
              <a:t>Гончаренко</a:t>
            </a:r>
            <a:r>
              <a:rPr lang="uk-UA" dirty="0"/>
              <a:t> А. М.,          </a:t>
            </a:r>
            <a:r>
              <a:rPr lang="uk-UA" dirty="0" err="1"/>
              <a:t>Дятленко</a:t>
            </a:r>
            <a:r>
              <a:rPr lang="uk-UA" dirty="0"/>
              <a:t> Н. М</a:t>
            </a:r>
            <a:r>
              <a:rPr lang="uk-UA" dirty="0" smtClean="0"/>
              <a:t>.)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4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i="1" dirty="0"/>
              <a:t>Парціальні освітні програми</a:t>
            </a:r>
            <a:r>
              <a:rPr lang="uk-UA" sz="3200" dirty="0"/>
              <a:t>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 smtClean="0"/>
              <a:t>«</a:t>
            </a:r>
            <a:r>
              <a:rPr lang="uk-UA" sz="3800" dirty="0"/>
              <a:t>Про себе треба знати, про себе треба дбати</a:t>
            </a:r>
            <a:r>
              <a:rPr lang="uk-UA" sz="3800" dirty="0" smtClean="0"/>
              <a:t>». Програма </a:t>
            </a:r>
            <a:r>
              <a:rPr lang="uk-UA" sz="3800" dirty="0"/>
              <a:t>з основ </a:t>
            </a:r>
            <a:r>
              <a:rPr lang="uk-UA" sz="3800" dirty="0" err="1"/>
              <a:t>здоров’</a:t>
            </a:r>
            <a:r>
              <a:rPr lang="ru-RU" sz="3800" dirty="0"/>
              <a:t>я та </a:t>
            </a:r>
            <a:r>
              <a:rPr lang="ru-RU" sz="3800" dirty="0" err="1"/>
              <a:t>безпеки</a:t>
            </a:r>
            <a:r>
              <a:rPr lang="ru-RU" sz="3800" dirty="0"/>
              <a:t> </a:t>
            </a:r>
            <a:r>
              <a:rPr lang="ru-RU" sz="3800" dirty="0" err="1"/>
              <a:t>життєдіяльності</a:t>
            </a:r>
            <a:r>
              <a:rPr lang="ru-RU" sz="3800" dirty="0"/>
              <a:t> </a:t>
            </a:r>
            <a:r>
              <a:rPr lang="ru-RU" sz="3800" dirty="0" err="1"/>
              <a:t>дітей</a:t>
            </a:r>
            <a:r>
              <a:rPr lang="ru-RU" sz="3800" dirty="0"/>
              <a:t> </a:t>
            </a:r>
            <a:r>
              <a:rPr lang="ru-RU" sz="3800" dirty="0" err="1"/>
              <a:t>віком</a:t>
            </a:r>
            <a:r>
              <a:rPr lang="ru-RU" sz="3800" dirty="0"/>
              <a:t> </a:t>
            </a:r>
            <a:r>
              <a:rPr lang="ru-RU" sz="3800" dirty="0" err="1"/>
              <a:t>від</a:t>
            </a:r>
            <a:r>
              <a:rPr lang="ru-RU" sz="3800" dirty="0"/>
              <a:t> 3 до 6 </a:t>
            </a:r>
            <a:r>
              <a:rPr lang="ru-RU" sz="3800" dirty="0" err="1"/>
              <a:t>років</a:t>
            </a:r>
            <a:r>
              <a:rPr lang="ru-RU" sz="3800" dirty="0"/>
              <a:t> </a:t>
            </a:r>
            <a:r>
              <a:rPr lang="uk-UA" sz="3800" dirty="0"/>
              <a:t> (авт. </a:t>
            </a:r>
            <a:r>
              <a:rPr lang="uk-UA" sz="3800" dirty="0" err="1"/>
              <a:t>Лохвицька</a:t>
            </a:r>
            <a:r>
              <a:rPr lang="uk-UA" sz="3800" dirty="0"/>
              <a:t> Л. В.);</a:t>
            </a:r>
            <a:endParaRPr lang="ru-RU" sz="3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 smtClean="0"/>
              <a:t> </a:t>
            </a:r>
            <a:r>
              <a:rPr lang="uk-UA" sz="3800" dirty="0"/>
              <a:t>«</a:t>
            </a:r>
            <a:r>
              <a:rPr lang="uk-UA" sz="3800" dirty="0" err="1" smtClean="0"/>
              <a:t>Грайлик</a:t>
            </a:r>
            <a:r>
              <a:rPr lang="uk-UA" sz="3800" dirty="0" smtClean="0"/>
              <a:t>». Програма </a:t>
            </a:r>
            <a:r>
              <a:rPr lang="uk-UA" sz="3800" dirty="0"/>
              <a:t>з організації театралізованої діяльності в дошкільному навчальному закладі (авт</a:t>
            </a:r>
            <a:r>
              <a:rPr lang="uk-UA" sz="3800" dirty="0" smtClean="0"/>
              <a:t>.: </a:t>
            </a:r>
            <a:r>
              <a:rPr lang="uk-UA" sz="3800" dirty="0"/>
              <a:t>Березіна О. М., </a:t>
            </a:r>
            <a:r>
              <a:rPr lang="uk-UA" sz="3800" dirty="0" smtClean="0"/>
              <a:t>               </a:t>
            </a:r>
            <a:r>
              <a:rPr lang="uk-UA" sz="3800" dirty="0" err="1" smtClean="0"/>
              <a:t>Гніровська</a:t>
            </a:r>
            <a:r>
              <a:rPr lang="uk-UA" sz="3800" dirty="0" smtClean="0"/>
              <a:t> </a:t>
            </a:r>
            <a:r>
              <a:rPr lang="uk-UA" sz="3800" dirty="0"/>
              <a:t>О. З.,   </a:t>
            </a:r>
            <a:r>
              <a:rPr lang="uk-UA" sz="3800" dirty="0" err="1"/>
              <a:t>Линник</a:t>
            </a:r>
            <a:r>
              <a:rPr lang="uk-UA" sz="3800" dirty="0"/>
              <a:t> Т. А.); </a:t>
            </a:r>
            <a:endParaRPr lang="ru-RU" sz="3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 smtClean="0"/>
              <a:t>«</a:t>
            </a:r>
            <a:r>
              <a:rPr lang="uk-UA" sz="3800" dirty="0"/>
              <a:t>Радість </a:t>
            </a:r>
            <a:r>
              <a:rPr lang="uk-UA" sz="3800" dirty="0" smtClean="0"/>
              <a:t>творчості». Програма </a:t>
            </a:r>
            <a:r>
              <a:rPr lang="uk-UA" sz="3800" dirty="0"/>
              <a:t>художньо-естетичного розвитку дітей раннього та дошкільного віку (авт.: </a:t>
            </a:r>
            <a:r>
              <a:rPr lang="uk-UA" sz="3800" dirty="0" smtClean="0"/>
              <a:t> Борщ </a:t>
            </a:r>
            <a:r>
              <a:rPr lang="uk-UA" sz="3800" dirty="0"/>
              <a:t>Р. М., </a:t>
            </a:r>
            <a:r>
              <a:rPr lang="uk-UA" sz="3800" dirty="0" smtClean="0"/>
              <a:t>             Самойлик </a:t>
            </a:r>
            <a:r>
              <a:rPr lang="uk-UA" sz="3800" dirty="0"/>
              <a:t>Д. В.);</a:t>
            </a:r>
            <a:endParaRPr lang="ru-RU" sz="3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/>
              <a:t> </a:t>
            </a:r>
            <a:r>
              <a:rPr lang="uk-UA" sz="3800" dirty="0" smtClean="0"/>
              <a:t>«</a:t>
            </a:r>
            <a:r>
              <a:rPr lang="uk-UA" sz="3800" dirty="0"/>
              <a:t>Граючись вчимося. Англійська </a:t>
            </a:r>
            <a:r>
              <a:rPr lang="uk-UA" sz="3800" dirty="0" smtClean="0"/>
              <a:t>мова». Програма </a:t>
            </a:r>
            <a:r>
              <a:rPr lang="uk-UA" sz="3800" dirty="0"/>
              <a:t>для дітей старшого дошкільного віку, методичні рекомендації </a:t>
            </a:r>
            <a:r>
              <a:rPr lang="uk-UA" sz="3800" dirty="0" smtClean="0"/>
              <a:t>                              (</a:t>
            </a:r>
            <a:r>
              <a:rPr lang="uk-UA" sz="3800" dirty="0"/>
              <a:t>авт.: </a:t>
            </a:r>
            <a:r>
              <a:rPr lang="uk-UA" sz="3800" dirty="0" err="1" smtClean="0"/>
              <a:t>Гунько</a:t>
            </a:r>
            <a:r>
              <a:rPr lang="uk-UA" sz="3800" dirty="0" smtClean="0"/>
              <a:t> </a:t>
            </a:r>
            <a:r>
              <a:rPr lang="uk-UA" sz="3800" dirty="0"/>
              <a:t>С., Гусак Л., </a:t>
            </a:r>
            <a:r>
              <a:rPr lang="uk-UA" sz="3800" dirty="0" smtClean="0"/>
              <a:t>Лещенко </a:t>
            </a:r>
            <a:r>
              <a:rPr lang="uk-UA" sz="3800" dirty="0"/>
              <a:t>З</a:t>
            </a:r>
            <a:r>
              <a:rPr lang="uk-UA" sz="3800" dirty="0" smtClean="0"/>
              <a:t>.);</a:t>
            </a:r>
          </a:p>
          <a:p>
            <a:pPr algn="just">
              <a:defRPr/>
            </a:pPr>
            <a:r>
              <a:rPr lang="uk-UA" sz="3800" dirty="0"/>
              <a:t>«Скарбниця моралі</a:t>
            </a:r>
            <a:r>
              <a:rPr lang="uk-UA" sz="3800" dirty="0" smtClean="0"/>
              <a:t>». Програма з морального виховання дітей дошкільного віку (авт. Л.В. </a:t>
            </a:r>
            <a:r>
              <a:rPr lang="uk-UA" sz="3800" dirty="0" err="1" smtClean="0"/>
              <a:t>Лохвицька</a:t>
            </a:r>
            <a:r>
              <a:rPr lang="uk-UA" sz="3800" dirty="0" smtClean="0"/>
              <a:t>);</a:t>
            </a:r>
          </a:p>
          <a:p>
            <a:pPr algn="just">
              <a:defRPr/>
            </a:pPr>
            <a:r>
              <a:rPr lang="uk-UA" sz="3800" dirty="0"/>
              <a:t>«Казкова фізкультура</a:t>
            </a:r>
            <a:r>
              <a:rPr lang="uk-UA" sz="3800" dirty="0" smtClean="0"/>
              <a:t>». Програма з фізичного виховання дітей раннього та дошкільного віку (авт.  М.М. Єфименко);</a:t>
            </a:r>
          </a:p>
          <a:p>
            <a:pPr algn="just">
              <a:defRPr/>
            </a:pPr>
            <a:r>
              <a:rPr lang="uk-UA" sz="3800" dirty="0"/>
              <a:t>«Веселкова музикотерапія: оздоровчо-освітня робота з дітьми старшого дошкільного віку» (авт.: </a:t>
            </a:r>
            <a:r>
              <a:rPr lang="uk-UA" sz="3800" dirty="0" err="1"/>
              <a:t>Малашевська</a:t>
            </a:r>
            <a:r>
              <a:rPr lang="uk-UA" sz="3800" dirty="0"/>
              <a:t> І. А., </a:t>
            </a:r>
            <a:r>
              <a:rPr lang="uk-UA" sz="3800" dirty="0" smtClean="0"/>
              <a:t>                Демидова </a:t>
            </a:r>
            <a:r>
              <a:rPr lang="uk-UA" sz="3800" dirty="0"/>
              <a:t>С. К.).</a:t>
            </a:r>
            <a:endParaRPr lang="ru-RU" sz="3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4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Програмне забезпечення реалізації інваріантної складової Базового компонента дошкільної </a:t>
            </a:r>
            <a:r>
              <a:rPr lang="uk-UA" sz="3200" b="1" dirty="0" smtClean="0"/>
              <a:t>освіти у 2014/2015 </a:t>
            </a:r>
            <a:r>
              <a:rPr lang="uk-UA" sz="3200" b="1" dirty="0" err="1" smtClean="0"/>
              <a:t>н.р</a:t>
            </a:r>
            <a:r>
              <a:rPr lang="uk-UA" sz="3200" b="1" dirty="0" smtClean="0"/>
              <a:t>.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9764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32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Вибір програм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</a:t>
            </a:r>
            <a:r>
              <a:rPr lang="uk-UA" dirty="0" smtClean="0"/>
              <a:t>дійснюється педагогічним колективом, затверджується рішенням педагогічної ради ДНЗ</a:t>
            </a:r>
          </a:p>
          <a:p>
            <a:r>
              <a:rPr lang="uk-UA" dirty="0" smtClean="0"/>
              <a:t>У ДНЗ може використовуватися як</a:t>
            </a:r>
            <a:r>
              <a:rPr lang="uk-UA" dirty="0"/>
              <a:t> </a:t>
            </a:r>
            <a:r>
              <a:rPr lang="uk-UA" dirty="0" smtClean="0"/>
              <a:t>одна, </a:t>
            </a:r>
            <a:r>
              <a:rPr lang="uk-UA" dirty="0"/>
              <a:t>так і </a:t>
            </a:r>
            <a:r>
              <a:rPr lang="uk-UA" dirty="0" smtClean="0"/>
              <a:t>кілька комплексних програм </a:t>
            </a:r>
          </a:p>
          <a:p>
            <a:r>
              <a:rPr lang="uk-UA" dirty="0"/>
              <a:t>з</a:t>
            </a:r>
            <a:r>
              <a:rPr lang="uk-UA" dirty="0" smtClean="0"/>
              <a:t>вернути увагу на термін чинності програм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69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Звернути увагу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uk-UA" dirty="0" smtClean="0"/>
              <a:t>збільшено кількість занять із ознайомлення із соціумом, з логіко-математичного розвитку та художньо-продуктивної діяльності</a:t>
            </a:r>
            <a:endParaRPr lang="uk-UA" dirty="0"/>
          </a:p>
          <a:p>
            <a:r>
              <a:rPr lang="uk-UA" dirty="0" smtClean="0"/>
              <a:t>години, передбачені для фізкультурних занять, не враховуються під час визначення гранично допустимого навчального навантаження на дітей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71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Звернути увагу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блочно-тематичний </a:t>
            </a:r>
            <a:r>
              <a:rPr lang="uk-UA" dirty="0"/>
              <a:t>підхід до планування сприяє скороченню організованих форм навчальної діяльності (відображається в календарному плані)</a:t>
            </a:r>
          </a:p>
          <a:p>
            <a:r>
              <a:rPr lang="uk-UA" dirty="0"/>
              <a:t> у навчальних планах відобразити реалізацію  варіативної складової Базового компонента </a:t>
            </a:r>
          </a:p>
          <a:p>
            <a:r>
              <a:rPr lang="uk-UA" dirty="0" smtClean="0"/>
              <a:t>робота гуртків організовується у другу половину дня (після денного сну)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38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2800" b="1" dirty="0" smtClean="0"/>
              <a:t>КВНЗ “Харківська академія неперервної освіти”</a:t>
            </a:r>
          </a:p>
          <a:p>
            <a:pPr algn="ctr" eaLnBrk="1" hangingPunct="1">
              <a:buFontTx/>
              <a:buNone/>
            </a:pPr>
            <a:r>
              <a:rPr lang="uk-UA" altLang="ru-RU" sz="2800" dirty="0" smtClean="0"/>
              <a:t>Центр</a:t>
            </a:r>
            <a:r>
              <a:rPr lang="en-US" altLang="ru-RU" sz="2800" dirty="0" smtClean="0"/>
              <a:t> </a:t>
            </a:r>
            <a:r>
              <a:rPr lang="uk-UA" altLang="ru-RU" sz="2800" smtClean="0"/>
              <a:t>громадянського </a:t>
            </a:r>
            <a:r>
              <a:rPr lang="uk-UA" altLang="ru-RU" sz="2800" smtClean="0"/>
              <a:t>виховання</a:t>
            </a:r>
            <a:endParaRPr lang="uk-UA" altLang="ru-RU" sz="2800" smtClean="0">
              <a:latin typeface="Arial" charset="0"/>
            </a:endParaRPr>
          </a:p>
          <a:p>
            <a:pPr algn="ctr" eaLnBrk="1" hangingPunct="1">
              <a:buFontTx/>
              <a:buNone/>
            </a:pPr>
            <a:r>
              <a:rPr lang="uk-UA" altLang="ru-RU" sz="2800" dirty="0" smtClean="0">
                <a:latin typeface="Arial" charset="0"/>
              </a:rPr>
              <a:t> </a:t>
            </a:r>
            <a:r>
              <a:rPr lang="uk-UA" altLang="ru-RU" sz="2800" dirty="0" smtClean="0"/>
              <a:t>т.</a:t>
            </a:r>
            <a:r>
              <a:rPr lang="uk-UA" altLang="ru-RU" sz="2800" dirty="0" smtClean="0">
                <a:latin typeface="Arial" charset="0"/>
              </a:rPr>
              <a:t> </a:t>
            </a:r>
            <a:r>
              <a:rPr lang="uk-UA" altLang="ru-RU" sz="2800" dirty="0" smtClean="0"/>
              <a:t>731- 27 - 86</a:t>
            </a:r>
          </a:p>
          <a:p>
            <a:pPr algn="ctr" eaLnBrk="1" hangingPunct="1">
              <a:buFontTx/>
              <a:buNone/>
            </a:pPr>
            <a:r>
              <a:rPr lang="en-US" altLang="ru-RU" sz="2800" b="1" dirty="0" smtClean="0"/>
              <a:t>http://edu-post-diploma.kharkov.ua</a:t>
            </a:r>
            <a:endParaRPr lang="ru-RU" altLang="ru-RU" sz="2800" b="1" dirty="0" smtClean="0"/>
          </a:p>
          <a:p>
            <a:pPr algn="ctr" eaLnBrk="1" hangingPunct="1">
              <a:buFontTx/>
              <a:buNone/>
            </a:pPr>
            <a:r>
              <a:rPr lang="en-US" altLang="ru-RU" sz="2800" b="1" dirty="0" smtClean="0"/>
              <a:t>alla0102@ukr.net</a:t>
            </a:r>
            <a:endParaRPr lang="ru-RU" altLang="ru-RU" sz="2800" b="1" dirty="0" smtClean="0"/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/>
              <a:t>Дякую за увагу!</a:t>
            </a:r>
            <a:endParaRPr lang="ru-RU" altLang="ru-RU" b="1" smtClean="0"/>
          </a:p>
        </p:txBody>
      </p:sp>
    </p:spTree>
    <p:extLst>
      <p:ext uri="{BB962C8B-B14F-4D97-AF65-F5344CB8AC3E}">
        <p14:creationId xmlns:p14="http://schemas.microsoft.com/office/powerpoint/2010/main" val="3905457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653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Програмно-методичне забезпечення освітнього процесу в дошкільних навчальних закладах у 2015/2016 навчальному році</vt:lpstr>
      <vt:lpstr>Нормативне забезпечення освітнього процесу в ДНЗ у 2015/2016 н.р.  </vt:lpstr>
      <vt:lpstr>Комплексні освітні програми: </vt:lpstr>
      <vt:lpstr>Парціальні освітні програми: </vt:lpstr>
      <vt:lpstr>Програмне забезпечення реалізації інваріантної складової Базового компонента дошкільної освіти у 2014/2015 н.р.</vt:lpstr>
      <vt:lpstr>Вибір програм</vt:lpstr>
      <vt:lpstr>Звернути увагу</vt:lpstr>
      <vt:lpstr>Звернути увагу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Програмно-методичне забезпечення освітнього процесу в дошкільних навчальних закладах у 2015/2016 навчальному році</dc:title>
  <dc:creator>Алла Остапенко</dc:creator>
  <cp:lastModifiedBy>Алла Остапенко</cp:lastModifiedBy>
  <cp:revision>9</cp:revision>
  <cp:lastPrinted>2015-05-27T06:19:05Z</cp:lastPrinted>
  <dcterms:created xsi:type="dcterms:W3CDTF">2015-05-26T07:46:40Z</dcterms:created>
  <dcterms:modified xsi:type="dcterms:W3CDTF">2015-05-27T06:19:29Z</dcterms:modified>
</cp:coreProperties>
</file>