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0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>
                <a:solidFill>
                  <a:srgbClr val="7F7F7F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sp>
        <p:nvSpPr>
          <p:cNvPr id="5" name="Блок-схема: документ 7"/>
          <p:cNvSpPr/>
          <p:nvPr userDrawn="1"/>
        </p:nvSpPr>
        <p:spPr>
          <a:xfrm flipH="1">
            <a:off x="0" y="0"/>
            <a:ext cx="9144000" cy="659765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3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0_f2eb0_a7f3de0f_X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7950" y="4186238"/>
            <a:ext cx="424815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DAAAA-2928-4FD5-AEF2-270F678D841E}" type="datetimeFigureOut">
              <a:rPr lang="ru-RU"/>
              <a:pPr>
                <a:defRPr/>
              </a:pPr>
              <a:t>17.06.2015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BBC2D-D786-43C9-822C-001DDE73B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>
                <a:solidFill>
                  <a:srgbClr val="7F7F7F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sp>
        <p:nvSpPr>
          <p:cNvPr id="5" name="Блок-схема: документ 7"/>
          <p:cNvSpPr/>
          <p:nvPr userDrawn="1"/>
        </p:nvSpPr>
        <p:spPr>
          <a:xfrm flipH="1">
            <a:off x="0" y="0"/>
            <a:ext cx="9144000" cy="659765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3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0_f2eb0_a7f3de0f_X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7950" y="4805363"/>
            <a:ext cx="3024188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0D664-6E4D-4333-BC34-42DE133EFFE7}" type="datetimeFigureOut">
              <a:rPr lang="ru-RU"/>
              <a:pPr>
                <a:defRPr/>
              </a:pPr>
              <a:t>17.06.2015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0A6D8-29E3-44E3-89E5-73F858CB7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326074-8D81-4CE8-A250-B5FBF99362B0}" type="datetimeFigureOut">
              <a:rPr lang="ru-RU"/>
              <a:pPr>
                <a:defRPr/>
              </a:pPr>
              <a:t>17.06.2015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B49D74-27FA-4955-B240-ABFDEC715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00113" y="981075"/>
            <a:ext cx="7559675" cy="3022600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rgbClr val="006600"/>
                </a:solidFill>
                <a:latin typeface="Cambria" pitchFamily="18" charset="0"/>
              </a:rPr>
              <a:t>Про формування робочих навчальних планів на 2015/2016 навчальний рік</a:t>
            </a:r>
            <a:r>
              <a:rPr lang="ru-RU" b="1" smtClean="0">
                <a:solidFill>
                  <a:srgbClr val="006600"/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204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132138" y="4581525"/>
            <a:ext cx="5638800" cy="1871663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uk-UA" sz="2400" smtClean="0">
                <a:latin typeface="Calibri" pitchFamily="34" charset="0"/>
              </a:rPr>
              <a:t>Коваленко В.О.,                                                            головний спеціаліст відділу</a:t>
            </a:r>
            <a:r>
              <a:rPr lang="en-US" sz="2400" smtClean="0">
                <a:latin typeface="Calibri" pitchFamily="34" charset="0"/>
              </a:rPr>
              <a:t> </a:t>
            </a:r>
            <a:r>
              <a:rPr lang="uk-UA" sz="2400" smtClean="0">
                <a:latin typeface="Calibri" pitchFamily="34" charset="0"/>
              </a:rPr>
              <a:t>нормативності та якості освіти управління освіти і науки Департаменту науки і освіти Харківської обласної державної адміністрації</a:t>
            </a:r>
            <a:endParaRPr lang="ru-RU" sz="24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647700" y="115888"/>
            <a:ext cx="8280400" cy="900112"/>
          </a:xfrm>
        </p:spPr>
        <p:txBody>
          <a:bodyPr/>
          <a:lstStyle/>
          <a:p>
            <a:r>
              <a:rPr lang="uk-UA" sz="2400" b="1" smtClean="0">
                <a:solidFill>
                  <a:srgbClr val="006600"/>
                </a:solidFill>
                <a:latin typeface="Times New Roman" pitchFamily="18" charset="0"/>
              </a:rPr>
              <a:t>Гранично допустиме навчальне навантаження учнів</a:t>
            </a:r>
            <a:endParaRPr lang="ru-RU" sz="2400" b="1" smtClean="0">
              <a:solidFill>
                <a:srgbClr val="006600"/>
              </a:solidFill>
              <a:latin typeface="Times New Roman" pitchFamily="18" charset="0"/>
            </a:endParaRPr>
          </a:p>
        </p:txBody>
      </p:sp>
      <p:graphicFrame>
        <p:nvGraphicFramePr>
          <p:cNvPr id="23555" name="Group 3"/>
          <p:cNvGraphicFramePr>
            <a:graphicFrameLocks noGrp="1"/>
          </p:cNvGraphicFramePr>
          <p:nvPr>
            <p:ph idx="4294967295"/>
          </p:nvPr>
        </p:nvGraphicFramePr>
        <p:xfrm>
          <a:off x="900113" y="1196975"/>
          <a:ext cx="7920037" cy="5411788"/>
        </p:xfrm>
        <a:graphic>
          <a:graphicData uri="http://schemas.openxmlformats.org/drawingml/2006/table">
            <a:tbl>
              <a:tblPr/>
              <a:tblGrid>
                <a:gridCol w="1511300"/>
                <a:gridCol w="3262312"/>
                <a:gridCol w="3146425"/>
              </a:tblGrid>
              <a:tr h="8270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Класи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5-денний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навчальний тиждень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6-денний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навчальний тиждень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22,5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-11 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xfrm>
            <a:off x="179388" y="152400"/>
            <a:ext cx="8785225" cy="576263"/>
          </a:xfrm>
        </p:spPr>
        <p:txBody>
          <a:bodyPr/>
          <a:lstStyle/>
          <a:p>
            <a:r>
              <a:rPr lang="uk-UA" sz="2800" b="1" smtClean="0">
                <a:solidFill>
                  <a:srgbClr val="006600"/>
                </a:solidFill>
                <a:latin typeface="Times New Roman" pitchFamily="18" charset="0"/>
              </a:rPr>
              <a:t>Структура 2015/2016 навчального року</a:t>
            </a:r>
            <a:endParaRPr lang="ru-RU" sz="2800" b="1" smtClean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755650" y="908050"/>
            <a:ext cx="7848600" cy="5545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200" smtClean="0">
                <a:latin typeface="Arial" charset="0"/>
              </a:rPr>
              <a:t>Відповідно до статті 16 Закону України «Про загальну середню освіту» структуру навчального року та строки проведення канікул встановлюють загальноосвітні</a:t>
            </a:r>
            <a:r>
              <a:rPr lang="uk-UA" sz="2200" b="1" smtClean="0">
                <a:latin typeface="Arial" charset="0"/>
              </a:rPr>
              <a:t> </a:t>
            </a:r>
            <a:r>
              <a:rPr lang="uk-UA" sz="2200" smtClean="0">
                <a:latin typeface="Arial" charset="0"/>
              </a:rPr>
              <a:t>навчальні заклади за погодженням з відповідними органами управління освітою.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uk-UA" sz="22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uk-UA" sz="2200" smtClean="0">
                <a:solidFill>
                  <a:srgbClr val="F94B15"/>
                </a:solidFill>
                <a:latin typeface="Arial" charset="0"/>
              </a:rPr>
              <a:t>Увага!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200" smtClean="0">
                <a:latin typeface="Arial" charset="0"/>
              </a:rPr>
              <a:t>    </a:t>
            </a:r>
            <a:r>
              <a:rPr lang="uk-UA" sz="2200" u="sng" smtClean="0">
                <a:latin typeface="Arial" charset="0"/>
              </a:rPr>
              <a:t>Тривалість канікул протягом навчального року не може бути меншою </a:t>
            </a:r>
            <a:r>
              <a:rPr lang="uk-UA" sz="2200" u="sng" smtClean="0">
                <a:solidFill>
                  <a:srgbClr val="F94B15"/>
                </a:solidFill>
                <a:latin typeface="Arial" charset="0"/>
              </a:rPr>
              <a:t>30 календарних днів</a:t>
            </a:r>
            <a:r>
              <a:rPr lang="ru-RU" sz="2200" u="sng" smtClean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2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uk-UA" sz="2200" smtClean="0">
                <a:latin typeface="Arial" charset="0"/>
              </a:rPr>
              <a:t>Вручення документів про освіту планується провести для випускників: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200" smtClean="0">
                <a:latin typeface="Arial" charset="0"/>
              </a:rPr>
              <a:t>       9-х класів 8 – 9 червня 2015 року;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200" smtClean="0">
                <a:latin typeface="Arial" charset="0"/>
              </a:rPr>
              <a:t>       11-х класів – 28 – 29 травня 2015 року.</a:t>
            </a:r>
            <a:r>
              <a:rPr lang="ru-RU" sz="220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74638"/>
            <a:ext cx="8218487" cy="5459412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6600"/>
                </a:solidFill>
                <a:latin typeface="Arial" charset="0"/>
              </a:rPr>
              <a:t>Лист Міністерства освіти і науки України від 22.05.2015 № 1/9-280 </a:t>
            </a:r>
            <a:br>
              <a:rPr lang="uk-UA" sz="3200" b="1" smtClean="0">
                <a:solidFill>
                  <a:srgbClr val="006600"/>
                </a:solidFill>
                <a:latin typeface="Arial" charset="0"/>
              </a:rPr>
            </a:br>
            <a:r>
              <a:rPr lang="uk-UA" sz="3200" b="1" smtClean="0">
                <a:solidFill>
                  <a:srgbClr val="006600"/>
                </a:solidFill>
                <a:latin typeface="Arial" charset="0"/>
              </a:rPr>
              <a:t>«Про організацію навчально-виховного процесу для учнів з особливими освітніми потребами загальноосвітніх навчальних закладів у 2015/2016 навчальному році»</a:t>
            </a:r>
            <a:endParaRPr lang="ru-RU" sz="3200" b="1" smtClean="0">
              <a:solidFill>
                <a:srgbClr val="0066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417512"/>
          </a:xfrm>
        </p:spPr>
        <p:txBody>
          <a:bodyPr/>
          <a:lstStyle/>
          <a:p>
            <a:r>
              <a:rPr lang="uk-UA" sz="3200" b="1" smtClean="0">
                <a:solidFill>
                  <a:srgbClr val="006600"/>
                </a:solidFill>
                <a:latin typeface="Arial" charset="0"/>
              </a:rPr>
              <a:t>Робочі навчальні плани складаються</a:t>
            </a:r>
            <a:endParaRPr lang="ru-RU" sz="3200" b="1" smtClean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692150"/>
            <a:ext cx="8569325" cy="5905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1900" u="sng" smtClean="0">
                <a:solidFill>
                  <a:srgbClr val="FF0000"/>
                </a:solidFill>
                <a:latin typeface="Arial" charset="0"/>
              </a:rPr>
              <a:t>для підготовчого, 1-3 класів</a:t>
            </a:r>
            <a:r>
              <a:rPr lang="uk-UA" sz="1900" smtClean="0">
                <a:latin typeface="Arial" charset="0"/>
              </a:rPr>
              <a:t> – за Типовими навчальними планами спеціальних загальноосвітніх навчальних закладів для дітей, які         потребують корекції фізичного та (або) розумового розвитку (початкова школа), затвердженими наказом МОН України від 28.01.2014 № 80  (зі змінами, внесеними наказами МОН України від 11.02.2014 р. № 133 та       від 15.07.2014 № 828);</a:t>
            </a:r>
          </a:p>
          <a:p>
            <a:pPr>
              <a:lnSpc>
                <a:spcPct val="80000"/>
              </a:lnSpc>
            </a:pPr>
            <a:r>
              <a:rPr lang="uk-UA" sz="1900" smtClean="0">
                <a:solidFill>
                  <a:srgbClr val="FF0000"/>
                </a:solidFill>
                <a:latin typeface="Arial" charset="0"/>
              </a:rPr>
              <a:t>для 4 класів</a:t>
            </a:r>
            <a:r>
              <a:rPr lang="uk-UA" sz="1900" smtClean="0">
                <a:latin typeface="Arial" charset="0"/>
              </a:rPr>
              <a:t> – за Типовими навчальними планами спеціальних загальноосвітніх навчальних закладів для дітей, які потребують корекції фізичного та (або) розумового розвитку, затвердженими наказом МОН України від 03.11.2004 р. № 849 (зі змінами, внесеними наказом МОН України від 11.09.2009 р. № 852); </a:t>
            </a:r>
          </a:p>
          <a:p>
            <a:pPr>
              <a:lnSpc>
                <a:spcPct val="80000"/>
              </a:lnSpc>
            </a:pPr>
            <a:r>
              <a:rPr lang="uk-UA" sz="1900" smtClean="0">
                <a:solidFill>
                  <a:srgbClr val="FF0000"/>
                </a:solidFill>
                <a:latin typeface="Arial" charset="0"/>
              </a:rPr>
              <a:t>для 5-6 класів</a:t>
            </a:r>
            <a:r>
              <a:rPr lang="uk-UA" sz="1900" smtClean="0">
                <a:latin typeface="Arial" charset="0"/>
              </a:rPr>
              <a:t> – за Типовими навчальними планами спеціальних загальноосвітніх навчальних закладів ІІ ступеня для дітей, які потребують корекції фізичного та (або) розумового розвитку, затвердженими наказом МОН України від 22.04.2014 № 504 (зі змінами, внесеними наказом МОН України   від 11.06.2014 р. № 701);</a:t>
            </a:r>
          </a:p>
          <a:p>
            <a:pPr>
              <a:lnSpc>
                <a:spcPct val="80000"/>
              </a:lnSpc>
            </a:pPr>
            <a:r>
              <a:rPr lang="uk-UA" sz="1900" smtClean="0">
                <a:solidFill>
                  <a:srgbClr val="FF0000"/>
                </a:solidFill>
                <a:latin typeface="Arial" charset="0"/>
              </a:rPr>
              <a:t>для 7-10 класів</a:t>
            </a:r>
            <a:r>
              <a:rPr lang="uk-UA" sz="1900" smtClean="0">
                <a:latin typeface="Arial" charset="0"/>
              </a:rPr>
              <a:t> – за Типовими навчальними планами спеціальних загальноосвітніх навчальних закладів ІІ ступеня для дітей, які потребують корекції фізичного та (або) розумового розвитку, затвердженими наказом МОН України від 09.04.2015 № 416 «Про внесення змін до наказу Міністерства освіти і науки України від 26.08.2008 р. № 778; </a:t>
            </a:r>
          </a:p>
          <a:p>
            <a:pPr>
              <a:lnSpc>
                <a:spcPct val="80000"/>
              </a:lnSpc>
            </a:pPr>
            <a:r>
              <a:rPr lang="uk-UA" sz="1900" smtClean="0">
                <a:solidFill>
                  <a:srgbClr val="FF0000"/>
                </a:solidFill>
                <a:latin typeface="Arial" charset="0"/>
              </a:rPr>
              <a:t>для 11-12 класів</a:t>
            </a:r>
            <a:r>
              <a:rPr lang="uk-UA" sz="1900" smtClean="0">
                <a:latin typeface="Arial" charset="0"/>
              </a:rPr>
              <a:t> – за Типовими навчальними планами спеціальних загальноосвітніх навчальних закладів, затвердженими наказом МОН України від 12.02.2015 № 134.</a:t>
            </a:r>
            <a:endParaRPr lang="ru-RU" sz="19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3200" b="1" smtClean="0">
                <a:solidFill>
                  <a:srgbClr val="006600"/>
                </a:solidFill>
                <a:latin typeface="Arial" charset="0"/>
              </a:rPr>
              <a:t>Робочі навчальні плани</a:t>
            </a:r>
            <a:endParaRPr lang="ru-RU" sz="3200" b="1" smtClean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 smtClean="0">
                <a:latin typeface="Calibri" pitchFamily="34" charset="0"/>
              </a:rPr>
              <a:t>Дозволяється перерозподіл </a:t>
            </a:r>
            <a:r>
              <a:rPr lang="uk-UA" sz="2400" smtClean="0">
                <a:solidFill>
                  <a:srgbClr val="FF0000"/>
                </a:solidFill>
                <a:latin typeface="Calibri" pitchFamily="34" charset="0"/>
              </a:rPr>
              <a:t>до 15 % навчального часу,</a:t>
            </a:r>
            <a:r>
              <a:rPr lang="uk-UA" sz="2400" smtClean="0">
                <a:latin typeface="Calibri" pitchFamily="34" charset="0"/>
              </a:rPr>
              <a:t> визначеного інваріантною частиною Типових навчальних планів. </a:t>
            </a:r>
            <a:r>
              <a:rPr lang="uk-UA" sz="2400" u="sng" smtClean="0">
                <a:latin typeface="Calibri" pitchFamily="34" charset="0"/>
              </a:rPr>
              <a:t>Всередині освітньої  галузі</a:t>
            </a:r>
            <a:r>
              <a:rPr lang="uk-UA" sz="2400" smtClean="0">
                <a:latin typeface="Calibri" pitchFamily="34" charset="0"/>
              </a:rPr>
              <a:t> перерозподіл здійснюється </a:t>
            </a:r>
            <a:r>
              <a:rPr lang="uk-UA" sz="2400" u="sng" smtClean="0">
                <a:latin typeface="Calibri" pitchFamily="34" charset="0"/>
              </a:rPr>
              <a:t>за погодженням із місцевим органом управління освітою,</a:t>
            </a:r>
            <a:r>
              <a:rPr lang="uk-UA" sz="2400" smtClean="0">
                <a:latin typeface="Calibri" pitchFamily="34" charset="0"/>
              </a:rPr>
              <a:t> </a:t>
            </a:r>
            <a:r>
              <a:rPr lang="uk-UA" sz="2400" i="1" smtClean="0">
                <a:latin typeface="Calibri" pitchFamily="34" charset="0"/>
              </a:rPr>
              <a:t>між галузями – за погодженням із Міністерством освіти і науки України.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uk-UA" sz="2400" i="1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2400" u="sng" smtClean="0">
                <a:latin typeface="Calibri" pitchFamily="34" charset="0"/>
              </a:rPr>
              <a:t>Перелік навчальних програм, підручників та навчально-методичних посібників</a:t>
            </a:r>
            <a:r>
              <a:rPr lang="uk-UA" sz="2400" smtClean="0">
                <a:latin typeface="Calibri" pitchFamily="34" charset="0"/>
              </a:rPr>
              <a:t>, рекомендованих Міністерством освіти і науки України для використання у загальноосвітніх навчальних закладах для дітей з особливими освітніми потребами (за нозологіями), щороку </a:t>
            </a:r>
            <a:r>
              <a:rPr lang="uk-UA" sz="2400" u="sng" smtClean="0">
                <a:latin typeface="Calibri" pitchFamily="34" charset="0"/>
              </a:rPr>
              <a:t>розміщується на офіційному сайті Міністерства та в Інформаційному збірнику МОН.</a:t>
            </a:r>
            <a:endParaRPr lang="ru-RU" sz="2400" u="sng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3600" b="1" smtClean="0">
                <a:solidFill>
                  <a:srgbClr val="006600"/>
                </a:solidFill>
                <a:latin typeface="Arial" charset="0"/>
              </a:rPr>
              <a:t>Робочі навчальні плани</a:t>
            </a:r>
            <a:endParaRPr lang="ru-RU" sz="3600" b="1" smtClean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2800" u="sng" smtClean="0">
                <a:solidFill>
                  <a:srgbClr val="F94B15"/>
                </a:solidFill>
                <a:latin typeface="Calibri" pitchFamily="34" charset="0"/>
              </a:rPr>
              <a:t>Підготовчий, 1-3 класи</a:t>
            </a:r>
            <a:r>
              <a:rPr lang="uk-UA" sz="2800" smtClean="0">
                <a:latin typeface="Calibri" pitchFamily="34" charset="0"/>
              </a:rPr>
              <a:t> – музичне мистецтво,</a:t>
            </a:r>
          </a:p>
          <a:p>
            <a:pPr>
              <a:buFontTx/>
              <a:buNone/>
            </a:pPr>
            <a:r>
              <a:rPr lang="uk-UA" sz="2800" smtClean="0">
                <a:latin typeface="Calibri" pitchFamily="34" charset="0"/>
              </a:rPr>
              <a:t>                  - образотворче мистецтво (рельєфне                 		малювання);</a:t>
            </a:r>
          </a:p>
          <a:p>
            <a:pPr>
              <a:buFontTx/>
              <a:buNone/>
            </a:pPr>
            <a:r>
              <a:rPr lang="uk-UA" sz="2800" smtClean="0">
                <a:latin typeface="Calibri" pitchFamily="34" charset="0"/>
              </a:rPr>
              <a:t>                   -  природознавство;</a:t>
            </a:r>
          </a:p>
          <a:p>
            <a:pPr>
              <a:buFontTx/>
              <a:buNone/>
            </a:pPr>
            <a:r>
              <a:rPr lang="uk-UA" sz="2800" smtClean="0">
                <a:latin typeface="Calibri" pitchFamily="34" charset="0"/>
              </a:rPr>
              <a:t>		        - трудове навчання (предметно-практичне 		навчання)</a:t>
            </a:r>
          </a:p>
          <a:p>
            <a:pPr>
              <a:buFontTx/>
              <a:buNone/>
            </a:pPr>
            <a:r>
              <a:rPr lang="uk-UA" sz="2800" u="sng" smtClean="0">
                <a:solidFill>
                  <a:srgbClr val="F94B15"/>
                </a:solidFill>
                <a:latin typeface="Calibri" pitchFamily="34" charset="0"/>
              </a:rPr>
              <a:t>1-3класи</a:t>
            </a:r>
            <a:r>
              <a:rPr lang="uk-UA" sz="2800" smtClean="0">
                <a:latin typeface="Calibri" pitchFamily="34" charset="0"/>
              </a:rPr>
              <a:t> -  іноземна мова;</a:t>
            </a:r>
          </a:p>
          <a:p>
            <a:pPr>
              <a:buFontTx/>
              <a:buNone/>
            </a:pPr>
            <a:r>
              <a:rPr lang="uk-UA" sz="2800" u="sng" smtClean="0">
                <a:solidFill>
                  <a:srgbClr val="F94B15"/>
                </a:solidFill>
                <a:latin typeface="Calibri" pitchFamily="34" charset="0"/>
              </a:rPr>
              <a:t>2-3 класи</a:t>
            </a:r>
            <a:r>
              <a:rPr lang="uk-UA" sz="2800" smtClean="0">
                <a:latin typeface="Calibri" pitchFamily="34" charset="0"/>
              </a:rPr>
              <a:t> -  інформатика;</a:t>
            </a:r>
          </a:p>
          <a:p>
            <a:pPr>
              <a:buFontTx/>
              <a:buNone/>
            </a:pPr>
            <a:r>
              <a:rPr lang="uk-UA" sz="2800" u="sng" smtClean="0">
                <a:solidFill>
                  <a:srgbClr val="F94B15"/>
                </a:solidFill>
                <a:latin typeface="Calibri" pitchFamily="34" charset="0"/>
              </a:rPr>
              <a:t>3 клас</a:t>
            </a:r>
            <a:r>
              <a:rPr lang="uk-UA" sz="2800" smtClean="0">
                <a:latin typeface="Calibri" pitchFamily="34" charset="0"/>
              </a:rPr>
              <a:t>    - Я у світі</a:t>
            </a:r>
            <a:endParaRPr lang="ru-RU" sz="2800" smtClean="0">
              <a:latin typeface="Calibri" pitchFamily="34" charset="0"/>
            </a:endParaRPr>
          </a:p>
          <a:p>
            <a:endParaRPr lang="ru-RU" sz="28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uk-UA" sz="3600" b="1" smtClean="0">
                <a:solidFill>
                  <a:srgbClr val="006600"/>
                </a:solidFill>
                <a:latin typeface="Arial" charset="0"/>
              </a:rPr>
              <a:t>Робочі навчальні плани</a:t>
            </a:r>
            <a:endParaRPr lang="ru-RU" sz="3600" b="1" smtClean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sz="2800" u="sng" smtClean="0">
                <a:solidFill>
                  <a:srgbClr val="F94B15"/>
                </a:solidFill>
                <a:latin typeface="Calibri" pitchFamily="34" charset="0"/>
              </a:rPr>
              <a:t>5-6 класи</a:t>
            </a:r>
            <a:r>
              <a:rPr lang="uk-UA" sz="2800" smtClean="0">
                <a:latin typeface="Calibri" pitchFamily="34" charset="0"/>
              </a:rPr>
              <a:t>    </a:t>
            </a:r>
            <a:r>
              <a:rPr lang="uk-UA" sz="2800" smtClean="0">
                <a:latin typeface="Arial" charset="0"/>
              </a:rPr>
              <a:t>–</a:t>
            </a:r>
            <a:r>
              <a:rPr lang="uk-UA" sz="2800" smtClean="0">
                <a:latin typeface="Calibri" pitchFamily="34" charset="0"/>
              </a:rPr>
              <a:t> інформатика;</a:t>
            </a:r>
            <a:endParaRPr lang="en-US" sz="280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latin typeface="Calibri" pitchFamily="34" charset="0"/>
              </a:rPr>
              <a:t>                    - </a:t>
            </a:r>
            <a:r>
              <a:rPr lang="uk-UA" sz="2800" smtClean="0">
                <a:latin typeface="Calibri" pitchFamily="34" charset="0"/>
              </a:rPr>
              <a:t>музичне мистецтво 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 smtClean="0">
                <a:latin typeface="Calibri" pitchFamily="34" charset="0"/>
              </a:rPr>
              <a:t>		         - образотворче мистецтво (рельєфне                 		малювання);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 smtClean="0">
                <a:latin typeface="Calibri" pitchFamily="34" charset="0"/>
              </a:rPr>
              <a:t>		         -іноземна мова </a:t>
            </a:r>
            <a:r>
              <a:rPr lang="uk-UA" sz="2800" i="1" smtClean="0">
                <a:latin typeface="Calibri" pitchFamily="34" charset="0"/>
              </a:rPr>
              <a:t>(виключена друга 			іноземна мова);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 u="sng" smtClean="0">
                <a:solidFill>
                  <a:srgbClr val="FF0000"/>
                </a:solidFill>
                <a:latin typeface="Calibri" pitchFamily="34" charset="0"/>
              </a:rPr>
              <a:t>5 клас</a:t>
            </a:r>
            <a:r>
              <a:rPr lang="uk-UA" sz="2800" smtClean="0">
                <a:latin typeface="Calibri" pitchFamily="34" charset="0"/>
              </a:rPr>
              <a:t>         - природознавство;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 smtClean="0">
                <a:latin typeface="Calibri" pitchFamily="34" charset="0"/>
              </a:rPr>
              <a:t>		         - історія України;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 u="sng" smtClean="0">
                <a:solidFill>
                  <a:srgbClr val="FF0000"/>
                </a:solidFill>
                <a:latin typeface="Calibri" pitchFamily="34" charset="0"/>
              </a:rPr>
              <a:t>6 клас</a:t>
            </a:r>
            <a:r>
              <a:rPr lang="uk-UA" sz="2800" smtClean="0">
                <a:latin typeface="Calibri" pitchFamily="34" charset="0"/>
              </a:rPr>
              <a:t>         - географія;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 smtClean="0">
                <a:latin typeface="Calibri" pitchFamily="34" charset="0"/>
              </a:rPr>
              <a:t>    		         - біологія;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 smtClean="0">
                <a:latin typeface="Calibri" pitchFamily="34" charset="0"/>
              </a:rPr>
              <a:t>		         - всесвітня історія.</a:t>
            </a:r>
            <a:endParaRPr lang="ru-RU" sz="28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3600" b="1" smtClean="0">
                <a:solidFill>
                  <a:srgbClr val="006600"/>
                </a:solidFill>
                <a:latin typeface="Arial" charset="0"/>
              </a:rPr>
              <a:t>Робочі навчальні плани</a:t>
            </a:r>
            <a:endParaRPr lang="ru-RU" sz="3600" b="1" smtClean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>
                <a:latin typeface="Calibri" pitchFamily="34" charset="0"/>
              </a:rPr>
              <a:t>У старшiй школi для дiтей слiпих, iз зниженим зором, глухих, iз зниженим слухом, iз порушеннями опорно-рухового апарату </a:t>
            </a:r>
            <a:r>
              <a:rPr lang="ru-RU" sz="2800" i="1" smtClean="0">
                <a:solidFill>
                  <a:srgbClr val="FF0000"/>
                </a:solidFill>
                <a:latin typeface="Calibri" pitchFamily="34" charset="0"/>
              </a:rPr>
              <a:t>уведено курс «Захист Вiтчизни»,</a:t>
            </a:r>
            <a:r>
              <a:rPr lang="ru-RU" sz="2800" smtClean="0">
                <a:latin typeface="Calibri" pitchFamily="34" charset="0"/>
              </a:rPr>
              <a:t> основна мета якого пiдготовка молодi до забезпечення власної безпеки у надзвичайних ситуацiях мирного i воєнного часу.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800" u="sng" smtClean="0">
                <a:latin typeface="Calibri" pitchFamily="34" charset="0"/>
              </a:rPr>
              <a:t>У спецiальних загальноосвiтнiх навчальних закладах години з фiзичної культури враховуються при визначеннi гранично допустимого навантаження учнiв.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31800" y="188913"/>
            <a:ext cx="8280400" cy="647700"/>
          </a:xfrm>
        </p:spPr>
        <p:txBody>
          <a:bodyPr/>
          <a:lstStyle/>
          <a:p>
            <a:r>
              <a:rPr lang="uk-UA" sz="3200" b="1" smtClean="0">
                <a:solidFill>
                  <a:srgbClr val="006600"/>
                </a:solidFill>
                <a:latin typeface="Calibri" pitchFamily="34" charset="0"/>
              </a:rPr>
              <a:t>Нормативно-правові документи</a:t>
            </a:r>
            <a:endParaRPr lang="ru-RU" sz="3200" b="1" smtClean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1507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323850" y="990600"/>
            <a:ext cx="8569325" cy="5651500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ru-RU" sz="1400" smtClean="0">
                <a:latin typeface="Arial" charset="0"/>
              </a:rPr>
              <a:t> </a:t>
            </a:r>
            <a:r>
              <a:rPr lang="ru-RU" sz="2000" smtClean="0">
                <a:latin typeface="Arial" charset="0"/>
              </a:rPr>
              <a:t>Закон України “Про загальну середню освіту”;</a:t>
            </a:r>
          </a:p>
          <a:p>
            <a:pPr marL="0" indent="0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 Закон України „Про забезпечення санітарного та епідемічного благополуччя населення”;</a:t>
            </a:r>
          </a:p>
          <a:p>
            <a:pPr marL="0" indent="0">
              <a:lnSpc>
                <a:spcPct val="80000"/>
              </a:lnSpc>
            </a:pPr>
            <a:r>
              <a:rPr lang="uk-UA" sz="2000" smtClean="0">
                <a:latin typeface="Arial" charset="0"/>
              </a:rPr>
              <a:t> постанова Кабінету Міністрів України від 20.04.2011 № 462 "Про затвердження Державного   стандарту   початкової загальної   освіти“; </a:t>
            </a:r>
            <a:endParaRPr lang="ru-RU" sz="2000" smtClean="0">
              <a:latin typeface="Arial" charset="0"/>
            </a:endParaRPr>
          </a:p>
          <a:p>
            <a:pPr marL="0" indent="0">
              <a:lnSpc>
                <a:spcPct val="80000"/>
              </a:lnSpc>
            </a:pPr>
            <a:r>
              <a:rPr lang="uk-UA" sz="2000" smtClean="0">
                <a:latin typeface="Arial" charset="0"/>
              </a:rPr>
              <a:t> постанова Кабінету Міністрів України від 23.11.201</a:t>
            </a:r>
            <a:r>
              <a:rPr lang="en-US" sz="2000" smtClean="0">
                <a:latin typeface="Arial" charset="0"/>
              </a:rPr>
              <a:t>1</a:t>
            </a:r>
            <a:r>
              <a:rPr lang="uk-UA" sz="2000" smtClean="0">
                <a:latin typeface="Arial" charset="0"/>
              </a:rPr>
              <a:t> № 1392 "Про затвердження Державного стандарту базової    і повної загальної середньої освіти“;</a:t>
            </a:r>
            <a:r>
              <a:rPr lang="ru-RU" sz="2000" smtClean="0">
                <a:latin typeface="Arial" charset="0"/>
              </a:rPr>
              <a:t> </a:t>
            </a:r>
            <a:endParaRPr lang="en-US" sz="2000" smtClean="0">
              <a:latin typeface="Arial" charset="0"/>
            </a:endParaRPr>
          </a:p>
          <a:p>
            <a:pPr marL="0" indent="0">
              <a:lnSpc>
                <a:spcPct val="80000"/>
              </a:lnSpc>
            </a:pPr>
            <a:r>
              <a:rPr lang="en-US" sz="2000" smtClean="0">
                <a:latin typeface="Arial" charset="0"/>
              </a:rPr>
              <a:t> </a:t>
            </a:r>
            <a:r>
              <a:rPr lang="uk-UA" sz="2000" smtClean="0">
                <a:latin typeface="Arial" charset="0"/>
              </a:rPr>
              <a:t>постанова Кабінету Міністрів України від 21.08.2013 № 607 “Про завтердження Державного стандарту початкової загальної освіти для дітей з особливими освітніми потребами”;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Державні санітарні правила і норми улаштування, утримання загальноосвітніх навчальних закладів та організації навчально-виховного процесу (ДСанПіН 5.2.008-01);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uk-UA" sz="2000" smtClean="0">
                <a:latin typeface="Arial" charset="0"/>
              </a:rPr>
              <a:t>Державні санітарні норми та правила «Гігієнічні вимоги до улаштування, утримання і режиму спеціальних загальноосвітніх шкіл (шкіл-інтернатів) для дітей, які потребують корекції фізичного та (або) розумового розвитку, та навчально-реабілітаційних центрів»,</a:t>
            </a:r>
            <a:r>
              <a:rPr lang="uk-UA" sz="2000" b="1" smtClean="0">
                <a:latin typeface="Arial" charset="0"/>
              </a:rPr>
              <a:t> </a:t>
            </a:r>
            <a:r>
              <a:rPr lang="uk-UA" sz="2000" smtClean="0">
                <a:latin typeface="Arial" charset="0"/>
              </a:rPr>
              <a:t>затверджені наказом Міністерства охорони здоров’я України від 20.02.2013 № 144, зареєстровані у Міністерстві юстиції України 14 березня 2013 р. за № 410/22942.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296863"/>
            <a:ext cx="8567738" cy="611187"/>
          </a:xfrm>
        </p:spPr>
        <p:txBody>
          <a:bodyPr/>
          <a:lstStyle/>
          <a:p>
            <a:r>
              <a:rPr lang="uk-UA" sz="3200" b="1" smtClean="0">
                <a:solidFill>
                  <a:srgbClr val="006600"/>
                </a:solidFill>
                <a:latin typeface="Calibri" pitchFamily="34" charset="0"/>
              </a:rPr>
              <a:t>Нормативно-правові документи</a:t>
            </a:r>
            <a:endParaRPr lang="ru-RU" sz="3200" b="1" smtClean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60463"/>
            <a:ext cx="8294687" cy="4899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000" smtClean="0">
                <a:latin typeface="Arial" charset="0"/>
              </a:rPr>
              <a:t>наказ Міністерства освіти і науки України від 20.02.2002 № 128 «Про затвердження Нормативів наповнюваності … Порядку поділу класів на групи при вивченні окремих предметів у загальноосвітніх навчальних закладах», зареєстрований в Міністерстві юстиції України   06.03.2002 р. за  № 229/6517;</a:t>
            </a:r>
          </a:p>
          <a:p>
            <a:pPr>
              <a:lnSpc>
                <a:spcPct val="80000"/>
              </a:lnSpc>
            </a:pPr>
            <a:r>
              <a:rPr lang="uk-UA" sz="2000" smtClean="0">
                <a:latin typeface="Arial" charset="0"/>
              </a:rPr>
              <a:t>наказ Міністерства освіти і науки, молоді та спорту України від 17.08.2012 № 921 «</a:t>
            </a:r>
            <a:r>
              <a:rPr lang="ru-RU" sz="2000" smtClean="0">
                <a:latin typeface="Arial" charset="0"/>
              </a:rPr>
              <a:t>Про внесення зміни до наказу Міністерства освіти і науки України від 20.02.2002 N 128 </a:t>
            </a:r>
            <a:r>
              <a:rPr lang="uk-UA" sz="2000" smtClean="0">
                <a:latin typeface="Arial" charset="0"/>
              </a:rPr>
              <a:t>», зареєстрований в Міністерстві юстиції України </a:t>
            </a:r>
            <a:r>
              <a:rPr lang="ru-RU" sz="2000" smtClean="0">
                <a:latin typeface="Arial" charset="0"/>
              </a:rPr>
              <a:t>03.09.2012 р. за N 1482/21794;</a:t>
            </a:r>
            <a:endParaRPr lang="en-US" sz="20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uk-UA" sz="2000" smtClean="0">
                <a:latin typeface="Arial" charset="0"/>
              </a:rPr>
              <a:t>наказ Міністерства освіти і науки України від 08.05.2015              № 518 «</a:t>
            </a:r>
            <a:r>
              <a:rPr lang="ru-RU" sz="2000" smtClean="0">
                <a:latin typeface="Arial" charset="0"/>
              </a:rPr>
              <a:t>Про внесення змін до діяких наказів</a:t>
            </a:r>
            <a:r>
              <a:rPr lang="uk-UA" sz="2000" smtClean="0">
                <a:latin typeface="Arial" charset="0"/>
              </a:rPr>
              <a:t>»;</a:t>
            </a:r>
            <a:endParaRPr lang="ru-RU" sz="20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uk-UA" sz="2000" smtClean="0">
                <a:latin typeface="Arial" charset="0"/>
              </a:rPr>
              <a:t>лист Міністерства освіти і науки України від 22.05.2015</a:t>
            </a:r>
            <a:r>
              <a:rPr lang="en-US" sz="2000" smtClean="0">
                <a:latin typeface="Arial" charset="0"/>
              </a:rPr>
              <a:t>                  </a:t>
            </a:r>
            <a:r>
              <a:rPr lang="uk-UA" sz="2000" smtClean="0">
                <a:latin typeface="Arial" charset="0"/>
              </a:rPr>
              <a:t> № 1/9-253 «Про структуру 2015/2016 навчального року та навчальні плани загальноосвітніх навчальних закладів»;</a:t>
            </a:r>
          </a:p>
          <a:p>
            <a:pPr>
              <a:lnSpc>
                <a:spcPct val="80000"/>
              </a:lnSpc>
            </a:pPr>
            <a:r>
              <a:rPr lang="uk-UA" sz="2000" smtClean="0">
                <a:latin typeface="Arial" charset="0"/>
              </a:rPr>
              <a:t>лист Міністерства освіти і науки України від 22.05.2015 № 1/9-280 «Про організацію навчально-виховного процесу для учнів з особливими освітніми потребами загальноосвітніх навчальних закладів у 2015/2016 навчальному році»;</a:t>
            </a:r>
            <a:endParaRPr lang="ru-RU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1066800"/>
            <a:ext cx="8077200" cy="4449763"/>
          </a:xfrm>
        </p:spPr>
        <p:txBody>
          <a:bodyPr/>
          <a:lstStyle/>
          <a:p>
            <a:r>
              <a:rPr lang="uk-UA" sz="3200" b="1" smtClean="0">
                <a:solidFill>
                  <a:srgbClr val="006600"/>
                </a:solidFill>
                <a:latin typeface="Arial" charset="0"/>
              </a:rPr>
              <a:t>Лист Міністерства освіти і науки України від 22.05.2015</a:t>
            </a:r>
            <a:r>
              <a:rPr lang="en-US" sz="3200" b="1" smtClean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uk-UA" sz="3200" b="1" smtClean="0">
                <a:solidFill>
                  <a:srgbClr val="006600"/>
                </a:solidFill>
                <a:latin typeface="Arial" charset="0"/>
              </a:rPr>
              <a:t>№ 1/9-253                «Про структуру 2015/2016 навчального року та навчальні плани загальноосвітніх навчальних закладів»</a:t>
            </a:r>
            <a:endParaRPr lang="ru-RU" sz="3200" b="1" smtClean="0">
              <a:solidFill>
                <a:srgbClr val="0066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52400"/>
            <a:ext cx="8750300" cy="838200"/>
          </a:xfrm>
        </p:spPr>
        <p:txBody>
          <a:bodyPr/>
          <a:lstStyle/>
          <a:p>
            <a:r>
              <a:rPr lang="uk-UA" sz="2400" b="1" smtClean="0">
                <a:solidFill>
                  <a:srgbClr val="006600"/>
                </a:solidFill>
                <a:latin typeface="Arial" charset="0"/>
              </a:rPr>
              <a:t>Робочі навчальні плани на           </a:t>
            </a:r>
            <a:br>
              <a:rPr lang="uk-UA" sz="2400" b="1" smtClean="0">
                <a:solidFill>
                  <a:srgbClr val="006600"/>
                </a:solidFill>
                <a:latin typeface="Arial" charset="0"/>
              </a:rPr>
            </a:br>
            <a:r>
              <a:rPr lang="uk-UA" sz="2400" b="1" smtClean="0">
                <a:solidFill>
                  <a:srgbClr val="006600"/>
                </a:solidFill>
                <a:latin typeface="Arial" charset="0"/>
              </a:rPr>
              <a:t>2015/2016 навчальний рік складаються:</a:t>
            </a:r>
            <a:endParaRPr lang="ru-RU" sz="2400" b="1" smtClean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1066800"/>
            <a:ext cx="8423275" cy="55086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b="1" smtClean="0">
                <a:solidFill>
                  <a:srgbClr val="F94B15"/>
                </a:solidFill>
                <a:latin typeface="Calibri" pitchFamily="34" charset="0"/>
              </a:rPr>
              <a:t>Увага!!!</a:t>
            </a:r>
          </a:p>
          <a:p>
            <a:pPr>
              <a:buFontTx/>
              <a:buNone/>
            </a:pPr>
            <a:r>
              <a:rPr lang="uk-UA" sz="2400" smtClean="0">
                <a:latin typeface="Calibri" pitchFamily="34" charset="0"/>
              </a:rPr>
              <a:t>    </a:t>
            </a:r>
            <a:r>
              <a:rPr lang="uk-UA" sz="2400" i="1" u="sng" smtClean="0">
                <a:solidFill>
                  <a:srgbClr val="006600"/>
                </a:solidFill>
                <a:latin typeface="Calibri" pitchFamily="34" charset="0"/>
              </a:rPr>
              <a:t>для 1-</a:t>
            </a:r>
            <a:r>
              <a:rPr lang="en-US" sz="2400" i="1" u="sng" smtClean="0">
                <a:solidFill>
                  <a:srgbClr val="006600"/>
                </a:solidFill>
                <a:latin typeface="Calibri" pitchFamily="34" charset="0"/>
              </a:rPr>
              <a:t>4</a:t>
            </a:r>
            <a:r>
              <a:rPr lang="uk-UA" sz="2400" i="1" u="sng" smtClean="0">
                <a:solidFill>
                  <a:srgbClr val="006600"/>
                </a:solidFill>
                <a:latin typeface="Calibri" pitchFamily="34" charset="0"/>
              </a:rPr>
              <a:t>-х класів</a:t>
            </a:r>
            <a:r>
              <a:rPr lang="uk-UA" sz="2400" smtClean="0">
                <a:latin typeface="Calibri" pitchFamily="34" charset="0"/>
              </a:rPr>
              <a:t> - </a:t>
            </a:r>
            <a:r>
              <a:rPr lang="ru-RU" sz="2400" smtClean="0">
                <a:latin typeface="Calibri" pitchFamily="34" charset="0"/>
              </a:rPr>
              <a:t>наказ Міністерства освіти і науки, молоді та спорту України від </a:t>
            </a:r>
            <a:r>
              <a:rPr lang="ru-RU" sz="2400" smtClean="0">
                <a:solidFill>
                  <a:srgbClr val="006600"/>
                </a:solidFill>
                <a:latin typeface="Calibri" pitchFamily="34" charset="0"/>
              </a:rPr>
              <a:t>10.06.2011 № 572</a:t>
            </a:r>
            <a:r>
              <a:rPr lang="ru-RU" sz="2400" smtClean="0">
                <a:solidFill>
                  <a:srgbClr val="000099"/>
                </a:solidFill>
                <a:latin typeface="Calibri" pitchFamily="34" charset="0"/>
              </a:rPr>
              <a:t>,</a:t>
            </a:r>
            <a:r>
              <a:rPr lang="ru-RU" sz="2400" smtClean="0">
                <a:solidFill>
                  <a:srgbClr val="6420EC"/>
                </a:solidFill>
                <a:latin typeface="Calibri" pitchFamily="34" charset="0"/>
              </a:rPr>
              <a:t> </a:t>
            </a:r>
            <a:r>
              <a:rPr lang="uk-UA" sz="2400" smtClean="0">
                <a:latin typeface="Calibri" pitchFamily="34" charset="0"/>
              </a:rPr>
              <a:t>із змінами згідно з наказом Міністерства освіти і науки України від </a:t>
            </a:r>
            <a:r>
              <a:rPr lang="uk-UA" sz="2400" smtClean="0">
                <a:solidFill>
                  <a:srgbClr val="006600"/>
                </a:solidFill>
                <a:latin typeface="Calibri" pitchFamily="34" charset="0"/>
              </a:rPr>
              <a:t>16.04.2014 № 460</a:t>
            </a:r>
            <a:r>
              <a:rPr lang="ru-RU" sz="2400" smtClean="0">
                <a:solidFill>
                  <a:srgbClr val="006600"/>
                </a:solidFill>
                <a:latin typeface="Calibri" pitchFamily="34" charset="0"/>
              </a:rPr>
              <a:t>:</a:t>
            </a:r>
          </a:p>
          <a:p>
            <a:pPr>
              <a:buFontTx/>
              <a:buNone/>
            </a:pPr>
            <a:r>
              <a:rPr lang="ru-RU" sz="1200" smtClean="0">
                <a:latin typeface="Calibri" pitchFamily="34" charset="0"/>
              </a:rPr>
              <a:t> </a:t>
            </a:r>
          </a:p>
          <a:p>
            <a:pPr>
              <a:buFontTx/>
              <a:buNone/>
            </a:pPr>
            <a:r>
              <a:rPr lang="uk-UA" sz="2400" u="sng" smtClean="0">
                <a:solidFill>
                  <a:srgbClr val="F94B15"/>
                </a:solidFill>
                <a:latin typeface="Calibri" pitchFamily="34" charset="0"/>
              </a:rPr>
              <a:t>1-</a:t>
            </a:r>
            <a:r>
              <a:rPr lang="en-US" sz="2400" u="sng" smtClean="0">
                <a:solidFill>
                  <a:srgbClr val="F94B15"/>
                </a:solidFill>
                <a:latin typeface="Calibri" pitchFamily="34" charset="0"/>
              </a:rPr>
              <a:t>4</a:t>
            </a:r>
            <a:r>
              <a:rPr lang="uk-UA" sz="2400" u="sng" smtClean="0">
                <a:solidFill>
                  <a:srgbClr val="F94B15"/>
                </a:solidFill>
                <a:latin typeface="Calibri" pitchFamily="34" charset="0"/>
              </a:rPr>
              <a:t> класи</a:t>
            </a:r>
            <a:r>
              <a:rPr lang="uk-UA" sz="2400" smtClean="0">
                <a:latin typeface="Calibri" pitchFamily="34" charset="0"/>
              </a:rPr>
              <a:t> – мистецтво (музичне мистецтво,</a:t>
            </a:r>
          </a:p>
          <a:p>
            <a:pPr>
              <a:buFontTx/>
              <a:buNone/>
            </a:pPr>
            <a:r>
              <a:rPr lang="uk-UA" sz="2400" smtClean="0">
                <a:latin typeface="Calibri" pitchFamily="34" charset="0"/>
              </a:rPr>
              <a:t>                    образотворче мистецтво);</a:t>
            </a:r>
          </a:p>
          <a:p>
            <a:pPr>
              <a:buFontTx/>
              <a:buNone/>
            </a:pPr>
            <a:r>
              <a:rPr lang="uk-UA" sz="2400" smtClean="0">
                <a:latin typeface="Calibri" pitchFamily="34" charset="0"/>
              </a:rPr>
              <a:t>                   -  природознавство;</a:t>
            </a:r>
          </a:p>
          <a:p>
            <a:pPr>
              <a:buFontTx/>
              <a:buNone/>
            </a:pPr>
            <a:r>
              <a:rPr lang="uk-UA" sz="2400" smtClean="0">
                <a:latin typeface="Calibri" pitchFamily="34" charset="0"/>
              </a:rPr>
              <a:t>                   -  іноземна мова;</a:t>
            </a:r>
          </a:p>
          <a:p>
            <a:pPr>
              <a:buFontTx/>
              <a:buNone/>
            </a:pPr>
            <a:r>
              <a:rPr lang="uk-UA" sz="2400" u="sng" smtClean="0">
                <a:solidFill>
                  <a:srgbClr val="F94B15"/>
                </a:solidFill>
                <a:latin typeface="Calibri" pitchFamily="34" charset="0"/>
              </a:rPr>
              <a:t>2-</a:t>
            </a:r>
            <a:r>
              <a:rPr lang="en-US" sz="2400" u="sng" smtClean="0">
                <a:solidFill>
                  <a:srgbClr val="F94B15"/>
                </a:solidFill>
                <a:latin typeface="Calibri" pitchFamily="34" charset="0"/>
              </a:rPr>
              <a:t>4</a:t>
            </a:r>
            <a:r>
              <a:rPr lang="uk-UA" sz="2400" u="sng" smtClean="0">
                <a:solidFill>
                  <a:srgbClr val="F94B15"/>
                </a:solidFill>
                <a:latin typeface="Calibri" pitchFamily="34" charset="0"/>
              </a:rPr>
              <a:t> класи</a:t>
            </a:r>
            <a:r>
              <a:rPr lang="uk-UA" sz="2400" smtClean="0">
                <a:latin typeface="Calibri" pitchFamily="34" charset="0"/>
              </a:rPr>
              <a:t>   -  літературне читання;</a:t>
            </a:r>
          </a:p>
          <a:p>
            <a:pPr>
              <a:buFontTx/>
              <a:buNone/>
            </a:pPr>
            <a:r>
              <a:rPr lang="uk-UA" sz="2400" smtClean="0">
                <a:latin typeface="Calibri" pitchFamily="34" charset="0"/>
              </a:rPr>
              <a:t>		        -  інформатика;</a:t>
            </a:r>
          </a:p>
          <a:p>
            <a:pPr>
              <a:buFontTx/>
              <a:buNone/>
            </a:pPr>
            <a:r>
              <a:rPr lang="uk-UA" sz="2400" u="sng" smtClean="0">
                <a:solidFill>
                  <a:srgbClr val="F94B15"/>
                </a:solidFill>
                <a:latin typeface="Calibri" pitchFamily="34" charset="0"/>
              </a:rPr>
              <a:t>3-4 класи</a:t>
            </a:r>
            <a:r>
              <a:rPr lang="uk-UA" sz="2400" smtClean="0">
                <a:latin typeface="Calibri" pitchFamily="34" charset="0"/>
              </a:rPr>
              <a:t>    - Я у світі</a:t>
            </a:r>
            <a:endParaRPr lang="ru-RU" sz="24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8567738" cy="900113"/>
          </a:xfrm>
        </p:spPr>
        <p:txBody>
          <a:bodyPr/>
          <a:lstStyle/>
          <a:p>
            <a:r>
              <a:rPr lang="uk-UA" sz="2400" b="1" smtClean="0">
                <a:solidFill>
                  <a:srgbClr val="006600"/>
                </a:solidFill>
                <a:latin typeface="Arial" charset="0"/>
              </a:rPr>
              <a:t>Робочі навчальні плани на           </a:t>
            </a:r>
            <a:br>
              <a:rPr lang="uk-UA" sz="2400" b="1" smtClean="0">
                <a:solidFill>
                  <a:srgbClr val="006600"/>
                </a:solidFill>
                <a:latin typeface="Arial" charset="0"/>
              </a:rPr>
            </a:br>
            <a:r>
              <a:rPr lang="uk-UA" sz="2400" b="1" smtClean="0">
                <a:solidFill>
                  <a:srgbClr val="006600"/>
                </a:solidFill>
                <a:latin typeface="Arial" charset="0"/>
              </a:rPr>
              <a:t>2015/2016 навчальний рік складаються:</a:t>
            </a:r>
            <a:endParaRPr lang="ru-RU" sz="2400" b="1" smtClean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1143000"/>
            <a:ext cx="8640763" cy="54578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1000" smtClean="0">
                <a:latin typeface="Calibri" pitchFamily="34" charset="0"/>
              </a:rPr>
              <a:t>       </a:t>
            </a:r>
            <a:r>
              <a:rPr lang="uk-UA" sz="2100" i="1" u="sng" smtClean="0">
                <a:solidFill>
                  <a:srgbClr val="006600"/>
                </a:solidFill>
                <a:latin typeface="Calibri" pitchFamily="34" charset="0"/>
              </a:rPr>
              <a:t>для 5-7-х класів</a:t>
            </a:r>
            <a:r>
              <a:rPr lang="uk-UA" sz="2100" smtClean="0">
                <a:latin typeface="Calibri" pitchFamily="34" charset="0"/>
              </a:rPr>
              <a:t> - наказ Міністерства освіти і науки, молоді та спорту України  від </a:t>
            </a:r>
            <a:r>
              <a:rPr lang="uk-UA" sz="2100" smtClean="0">
                <a:solidFill>
                  <a:srgbClr val="006600"/>
                </a:solidFill>
                <a:latin typeface="Calibri" pitchFamily="34" charset="0"/>
              </a:rPr>
              <a:t>03.04.2012 № 409</a:t>
            </a:r>
            <a:r>
              <a:rPr lang="uk-UA" sz="2100" smtClean="0">
                <a:latin typeface="Calibri" pitchFamily="34" charset="0"/>
              </a:rPr>
              <a:t> (в редакції наказу Міністерства освіти і науки України від </a:t>
            </a:r>
            <a:r>
              <a:rPr lang="uk-UA" sz="2100" smtClean="0">
                <a:solidFill>
                  <a:srgbClr val="006600"/>
                </a:solidFill>
                <a:latin typeface="Calibri" pitchFamily="34" charset="0"/>
              </a:rPr>
              <a:t>29.05.2014 № 664</a:t>
            </a:r>
            <a:r>
              <a:rPr lang="uk-UA" sz="2100" smtClean="0">
                <a:latin typeface="Calibri" pitchFamily="34" charset="0"/>
              </a:rPr>
              <a:t>), із змінами згідно з наказом Міністерства освіти і науки України від </a:t>
            </a:r>
            <a:r>
              <a:rPr lang="uk-UA" sz="2100" smtClean="0">
                <a:solidFill>
                  <a:srgbClr val="006600"/>
                </a:solidFill>
                <a:latin typeface="Calibri" pitchFamily="34" charset="0"/>
              </a:rPr>
              <a:t>12.12.2014 № 1465:</a:t>
            </a:r>
          </a:p>
          <a:p>
            <a:pPr>
              <a:lnSpc>
                <a:spcPct val="80000"/>
              </a:lnSpc>
              <a:buFontTx/>
              <a:buNone/>
            </a:pPr>
            <a:endParaRPr lang="uk-UA" sz="2100" u="sng" smtClean="0">
              <a:solidFill>
                <a:srgbClr val="0066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uk-UA" sz="2100" smtClean="0">
                <a:solidFill>
                  <a:srgbClr val="F94B15"/>
                </a:solidFill>
                <a:latin typeface="Calibri" pitchFamily="34" charset="0"/>
              </a:rPr>
              <a:t>     </a:t>
            </a:r>
            <a:r>
              <a:rPr lang="uk-UA" sz="2100" u="sng" smtClean="0">
                <a:solidFill>
                  <a:srgbClr val="F94B15"/>
                </a:solidFill>
                <a:latin typeface="Calibri" pitchFamily="34" charset="0"/>
              </a:rPr>
              <a:t>5-7 класи</a:t>
            </a:r>
            <a:r>
              <a:rPr lang="uk-UA" sz="2100" smtClean="0">
                <a:latin typeface="Calibri" pitchFamily="34" charset="0"/>
              </a:rPr>
              <a:t>    </a:t>
            </a:r>
            <a:r>
              <a:rPr lang="uk-UA" sz="2100" smtClean="0">
                <a:latin typeface="Arial" charset="0"/>
              </a:rPr>
              <a:t>–</a:t>
            </a:r>
            <a:r>
              <a:rPr lang="uk-UA" sz="2100" smtClean="0">
                <a:latin typeface="Calibri" pitchFamily="34" charset="0"/>
              </a:rPr>
              <a:t> інформатика (1);</a:t>
            </a:r>
            <a:endParaRPr lang="en-US" sz="21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smtClean="0">
                <a:latin typeface="Calibri" pitchFamily="34" charset="0"/>
              </a:rPr>
              <a:t>                         - </a:t>
            </a:r>
            <a:r>
              <a:rPr lang="uk-UA" sz="2100" smtClean="0">
                <a:latin typeface="Calibri" pitchFamily="34" charset="0"/>
              </a:rPr>
              <a:t>музичне мистецтво (1), образотворче мистецтво (1)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100" i="1" smtClean="0">
                <a:latin typeface="Calibri" pitchFamily="34" charset="0"/>
              </a:rPr>
              <a:t>                           (або інтегрований курс “Мистецтво” (2);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100" smtClean="0">
                <a:latin typeface="Calibri" pitchFamily="34" charset="0"/>
              </a:rPr>
              <a:t>     </a:t>
            </a:r>
            <a:r>
              <a:rPr lang="uk-UA" sz="2100" u="sng" smtClean="0">
                <a:solidFill>
                  <a:srgbClr val="F94B15"/>
                </a:solidFill>
                <a:latin typeface="Calibri" pitchFamily="34" charset="0"/>
              </a:rPr>
              <a:t>7 клас</a:t>
            </a:r>
            <a:r>
              <a:rPr lang="uk-UA" sz="2100" smtClean="0">
                <a:latin typeface="Calibri" pitchFamily="34" charset="0"/>
              </a:rPr>
              <a:t>         - фізика (2);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100" smtClean="0">
                <a:latin typeface="Calibri" pitchFamily="34" charset="0"/>
              </a:rPr>
              <a:t>                         - алгебра (2), геометрія (2)</a:t>
            </a:r>
            <a:endParaRPr lang="en-US" sz="21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uk-UA" sz="21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uk-UA" sz="2100" smtClean="0">
                <a:latin typeface="Calibri" pitchFamily="34" charset="0"/>
              </a:rPr>
              <a:t>		Варіант Типового навчального плану </a:t>
            </a:r>
            <a:r>
              <a:rPr lang="uk-UA" sz="2100" u="sng" smtClean="0">
                <a:solidFill>
                  <a:srgbClr val="F94B15"/>
                </a:solidFill>
                <a:latin typeface="Calibri" pitchFamily="34" charset="0"/>
              </a:rPr>
              <a:t>(з вибором мови навчання, з вивченням мови національної меншини, з вивченням двох іноземних мов, з вивченням християнської етики чи етики, з вибором профілю навчання тощо)</a:t>
            </a:r>
            <a:r>
              <a:rPr lang="uk-UA" sz="2100" smtClean="0">
                <a:latin typeface="Calibri" pitchFamily="34" charset="0"/>
              </a:rPr>
              <a:t> навчальний заклад обирає самостійно </a:t>
            </a:r>
            <a:r>
              <a:rPr lang="uk-UA" sz="2100" u="sng" smtClean="0">
                <a:latin typeface="Calibri" pitchFamily="34" charset="0"/>
              </a:rPr>
              <a:t>в залежності від типу закладу, його спеціалізації, освітніх запитів учнів і їхніх батьків </a:t>
            </a:r>
            <a:r>
              <a:rPr lang="uk-UA" sz="2100" u="sng" smtClean="0">
                <a:solidFill>
                  <a:srgbClr val="F94B15"/>
                </a:solidFill>
                <a:latin typeface="Calibri" pitchFamily="34" charset="0"/>
              </a:rPr>
              <a:t>(за умови письмової згоди батьків усіх учнів класу)</a:t>
            </a:r>
            <a:r>
              <a:rPr lang="ru-RU" sz="2100" u="sng" smtClean="0">
                <a:latin typeface="Calibri" pitchFamily="34" charset="0"/>
              </a:rPr>
              <a:t> </a:t>
            </a:r>
            <a:r>
              <a:rPr lang="uk-UA" sz="2100" u="sng" smtClean="0">
                <a:latin typeface="Calibri" pitchFamily="34" charset="0"/>
              </a:rPr>
              <a:t>та з урахуванням кадрового та матеріально-технічного забезпечення</a:t>
            </a:r>
            <a:r>
              <a:rPr lang="ru-RU" sz="2100" u="sng" smtClean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431800" y="296863"/>
            <a:ext cx="8459788" cy="900112"/>
          </a:xfrm>
        </p:spPr>
        <p:txBody>
          <a:bodyPr/>
          <a:lstStyle/>
          <a:p>
            <a:r>
              <a:rPr lang="uk-UA" sz="2400" b="1" smtClean="0">
                <a:solidFill>
                  <a:srgbClr val="006600"/>
                </a:solidFill>
                <a:latin typeface="Times New Roman" pitchFamily="18" charset="0"/>
              </a:rPr>
              <a:t>При складанні робочих навчальних планів </a:t>
            </a:r>
            <a:br>
              <a:rPr lang="uk-UA" sz="2400" b="1" smtClean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uk-UA" sz="2400" b="1" smtClean="0">
                <a:solidFill>
                  <a:srgbClr val="006600"/>
                </a:solidFill>
                <a:latin typeface="Times New Roman" pitchFamily="18" charset="0"/>
              </a:rPr>
              <a:t>на 2015/2016 навчальний рік</a:t>
            </a:r>
            <a:endParaRPr lang="ru-RU" sz="2400" b="1" smtClean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533400" y="1412875"/>
            <a:ext cx="8358188" cy="52197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400" smtClean="0">
                <a:latin typeface="Times New Roman" pitchFamily="18" charset="0"/>
              </a:rPr>
              <a:t>      </a:t>
            </a:r>
            <a:r>
              <a:rPr lang="uk-UA" sz="2200" i="1" u="sng" smtClean="0">
                <a:latin typeface="Times New Roman" pitchFamily="18" charset="0"/>
              </a:rPr>
              <a:t>Необхідно забезпечити:</a:t>
            </a:r>
          </a:p>
          <a:p>
            <a:pPr>
              <a:lnSpc>
                <a:spcPct val="80000"/>
              </a:lnSpc>
            </a:pPr>
            <a:r>
              <a:rPr lang="uk-UA" sz="2200" smtClean="0">
                <a:latin typeface="Calibri" pitchFamily="34" charset="0"/>
              </a:rPr>
              <a:t> </a:t>
            </a:r>
            <a:r>
              <a:rPr lang="ru-RU" sz="2200" smtClean="0">
                <a:latin typeface="Calibri" pitchFamily="34" charset="0"/>
              </a:rPr>
              <a:t>виконання інваріантної складової змісту загальної середньої освіти;</a:t>
            </a:r>
          </a:p>
          <a:p>
            <a:pPr>
              <a:lnSpc>
                <a:spcPct val="80000"/>
              </a:lnSpc>
            </a:pPr>
            <a:r>
              <a:rPr lang="ru-RU" sz="2200" smtClean="0">
                <a:latin typeface="Calibri" pitchFamily="34" charset="0"/>
              </a:rPr>
              <a:t>визначення предметної спрямованості варіативної складової змісту загальної середньої освіти, її змістовного наповнення і форм реалізації на кожному ступені загальної середньої освіти за погодженням з відповідними органами управління освітою;</a:t>
            </a:r>
          </a:p>
          <a:p>
            <a:pPr>
              <a:lnSpc>
                <a:spcPct val="80000"/>
              </a:lnSpc>
            </a:pPr>
            <a:r>
              <a:rPr lang="ru-RU" sz="2200" smtClean="0">
                <a:latin typeface="Calibri" pitchFamily="34" charset="0"/>
              </a:rPr>
              <a:t>вибір і використання освітніх програм, навчальних курсів, посібників до варіативної складової змісту загальної середньої освіти у порядку, встановленому центральним органом виконавчої влади, що забезпечує формування державної політики у сфері освіти.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200" smtClean="0">
                <a:latin typeface="Times New Roman" pitchFamily="18" charset="0"/>
              </a:rPr>
              <a:t>   </a:t>
            </a:r>
          </a:p>
          <a:p>
            <a:pPr>
              <a:lnSpc>
                <a:spcPct val="80000"/>
              </a:lnSpc>
            </a:pPr>
            <a:r>
              <a:rPr lang="uk-UA" sz="2200" smtClean="0">
                <a:latin typeface="Times New Roman" pitchFamily="18" charset="0"/>
              </a:rPr>
              <a:t> </a:t>
            </a:r>
            <a:r>
              <a:rPr lang="uk-UA" sz="2200" i="1" smtClean="0">
                <a:latin typeface="Times New Roman" pitchFamily="18" charset="0"/>
              </a:rPr>
              <a:t>(на виконання ст. 15, 16, 22, 33 Закону України </a:t>
            </a:r>
            <a:r>
              <a:rPr lang="uk-UA" sz="2200" i="1" smtClean="0">
                <a:latin typeface="Calibri" pitchFamily="34" charset="0"/>
              </a:rPr>
              <a:t>“</a:t>
            </a:r>
            <a:r>
              <a:rPr lang="uk-UA" sz="2200" i="1" smtClean="0">
                <a:latin typeface="Times New Roman" pitchFamily="18" charset="0"/>
              </a:rPr>
              <a:t>Про загальну середню освіту</a:t>
            </a:r>
            <a:r>
              <a:rPr lang="uk-UA" sz="2200" i="1" smtClean="0">
                <a:latin typeface="Calibri" pitchFamily="34" charset="0"/>
              </a:rPr>
              <a:t>”</a:t>
            </a:r>
            <a:r>
              <a:rPr lang="uk-UA" sz="2200" i="1" smtClean="0">
                <a:latin typeface="Times New Roman" pitchFamily="18" charset="0"/>
              </a:rPr>
              <a:t>, враховуючи вимоги додержання Державних стандартів освіти ). </a:t>
            </a:r>
            <a:endParaRPr lang="ru-RU" sz="22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body" idx="4294967295"/>
          </p:nvPr>
        </p:nvSpPr>
        <p:spPr>
          <a:xfrm>
            <a:off x="762000" y="765175"/>
            <a:ext cx="7805738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 smtClean="0">
                <a:latin typeface="Times New Roman" pitchFamily="18" charset="0"/>
              </a:rPr>
              <a:t>Забезпечити безумовне виконання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>
                <a:latin typeface="Times New Roman" pitchFamily="18" charset="0"/>
              </a:rPr>
              <a:t>    п.2.10 розділу 2 </a:t>
            </a:r>
            <a:r>
              <a:rPr lang="uk-UA" sz="2400" smtClean="0">
                <a:latin typeface="Calibri" pitchFamily="34" charset="0"/>
              </a:rPr>
              <a:t>«</a:t>
            </a:r>
            <a:r>
              <a:rPr lang="uk-UA" sz="2400" smtClean="0">
                <a:latin typeface="Times New Roman" pitchFamily="18" charset="0"/>
              </a:rPr>
              <a:t>Організація індивідуального навчання</a:t>
            </a:r>
            <a:r>
              <a:rPr lang="uk-UA" sz="2400" smtClean="0">
                <a:latin typeface="Calibri" pitchFamily="34" charset="0"/>
              </a:rPr>
              <a:t>»</a:t>
            </a:r>
            <a:r>
              <a:rPr lang="uk-UA" sz="2400" smtClean="0">
                <a:latin typeface="Times New Roman" pitchFamily="18" charset="0"/>
              </a:rPr>
              <a:t>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>
                <a:latin typeface="Times New Roman" pitchFamily="18" charset="0"/>
              </a:rPr>
              <a:t>    п.4.2. розділу 4 </a:t>
            </a:r>
            <a:r>
              <a:rPr lang="uk-UA" sz="2400" smtClean="0">
                <a:latin typeface="Calibri" pitchFamily="34" charset="0"/>
              </a:rPr>
              <a:t>«</a:t>
            </a:r>
            <a:r>
              <a:rPr lang="uk-UA" sz="2400" smtClean="0">
                <a:latin typeface="Times New Roman" pitchFamily="18" charset="0"/>
              </a:rPr>
              <a:t>Фінансування закладів освіти</a:t>
            </a:r>
            <a:r>
              <a:rPr lang="uk-UA" sz="2400" smtClean="0">
                <a:latin typeface="Calibri" pitchFamily="34" charset="0"/>
              </a:rPr>
              <a:t>»</a:t>
            </a:r>
            <a:r>
              <a:rPr lang="uk-UA" sz="2400" smtClean="0"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>
                <a:latin typeface="Times New Roman" pitchFamily="18" charset="0"/>
              </a:rPr>
              <a:t>    Положення про індивідуальну форму навчання  в загальноосвітніх навчальних закладах </a:t>
            </a:r>
          </a:p>
          <a:p>
            <a:pPr>
              <a:lnSpc>
                <a:spcPct val="90000"/>
              </a:lnSpc>
            </a:pPr>
            <a:endParaRPr lang="uk-UA" sz="24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>
                <a:solidFill>
                  <a:srgbClr val="003366"/>
                </a:solidFill>
                <a:latin typeface="Times New Roman" pitchFamily="18" charset="0"/>
              </a:rPr>
              <a:t>    </a:t>
            </a:r>
            <a:r>
              <a:rPr lang="uk-UA" sz="2400" smtClean="0">
                <a:solidFill>
                  <a:srgbClr val="006600"/>
                </a:solidFill>
                <a:latin typeface="Times New Roman" pitchFamily="18" charset="0"/>
              </a:rPr>
              <a:t>(</a:t>
            </a:r>
            <a:r>
              <a:rPr lang="uk-UA" sz="2400" i="1" smtClean="0">
                <a:solidFill>
                  <a:srgbClr val="006600"/>
                </a:solidFill>
                <a:latin typeface="Times New Roman" pitchFamily="18" charset="0"/>
              </a:rPr>
              <a:t>1-4-ті  класи - 5 годин на тиждень на кожного учня;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i="1" smtClean="0">
                <a:solidFill>
                  <a:srgbClr val="006600"/>
                </a:solidFill>
                <a:latin typeface="Times New Roman" pitchFamily="18" charset="0"/>
              </a:rPr>
              <a:t>    5-9-ті класи - 8 годин на тиждень на кожного учня;</a:t>
            </a:r>
            <a:r>
              <a:rPr lang="uk-UA" sz="2400" i="1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i="1" smtClean="0">
                <a:solidFill>
                  <a:srgbClr val="006600"/>
                </a:solidFill>
                <a:latin typeface="Times New Roman" pitchFamily="18" charset="0"/>
              </a:rPr>
              <a:t>   </a:t>
            </a:r>
            <a:r>
              <a:rPr lang="ru-RU" sz="2400" i="1" smtClean="0">
                <a:solidFill>
                  <a:srgbClr val="006600"/>
                </a:solidFill>
                <a:latin typeface="Times New Roman" pitchFamily="18" charset="0"/>
              </a:rPr>
              <a:t>10-12-ті класи - 12 годин на тиждень</a:t>
            </a:r>
            <a:r>
              <a:rPr lang="uk-UA" sz="2400" i="1" smtClean="0">
                <a:solidFill>
                  <a:srgbClr val="006600"/>
                </a:solidFill>
                <a:latin typeface="Times New Roman" pitchFamily="18" charset="0"/>
              </a:rPr>
              <a:t>).</a:t>
            </a:r>
            <a:r>
              <a:rPr lang="uk-UA" sz="240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endParaRPr lang="ru-RU" sz="2400" smtClean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400" smtClean="0">
              <a:solidFill>
                <a:schemeClr val="hlink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152400"/>
            <a:ext cx="7920038" cy="900113"/>
          </a:xfrm>
        </p:spPr>
        <p:txBody>
          <a:bodyPr/>
          <a:lstStyle/>
          <a:p>
            <a:r>
              <a:rPr lang="uk-UA" sz="2800" b="1" smtClean="0">
                <a:solidFill>
                  <a:srgbClr val="006600"/>
                </a:solidFill>
                <a:latin typeface="Times New Roman" pitchFamily="18" charset="0"/>
              </a:rPr>
              <a:t>Регіональний компонент</a:t>
            </a:r>
            <a:endParaRPr lang="ru-RU" sz="2800" smtClean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838200" y="990600"/>
            <a:ext cx="8001000" cy="54895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b="1" smtClean="0">
                <a:solidFill>
                  <a:srgbClr val="FF3300"/>
                </a:solidFill>
                <a:latin typeface="Times New Roman" pitchFamily="18" charset="0"/>
              </a:rPr>
              <a:t>Увага!</a:t>
            </a:r>
          </a:p>
          <a:p>
            <a:pPr>
              <a:buFont typeface="Arial" charset="0"/>
              <a:buNone/>
            </a:pPr>
            <a:r>
              <a:rPr lang="uk-UA" sz="1400" b="1" smtClean="0">
                <a:latin typeface="Times New Roman" pitchFamily="18" charset="0"/>
              </a:rPr>
              <a:t> </a:t>
            </a:r>
            <a:endParaRPr lang="uk-UA" sz="1400" b="1" i="1" smtClean="0">
              <a:solidFill>
                <a:srgbClr val="0C0600"/>
              </a:solidFill>
              <a:latin typeface="Times New Roman" pitchFamily="18" charset="0"/>
            </a:endParaRPr>
          </a:p>
          <a:p>
            <a:r>
              <a:rPr lang="uk-UA" sz="2400" u="sng" smtClean="0">
                <a:latin typeface="Times New Roman" pitchFamily="18" charset="0"/>
              </a:rPr>
              <a:t>для учнів 9-11(12)-х класів</a:t>
            </a:r>
            <a:r>
              <a:rPr lang="uk-UA" sz="2400" smtClean="0">
                <a:latin typeface="Times New Roman" pitchFamily="18" charset="0"/>
              </a:rPr>
              <a:t> - </a:t>
            </a:r>
            <a:r>
              <a:rPr lang="uk-UA" sz="2400" smtClean="0">
                <a:latin typeface="Calibri" pitchFamily="34" charset="0"/>
              </a:rPr>
              <a:t>«</a:t>
            </a:r>
            <a:r>
              <a:rPr lang="uk-UA" sz="2400" smtClean="0">
                <a:latin typeface="Times New Roman" pitchFamily="18" charset="0"/>
              </a:rPr>
              <a:t>Захисти себе від ВІЛ</a:t>
            </a:r>
            <a:r>
              <a:rPr lang="uk-UA" sz="2400" smtClean="0">
                <a:latin typeface="Calibri" pitchFamily="34" charset="0"/>
              </a:rPr>
              <a:t>»</a:t>
            </a:r>
            <a:r>
              <a:rPr lang="uk-UA" sz="2400" smtClean="0">
                <a:latin typeface="Times New Roman" pitchFamily="18" charset="0"/>
              </a:rPr>
              <a:t>;</a:t>
            </a:r>
            <a:endParaRPr lang="en-US" sz="240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sz="800" smtClean="0">
              <a:latin typeface="Times New Roman" pitchFamily="18" charset="0"/>
            </a:endParaRPr>
          </a:p>
          <a:p>
            <a:r>
              <a:rPr lang="uk-UA" sz="2400" u="sng" smtClean="0">
                <a:latin typeface="Times New Roman" pitchFamily="18" charset="0"/>
              </a:rPr>
              <a:t>для учнів 9-11(12)-х класів</a:t>
            </a:r>
            <a:r>
              <a:rPr lang="uk-UA" sz="2400" smtClean="0">
                <a:latin typeface="Times New Roman" pitchFamily="18" charset="0"/>
              </a:rPr>
              <a:t> – </a:t>
            </a:r>
            <a:r>
              <a:rPr lang="uk-UA" sz="2400" smtClean="0">
                <a:latin typeface="Calibri" pitchFamily="34" charset="0"/>
              </a:rPr>
              <a:t>«</a:t>
            </a:r>
            <a:r>
              <a:rPr lang="uk-UA" sz="2400" smtClean="0">
                <a:latin typeface="Times New Roman" pitchFamily="18" charset="0"/>
              </a:rPr>
              <a:t>Дорослішай на здоров</a:t>
            </a:r>
            <a:r>
              <a:rPr lang="en-US" sz="2400" smtClean="0">
                <a:latin typeface="Times New Roman" pitchFamily="18" charset="0"/>
              </a:rPr>
              <a:t>’</a:t>
            </a:r>
            <a:r>
              <a:rPr lang="uk-UA" sz="2400" smtClean="0">
                <a:latin typeface="Times New Roman" pitchFamily="18" charset="0"/>
              </a:rPr>
              <a:t>я</a:t>
            </a:r>
            <a:r>
              <a:rPr lang="uk-UA" sz="2400" smtClean="0">
                <a:latin typeface="Calibri" pitchFamily="34" charset="0"/>
              </a:rPr>
              <a:t>»</a:t>
            </a:r>
            <a:r>
              <a:rPr lang="uk-UA" sz="2400" smtClean="0">
                <a:latin typeface="Times New Roman" pitchFamily="18" charset="0"/>
              </a:rPr>
              <a:t>;</a:t>
            </a:r>
            <a:endParaRPr lang="en-US" sz="240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sz="800" smtClean="0">
              <a:latin typeface="Times New Roman" pitchFamily="18" charset="0"/>
            </a:endParaRPr>
          </a:p>
          <a:p>
            <a:r>
              <a:rPr lang="uk-UA" sz="2400" u="sng" smtClean="0">
                <a:latin typeface="Times New Roman" pitchFamily="18" charset="0"/>
              </a:rPr>
              <a:t>для учнів 8-9-х класів</a:t>
            </a:r>
            <a:r>
              <a:rPr lang="uk-UA" sz="2400" smtClean="0">
                <a:latin typeface="Times New Roman" pitchFamily="18" charset="0"/>
              </a:rPr>
              <a:t> - </a:t>
            </a:r>
            <a:r>
              <a:rPr lang="uk-UA" sz="2400" smtClean="0">
                <a:latin typeface="Calibri" pitchFamily="34" charset="0"/>
              </a:rPr>
              <a:t>«</a:t>
            </a:r>
            <a:r>
              <a:rPr lang="uk-UA" sz="2400" smtClean="0">
                <a:latin typeface="Times New Roman" pitchFamily="18" charset="0"/>
              </a:rPr>
              <a:t>Сімейні цінності</a:t>
            </a:r>
            <a:r>
              <a:rPr lang="uk-UA" sz="2400" smtClean="0">
                <a:latin typeface="Calibri" pitchFamily="34" charset="0"/>
              </a:rPr>
              <a:t>»</a:t>
            </a:r>
            <a:r>
              <a:rPr lang="uk-UA" sz="2400" smtClean="0">
                <a:latin typeface="Times New Roman" pitchFamily="18" charset="0"/>
              </a:rPr>
              <a:t>;</a:t>
            </a:r>
            <a:endParaRPr lang="en-US" sz="240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sz="800" smtClean="0">
              <a:latin typeface="Times New Roman" pitchFamily="18" charset="0"/>
            </a:endParaRPr>
          </a:p>
          <a:p>
            <a:r>
              <a:rPr lang="uk-UA" sz="2400" smtClean="0">
                <a:latin typeface="Times New Roman" pitchFamily="18" charset="0"/>
              </a:rPr>
              <a:t>для учнів 7-х класів – </a:t>
            </a:r>
            <a:r>
              <a:rPr lang="uk-UA" sz="2400" smtClean="0">
                <a:latin typeface="Calibri" pitchFamily="34" charset="0"/>
              </a:rPr>
              <a:t>«</a:t>
            </a:r>
            <a:r>
              <a:rPr lang="uk-UA" sz="2400" smtClean="0">
                <a:latin typeface="Times New Roman" pitchFamily="18" charset="0"/>
              </a:rPr>
              <a:t>Сімейна розмова</a:t>
            </a:r>
            <a:r>
              <a:rPr lang="uk-UA" sz="2400" smtClean="0">
                <a:latin typeface="Calibri" pitchFamily="34" charset="0"/>
              </a:rPr>
              <a:t>»</a:t>
            </a:r>
            <a:r>
              <a:rPr lang="uk-UA" sz="2400" smtClean="0">
                <a:latin typeface="Times New Roman" pitchFamily="18" charset="0"/>
              </a:rPr>
              <a:t>;</a:t>
            </a:r>
            <a:endParaRPr lang="en-US" sz="240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sz="800" smtClean="0">
              <a:latin typeface="Times New Roman" pitchFamily="18" charset="0"/>
            </a:endParaRPr>
          </a:p>
          <a:p>
            <a:r>
              <a:rPr lang="uk-UA" sz="2400" u="sng" smtClean="0">
                <a:latin typeface="Times New Roman" pitchFamily="18" charset="0"/>
              </a:rPr>
              <a:t>для учнів 5-9-х класів </a:t>
            </a:r>
            <a:r>
              <a:rPr lang="uk-UA" sz="2400" smtClean="0">
                <a:latin typeface="Times New Roman" pitchFamily="18" charset="0"/>
              </a:rPr>
              <a:t>– </a:t>
            </a:r>
            <a:r>
              <a:rPr lang="uk-UA" sz="2400" smtClean="0">
                <a:latin typeface="Calibri" pitchFamily="34" charset="0"/>
              </a:rPr>
              <a:t>«</a:t>
            </a:r>
            <a:r>
              <a:rPr lang="uk-UA" sz="2400" smtClean="0">
                <a:latin typeface="Times New Roman" pitchFamily="18" charset="0"/>
              </a:rPr>
              <a:t>Православна культура Слобожанщини</a:t>
            </a:r>
            <a:r>
              <a:rPr lang="uk-UA" sz="2400" smtClean="0">
                <a:latin typeface="Calibri" pitchFamily="34" charset="0"/>
              </a:rPr>
              <a:t>»</a:t>
            </a:r>
            <a:r>
              <a:rPr lang="uk-UA" sz="2400" smtClean="0">
                <a:latin typeface="Times New Roman" pitchFamily="18" charset="0"/>
              </a:rPr>
              <a:t>;</a:t>
            </a:r>
            <a:endParaRPr lang="en-US" sz="240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sz="800" smtClean="0">
              <a:latin typeface="Times New Roman" pitchFamily="18" charset="0"/>
            </a:endParaRPr>
          </a:p>
          <a:p>
            <a:r>
              <a:rPr lang="uk-UA" sz="2400" u="sng" smtClean="0">
                <a:latin typeface="Times New Roman" pitchFamily="18" charset="0"/>
              </a:rPr>
              <a:t>для учнів 8-9-х класів</a:t>
            </a:r>
            <a:r>
              <a:rPr lang="uk-UA" sz="2400" smtClean="0">
                <a:latin typeface="Times New Roman" pitchFamily="18" charset="0"/>
              </a:rPr>
              <a:t> – </a:t>
            </a:r>
            <a:r>
              <a:rPr lang="uk-UA" sz="2400" smtClean="0">
                <a:latin typeface="Calibri" pitchFamily="34" charset="0"/>
              </a:rPr>
              <a:t>«</a:t>
            </a:r>
            <a:r>
              <a:rPr lang="uk-UA" sz="2400" smtClean="0">
                <a:latin typeface="Times New Roman" pitchFamily="18" charset="0"/>
              </a:rPr>
              <a:t>Харківщинознавство</a:t>
            </a:r>
            <a:r>
              <a:rPr lang="uk-UA" sz="2400" smtClean="0">
                <a:latin typeface="Calibri" pitchFamily="34" charset="0"/>
              </a:rPr>
              <a:t>»</a:t>
            </a:r>
            <a:r>
              <a:rPr lang="uk-UA" sz="2400" smtClean="0">
                <a:latin typeface="Times New Roman" pitchFamily="18" charset="0"/>
              </a:rPr>
              <a:t>.</a:t>
            </a:r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1213</Words>
  <Application>Microsoft Office PowerPoint</Application>
  <PresentationFormat>Экран (4:3)</PresentationFormat>
  <Paragraphs>145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Cambria</vt:lpstr>
      <vt:lpstr>Тема Office</vt:lpstr>
      <vt:lpstr>Тема Office</vt:lpstr>
      <vt:lpstr>Про формування робочих навчальних планів на 2015/2016 навчальний рік </vt:lpstr>
      <vt:lpstr>Нормативно-правові документи</vt:lpstr>
      <vt:lpstr>Нормативно-правові документи</vt:lpstr>
      <vt:lpstr>Лист Міністерства освіти і науки України від 22.05.2015 № 1/9-253                «Про структуру 2015/2016 навчального року та навчальні плани загальноосвітніх навчальних закладів»</vt:lpstr>
      <vt:lpstr>Робочі навчальні плани на            2015/2016 навчальний рік складаються:</vt:lpstr>
      <vt:lpstr>Робочі навчальні плани на            2015/2016 навчальний рік складаються:</vt:lpstr>
      <vt:lpstr>При складанні робочих навчальних планів  на 2015/2016 навчальний рік</vt:lpstr>
      <vt:lpstr>Слайд 8</vt:lpstr>
      <vt:lpstr>Регіональний компонент</vt:lpstr>
      <vt:lpstr>Гранично допустиме навчальне навантаження учнів</vt:lpstr>
      <vt:lpstr>Структура 2015/2016 навчального року</vt:lpstr>
      <vt:lpstr>Лист Міністерства освіти і науки України від 22.05.2015 № 1/9-280  «Про організацію навчально-виховного процесу для учнів з особливими освітніми потребами загальноосвітніх навчальних закладів у 2015/2016 навчальному році»</vt:lpstr>
      <vt:lpstr>Робочі навчальні плани складаються</vt:lpstr>
      <vt:lpstr>Робочі навчальні плани</vt:lpstr>
      <vt:lpstr>Робочі навчальні плани</vt:lpstr>
      <vt:lpstr>Робочі навчальні плани</vt:lpstr>
      <vt:lpstr>Робочі навчальні плани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Admin</cp:lastModifiedBy>
  <cp:revision>4</cp:revision>
  <dcterms:created xsi:type="dcterms:W3CDTF">2014-03-01T13:42:30Z</dcterms:created>
  <dcterms:modified xsi:type="dcterms:W3CDTF">2015-06-16T21:55:12Z</dcterms:modified>
</cp:coreProperties>
</file>