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6" r:id="rId11"/>
    <p:sldId id="268" r:id="rId12"/>
    <p:sldId id="270" r:id="rId13"/>
    <p:sldId id="271" r:id="rId14"/>
    <p:sldId id="273" r:id="rId15"/>
    <p:sldId id="278" r:id="rId16"/>
    <p:sldId id="283" r:id="rId17"/>
    <p:sldId id="275" r:id="rId18"/>
    <p:sldId id="279" r:id="rId19"/>
    <p:sldId id="280" r:id="rId20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CC8"/>
    <a:srgbClr val="F4E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4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ikova\Desktop\&#1086;&#1088;&#1075;%20&#1087;&#1086;&#1095;&#1072;&#1090;&#1086;&#1082;%20&#1085;&#1088;.%202015-16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66443259928263"/>
          <c:y val="1.5151515151515152E-2"/>
          <c:w val="0.85093044993307465"/>
          <c:h val="0.97707706991171539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>
                  <a:alpha val="84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2099213551119177E-2"/>
                  <c:y val="3.787878787878788E-3"/>
                </c:manualLayout>
              </c:layout>
              <c:spPr>
                <a:effectLst>
                  <a:outerShdw blurRad="50800" dist="50800" dir="5400000" algn="ctr" rotWithShape="0">
                    <a:srgbClr val="B51547"/>
                  </a:outerShdw>
                </a:effectLst>
              </c:spPr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190562613430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393196836275001E-2"/>
                  <c:y val="4.9307489978744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190562613431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6793708408953426E-3"/>
                  <c:y val="-3.787878787878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Лист1!$A$5:$A$9</c:f>
              <c:strCache>
                <c:ptCount val="5"/>
                <c:pt idx="0">
                  <c:v>2015/2016</c:v>
                </c:pt>
                <c:pt idx="1">
                  <c:v>2014/2015</c:v>
                </c:pt>
                <c:pt idx="2">
                  <c:v>2013/2014</c:v>
                </c:pt>
                <c:pt idx="3">
                  <c:v>2012/2013</c:v>
                </c:pt>
                <c:pt idx="4">
                  <c:v>2011/2012</c:v>
                </c:pt>
              </c:strCache>
            </c:strRef>
          </c:cat>
          <c:val>
            <c:numRef>
              <c:f>Лист1!$B$5:$B$9</c:f>
              <c:numCache>
                <c:formatCode>General</c:formatCode>
                <c:ptCount val="5"/>
                <c:pt idx="0">
                  <c:v>26457</c:v>
                </c:pt>
                <c:pt idx="1">
                  <c:v>24779</c:v>
                </c:pt>
                <c:pt idx="2">
                  <c:v>22657</c:v>
                </c:pt>
                <c:pt idx="3">
                  <c:v>22458</c:v>
                </c:pt>
                <c:pt idx="4">
                  <c:v>20953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538688"/>
        <c:axId val="41540224"/>
        <c:axId val="0"/>
      </c:bar3DChart>
      <c:catAx>
        <c:axId val="415386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ru-RU"/>
          </a:p>
        </c:txPr>
        <c:crossAx val="41540224"/>
        <c:crosses val="autoZero"/>
        <c:auto val="1"/>
        <c:lblAlgn val="ctr"/>
        <c:lblOffset val="100"/>
        <c:noMultiLvlLbl val="0"/>
      </c:catAx>
      <c:valAx>
        <c:axId val="41540224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41538688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93000">
              <a:srgbClr val="FFFF00"/>
            </a:gs>
            <a:gs pos="4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70207676829035E-2"/>
          <c:y val="8.1194816681024254E-2"/>
          <c:w val="0.9647119053494817"/>
          <c:h val="0.7411387705190213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chemeClr val="bg1"/>
              </a:solidFill>
              <a:prstDash val="solid"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CCFF" mc:Ignorable="a14" a14:legacySpreadsheetColorIndex="40"/>
                  </a:gs>
                  <a:gs pos="100000">
                    <a:srgbClr xmlns:mc="http://schemas.openxmlformats.org/markup-compatibility/2006" xmlns:a14="http://schemas.microsoft.com/office/drawing/2010/main" val="3366FF" mc:Ignorable="a14" a14:legacySpreadsheetColorIndex="48"/>
                  </a:gs>
                </a:gsLst>
                <a:lin ang="2700000" scaled="1"/>
              </a:gradFill>
              <a:ln w="12700">
                <a:solidFill>
                  <a:schemeClr val="bg1"/>
                </a:solidFill>
                <a:prstDash val="solid"/>
              </a:ln>
            </c:spPr>
          </c:dPt>
          <c:dPt>
            <c:idx val="1"/>
            <c:bubble3D val="0"/>
            <c:spPr>
              <a:gradFill rotWithShape="0">
                <a:gsLst>
                  <a:gs pos="20000">
                    <a:srgbClr xmlns:mc="http://schemas.openxmlformats.org/markup-compatibility/2006" xmlns:a14="http://schemas.microsoft.com/office/drawing/2010/main" val="030300" mc:Ignorable="a14" a14:legacySpreadsheetColorIndex="13">
                      <a:gamma/>
                      <a:shade val="85098"/>
                      <a:invGamma/>
                    </a:srgbClr>
                  </a:gs>
                  <a:gs pos="16770">
                    <a:srgbClr val="D9D900"/>
                  </a:gs>
                  <a:gs pos="13541">
                    <a:srgbClr val="D9D900"/>
                  </a:gs>
                  <a:gs pos="7083">
                    <a:srgbClr val="92D050"/>
                  </a:gs>
                  <a:gs pos="46000">
                    <a:srgbClr val="ECEC00"/>
                  </a:gs>
                  <a:gs pos="72000">
                    <a:srgbClr xmlns:mc="http://schemas.openxmlformats.org/markup-compatibility/2006" xmlns:a14="http://schemas.microsoft.com/office/drawing/2010/main" val="FFFF00" mc:Ignorable="a14" a14:legacySpreadsheetColorIndex="13"/>
                  </a:gs>
                </a:gsLst>
                <a:lin ang="2700000" scaled="1"/>
              </a:gradFill>
              <a:ln w="12700">
                <a:solidFill>
                  <a:schemeClr val="bg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 w="12700">
                <a:solidFill>
                  <a:schemeClr val="bg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9.5135619384688175E-2"/>
                  <c:y val="2.6797307880178256E-2"/>
                </c:manualLayout>
              </c:layout>
              <c:tx>
                <c:rich>
                  <a:bodyPr/>
                  <a:lstStyle/>
                  <a:p>
                    <a:r>
                      <a:rPr lang="uk-UA" sz="2000"/>
                      <a:t>12538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814375978629382"/>
                  <c:y val="-0.12916707622890719"/>
                </c:manualLayout>
              </c:layout>
              <c:tx>
                <c:rich>
                  <a:bodyPr/>
                  <a:lstStyle/>
                  <a:p>
                    <a:r>
                      <a:rPr lang="uk-UA" sz="2000"/>
                      <a:t>13507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sz="2000"/>
                      <a:t>412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'[Диаграмма в Serikova pro org p.pptx]Лист3'!$A$26:$A$28</c:f>
              <c:strCache>
                <c:ptCount val="3"/>
                <c:pt idx="0">
                  <c:v>райони та міста обл. значення</c:v>
                </c:pt>
                <c:pt idx="1">
                  <c:v>м. Харків</c:v>
                </c:pt>
                <c:pt idx="2">
                  <c:v>спец.школи</c:v>
                </c:pt>
              </c:strCache>
            </c:strRef>
          </c:cat>
          <c:val>
            <c:numRef>
              <c:f>'[Диаграмма в Serikova pro org p.pptx]Лист3'!$B$26:$B$28</c:f>
              <c:numCache>
                <c:formatCode>General</c:formatCode>
                <c:ptCount val="3"/>
                <c:pt idx="0">
                  <c:v>11820</c:v>
                </c:pt>
                <c:pt idx="1">
                  <c:v>12347</c:v>
                </c:pt>
                <c:pt idx="2">
                  <c:v>342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586466165413532"/>
          <c:w val="1"/>
          <c:h val="0.15789473684210525"/>
        </c:manualLayout>
      </c:layout>
      <c:overlay val="0"/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5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53000">
          <a:schemeClr val="bg1"/>
        </a:gs>
        <a:gs pos="13000">
          <a:schemeClr val="bg1"/>
        </a:gs>
        <a:gs pos="84000">
          <a:schemeClr val="bg1"/>
        </a:gs>
      </a:gsLst>
      <a:path path="rect">
        <a:fillToRect l="50000" t="50000" r="50000" b="50000"/>
      </a:path>
    </a:gra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29068241469816"/>
          <c:y val="1.1574074074074073E-2"/>
          <c:w val="0.70618394575678045"/>
          <c:h val="0.97685185185185186"/>
        </c:manualLayout>
      </c:layout>
      <c:pie3DChart>
        <c:varyColors val="1"/>
        <c:ser>
          <c:idx val="0"/>
          <c:order val="0"/>
          <c:spPr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explosion val="16"/>
          <c:dPt>
            <c:idx val="0"/>
            <c:bubble3D val="0"/>
            <c:spPr>
              <a:solidFill>
                <a:srgbClr val="00B05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bubble3D val="0"/>
            <c:spPr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3"/>
            <c:bubble3D val="0"/>
            <c:spPr>
              <a:solidFill>
                <a:srgbClr val="241CC8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Лист2!$A$5:$A$8</c:f>
              <c:strCache>
                <c:ptCount val="4"/>
                <c:pt idx="0">
                  <c:v>райони</c:v>
                </c:pt>
                <c:pt idx="1">
                  <c:v>міста обл.значення</c:v>
                </c:pt>
                <c:pt idx="2">
                  <c:v>м. Харків</c:v>
                </c:pt>
                <c:pt idx="3">
                  <c:v>школи-інтернати</c:v>
                </c:pt>
              </c:strCache>
            </c:strRef>
          </c:cat>
          <c:val>
            <c:numRef>
              <c:f>Лист2!$B$5:$B$8</c:f>
              <c:numCache>
                <c:formatCode>General</c:formatCode>
                <c:ptCount val="4"/>
                <c:pt idx="0">
                  <c:v>4596</c:v>
                </c:pt>
                <c:pt idx="1">
                  <c:v>1169</c:v>
                </c:pt>
                <c:pt idx="2">
                  <c:v>6214</c:v>
                </c:pt>
                <c:pt idx="3">
                  <c:v>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5126630427265304"/>
          <c:w val="1"/>
          <c:h val="0.1487336957273469"/>
        </c:manualLayout>
      </c:layout>
      <c:overlay val="0"/>
      <c:txPr>
        <a:bodyPr/>
        <a:lstStyle/>
        <a:p>
          <a:pPr>
            <a:defRPr sz="1750" b="1" i="0" baseline="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88000">
          <a:schemeClr val="accent1">
            <a:lumMod val="20000"/>
            <a:lumOff val="80000"/>
          </a:schemeClr>
        </a:gs>
        <a:gs pos="0">
          <a:schemeClr val="accent1">
            <a:tint val="66000"/>
            <a:satMod val="160000"/>
          </a:schemeClr>
        </a:gs>
        <a:gs pos="65000">
          <a:srgbClr val="FFFF00"/>
        </a:gs>
        <a:gs pos="53000">
          <a:srgbClr val="F3F7B9"/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280232828039352E-2"/>
          <c:y val="0"/>
          <c:w val="0.8358085713738338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2000" b="1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Лист3!$A$23:$A$26</c:f>
              <c:strCache>
                <c:ptCount val="4"/>
                <c:pt idx="0">
                  <c:v>з мед.довідкою</c:v>
                </c:pt>
                <c:pt idx="1">
                  <c:v>ГРВІ</c:v>
                </c:pt>
                <c:pt idx="2">
                  <c:v>за поясненням</c:v>
                </c:pt>
                <c:pt idx="3">
                  <c:v>не відвідали </c:v>
                </c:pt>
              </c:strCache>
            </c:strRef>
          </c:cat>
          <c:val>
            <c:numRef>
              <c:f>Лист3!$B$23:$B$26</c:f>
              <c:numCache>
                <c:formatCode>General</c:formatCode>
                <c:ptCount val="4"/>
                <c:pt idx="0">
                  <c:v>1292</c:v>
                </c:pt>
                <c:pt idx="1">
                  <c:v>692</c:v>
                </c:pt>
                <c:pt idx="2">
                  <c:v>1834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3.0253504955132342E-3"/>
          <c:y val="0.80946523469018672"/>
          <c:w val="0.98140028250108813"/>
          <c:h val="0.19053476530981331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40000">
          <a:schemeClr val="accent1">
            <a:lumMod val="20000"/>
            <a:lumOff val="80000"/>
          </a:schemeClr>
        </a:gs>
        <a:gs pos="66000">
          <a:srgbClr val="00B0F0"/>
        </a:gs>
        <a:gs pos="27000">
          <a:srgbClr val="94EEFA"/>
        </a:gs>
        <a:gs pos="18000">
          <a:srgbClr val="82F0FC"/>
        </a:gs>
        <a:gs pos="85000">
          <a:srgbClr val="82F0FC"/>
        </a:gs>
      </a:gsLst>
      <a:lin ang="5400000" scaled="0"/>
    </a:gra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042719207610361E-2"/>
          <c:y val="0.13054722079858361"/>
          <c:w val="0.61612154249949524"/>
          <c:h val="0.829628337274167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bubble3D val="0"/>
            <c:spPr>
              <a:gradFill flip="none" rotWithShape="1">
                <a:gsLst>
                  <a:gs pos="26000">
                    <a:srgbClr val="7030A0"/>
                  </a:gs>
                  <a:gs pos="6667">
                    <a:srgbClr val="7030A0"/>
                  </a:gs>
                  <a:gs pos="99000">
                    <a:srgbClr val="7030A0"/>
                  </a:gs>
                  <a:gs pos="62000">
                    <a:srgbClr val="F4E0F6"/>
                  </a:gs>
                </a:gsLst>
                <a:lin ang="2700000" scaled="1"/>
                <a:tileRect/>
              </a:gradFill>
              <a:ln>
                <a:solidFill>
                  <a:srgbClr val="7030A0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241CC8"/>
              </a:solidFill>
            </c:spPr>
          </c:dPt>
          <c:dLbls>
            <c:dLbl>
              <c:idx val="2"/>
              <c:layout>
                <c:manualLayout>
                  <c:x val="0.16409590988626421"/>
                  <c:y val="-0.14108522892971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Лист3!$G$29:$G$33</c:f>
              <c:strCache>
                <c:ptCount val="5"/>
                <c:pt idx="0">
                  <c:v>Департамент освіти </c:v>
                </c:pt>
                <c:pt idx="1">
                  <c:v>Близнюківський</c:v>
                </c:pt>
                <c:pt idx="2">
                  <c:v>Зачепилівський     </c:v>
                </c:pt>
                <c:pt idx="3">
                  <c:v>Первомайський   </c:v>
                </c:pt>
                <c:pt idx="4">
                  <c:v>м Чугуїв                                                </c:v>
                </c:pt>
              </c:strCache>
            </c:strRef>
          </c:cat>
          <c:val>
            <c:numRef>
              <c:f>Лист3!$H$29:$H$33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22222222222219"/>
          <c:y val="7.7743875765529311E-2"/>
          <c:w val="0.28611111111111109"/>
          <c:h val="0.83523909001170782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18000">
          <a:srgbClr val="82F0FC"/>
        </a:gs>
        <a:gs pos="6667">
          <a:schemeClr val="accent1">
            <a:tint val="66000"/>
            <a:satMod val="160000"/>
          </a:schemeClr>
        </a:gs>
        <a:gs pos="87095">
          <a:srgbClr val="82F0FC"/>
        </a:gs>
        <a:gs pos="71000">
          <a:srgbClr val="C1E9E1"/>
        </a:gs>
        <a:gs pos="50000">
          <a:srgbClr val="BAEFF6"/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FBAE7-08AE-459E-9233-B911FF270878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23C8A-7A09-4194-BBC1-CA292D110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733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2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6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0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1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8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9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A9D7-9CD8-41BC-B0CB-510313C07A99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20" y="0"/>
            <a:ext cx="4541079" cy="3405809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7659756" y="1646237"/>
            <a:ext cx="1484243" cy="17595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9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94"/>
          <a:stretch/>
        </p:blipFill>
        <p:spPr>
          <a:xfrm>
            <a:off x="0" y="0"/>
            <a:ext cx="9179416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09870" y="5589431"/>
            <a:ext cx="5628068" cy="1094704"/>
          </a:xfrm>
        </p:spPr>
        <p:txBody>
          <a:bodyPr>
            <a:normAutofit fontScale="92500" lnSpcReduction="10000"/>
          </a:bodyPr>
          <a:lstStyle/>
          <a:p>
            <a:r>
              <a:rPr lang="uk-UA" altLang="ru-RU" sz="2200" b="1" dirty="0">
                <a:latin typeface="Times New Roman" pitchFamily="18" charset="0"/>
              </a:rPr>
              <a:t>Головний спеціаліст відділу </a:t>
            </a:r>
          </a:p>
          <a:p>
            <a:r>
              <a:rPr lang="uk-UA" altLang="ru-RU" sz="2200" b="1" dirty="0">
                <a:latin typeface="Times New Roman" pitchFamily="18" charset="0"/>
              </a:rPr>
              <a:t>нормативності та якості освіти </a:t>
            </a:r>
          </a:p>
          <a:p>
            <a:r>
              <a:rPr lang="uk-UA" altLang="ru-RU" sz="2200" b="1" dirty="0">
                <a:latin typeface="Times New Roman" pitchFamily="18" charset="0"/>
              </a:rPr>
              <a:t>Сєрікова Л.М.</a:t>
            </a:r>
            <a:endParaRPr lang="ru-RU" altLang="ru-RU" sz="2200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2885" y="1068947"/>
            <a:ext cx="75727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4400" b="1" i="1" dirty="0">
                <a:solidFill>
                  <a:srgbClr val="FF0000"/>
                </a:solidFill>
                <a:latin typeface="Times New Roman" pitchFamily="18" charset="0"/>
              </a:rPr>
              <a:t>Про організований початок </a:t>
            </a:r>
            <a:br>
              <a:rPr lang="uk-UA" altLang="ru-RU" sz="4400" b="1" i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altLang="ru-RU" sz="4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uk-UA" altLang="ru-RU" sz="4400" b="1" i="1" dirty="0" smtClean="0">
                <a:solidFill>
                  <a:srgbClr val="FF0000"/>
                </a:solidFill>
                <a:latin typeface="Times New Roman" pitchFamily="18" charset="0"/>
              </a:rPr>
              <a:t> 2015/2016  </a:t>
            </a:r>
            <a:r>
              <a:rPr lang="uk-UA" altLang="ru-RU" sz="4400" b="1" i="1" dirty="0">
                <a:solidFill>
                  <a:srgbClr val="FF0000"/>
                </a:solidFill>
                <a:latin typeface="Times New Roman" pitchFamily="18" charset="0"/>
              </a:rPr>
              <a:t>навчального року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753036" y="260350"/>
            <a:ext cx="756387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</a:rPr>
              <a:t>План набору                                                                                                                          до 10-х  класів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8" name="Oval 4"/>
          <p:cNvSpPr>
            <a:spLocks noGrp="1" noChangeArrowheads="1"/>
          </p:cNvSpPr>
          <p:nvPr>
            <p:ph type="body" idx="4294967295"/>
          </p:nvPr>
        </p:nvSpPr>
        <p:spPr>
          <a:xfrm>
            <a:off x="5041900" y="1273954"/>
            <a:ext cx="3027363" cy="1939146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b="1" dirty="0" smtClean="0"/>
              <a:t>прогноз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3200" b="1" dirty="0" smtClean="0">
                <a:solidFill>
                  <a:srgbClr val="FF0000"/>
                </a:solidFill>
              </a:rPr>
              <a:t>12435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5"/>
          <p:cNvSpPr>
            <a:spLocks/>
          </p:cNvSpPr>
          <p:nvPr/>
        </p:nvSpPr>
        <p:spPr bwMode="auto">
          <a:xfrm>
            <a:off x="1803400" y="3213100"/>
            <a:ext cx="4256087" cy="12954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Станом на </a:t>
            </a:r>
            <a:r>
              <a:rPr lang="uk-UA" sz="2800" b="1" dirty="0" smtClean="0">
                <a:solidFill>
                  <a:srgbClr val="7030A0"/>
                </a:solidFill>
              </a:rPr>
              <a:t>20.06.2015</a:t>
            </a:r>
            <a:r>
              <a:rPr lang="uk-UA" sz="2800" b="1" dirty="0">
                <a:solidFill>
                  <a:schemeClr val="hlink"/>
                </a:solidFill>
              </a:rPr>
              <a:t/>
            </a:r>
            <a:br>
              <a:rPr lang="uk-UA" sz="2800" b="1" dirty="0">
                <a:solidFill>
                  <a:schemeClr val="hlink"/>
                </a:solidFill>
              </a:rPr>
            </a:b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прийнято </a:t>
            </a:r>
            <a:r>
              <a:rPr lang="uk-UA" sz="2400" b="1" dirty="0" smtClean="0">
                <a:solidFill>
                  <a:srgbClr val="FF0000"/>
                </a:solidFill>
              </a:rPr>
              <a:t>– </a:t>
            </a:r>
            <a:r>
              <a:rPr lang="uk-UA" sz="2800" b="1" dirty="0" smtClean="0">
                <a:solidFill>
                  <a:srgbClr val="FF0000"/>
                </a:solidFill>
              </a:rPr>
              <a:t>8818 (70,9%) </a:t>
            </a:r>
            <a:r>
              <a:rPr lang="uk-UA" sz="40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>
            <a:spLocks/>
          </p:cNvSpPr>
          <p:nvPr/>
        </p:nvSpPr>
        <p:spPr bwMode="auto">
          <a:xfrm>
            <a:off x="3479801" y="4797425"/>
            <a:ext cx="4464050" cy="1320039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Станом на </a:t>
            </a:r>
            <a:r>
              <a:rPr lang="uk-UA" sz="2800" b="1" dirty="0" smtClean="0">
                <a:solidFill>
                  <a:srgbClr val="7030A0"/>
                </a:solidFill>
              </a:rPr>
              <a:t>15.07.2015</a:t>
            </a:r>
            <a:r>
              <a:rPr lang="uk-UA" sz="2800" b="1" dirty="0">
                <a:solidFill>
                  <a:schemeClr val="hlink"/>
                </a:solidFill>
              </a:rPr>
              <a:t/>
            </a:r>
            <a:br>
              <a:rPr lang="uk-UA" sz="2800" b="1" dirty="0">
                <a:solidFill>
                  <a:schemeClr val="hlink"/>
                </a:solidFill>
              </a:rPr>
            </a:b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прийнято - </a:t>
            </a:r>
            <a:r>
              <a:rPr lang="uk-UA" sz="3200" b="1" dirty="0" smtClean="0">
                <a:solidFill>
                  <a:srgbClr val="FF3300"/>
                </a:solidFill>
              </a:rPr>
              <a:t>10838 </a:t>
            </a:r>
            <a:r>
              <a:rPr lang="uk-UA" sz="2800" b="1" dirty="0" smtClean="0">
                <a:solidFill>
                  <a:srgbClr val="FF0000"/>
                </a:solidFill>
              </a:rPr>
              <a:t> (87</a:t>
            </a:r>
            <a:r>
              <a:rPr lang="uk-UA" sz="2800" b="1" dirty="0">
                <a:solidFill>
                  <a:srgbClr val="FF0000"/>
                </a:solidFill>
              </a:rPr>
              <a:t>%)</a:t>
            </a:r>
            <a:r>
              <a:rPr lang="uk-UA" sz="4000" b="1" dirty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7344351">
            <a:off x="7493462" y="3525553"/>
            <a:ext cx="154773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 flipH="1">
            <a:off x="7956550" y="3213100"/>
            <a:ext cx="43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7956550" y="3213100"/>
            <a:ext cx="0" cy="3603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H="1">
            <a:off x="7596188" y="3573463"/>
            <a:ext cx="360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7596188" y="3573463"/>
            <a:ext cx="0" cy="503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H="1">
            <a:off x="7092950" y="4076700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7092950" y="4076700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 flipH="1">
            <a:off x="6659563" y="4508500"/>
            <a:ext cx="4333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6659563" y="4508500"/>
            <a:ext cx="0" cy="288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90152" y="5525036"/>
            <a:ext cx="1081826" cy="118485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9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25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pPr eaLnBrk="1" hangingPunct="1"/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Набір учнів до 10-х класів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798624"/>
              </p:ext>
            </p:extLst>
          </p:nvPr>
        </p:nvGraphicFramePr>
        <p:xfrm>
          <a:off x="1095792" y="2514600"/>
          <a:ext cx="6727408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4"/>
          <p:cNvSpPr txBox="1">
            <a:spLocks noChangeArrowheads="1"/>
          </p:cNvSpPr>
          <p:nvPr/>
        </p:nvSpPr>
        <p:spPr>
          <a:xfrm>
            <a:off x="772733" y="1249251"/>
            <a:ext cx="2878429" cy="1724987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uk-UA" b="1" dirty="0" smtClean="0"/>
              <a:t>прогноз</a:t>
            </a:r>
          </a:p>
          <a:p>
            <a:pPr algn="ctr">
              <a:buFont typeface="Arial" charset="0"/>
              <a:buNone/>
            </a:pPr>
            <a:r>
              <a:rPr lang="uk-UA" sz="3200" b="1" dirty="0" smtClean="0">
                <a:solidFill>
                  <a:srgbClr val="FF0000"/>
                </a:solidFill>
              </a:rPr>
              <a:t>12435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6654800" y="2857500"/>
            <a:ext cx="1320800" cy="495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99,9% </a:t>
            </a:r>
            <a:r>
              <a:rPr lang="uk-UA" sz="40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Oval 4"/>
          <p:cNvSpPr txBox="1">
            <a:spLocks noChangeArrowheads="1"/>
          </p:cNvSpPr>
          <p:nvPr/>
        </p:nvSpPr>
        <p:spPr>
          <a:xfrm>
            <a:off x="5097171" y="1249246"/>
            <a:ext cx="2878429" cy="1724987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uk-UA" b="1" dirty="0" smtClean="0"/>
              <a:t>зараховано</a:t>
            </a:r>
          </a:p>
          <a:p>
            <a:pPr algn="ctr">
              <a:buFont typeface="Arial" charset="0"/>
              <a:buNone/>
            </a:pPr>
            <a:r>
              <a:rPr lang="uk-UA" sz="3200" b="1" dirty="0" smtClean="0">
                <a:solidFill>
                  <a:srgbClr val="FF0000"/>
                </a:solidFill>
              </a:rPr>
              <a:t>12426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540913" y="274638"/>
            <a:ext cx="8281115" cy="987492"/>
          </a:xfrm>
        </p:spPr>
        <p:txBody>
          <a:bodyPr/>
          <a:lstStyle/>
          <a:p>
            <a:pPr algn="ctr" eaLnBrk="1" hangingPunct="1"/>
            <a:r>
              <a:rPr lang="uk-UA" sz="3200" b="1" dirty="0" smtClean="0">
                <a:solidFill>
                  <a:srgbClr val="FF3300"/>
                </a:solidFill>
                <a:latin typeface="Times New Roman" pitchFamily="18" charset="0"/>
              </a:rPr>
              <a:t>Виконання плану набору до 10 класу </a:t>
            </a:r>
            <a:br>
              <a:rPr lang="uk-UA" sz="3200" b="1" dirty="0" smtClean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b="1" dirty="0" smtClean="0">
                <a:solidFill>
                  <a:srgbClr val="FF3300"/>
                </a:solidFill>
                <a:latin typeface="Times New Roman" pitchFamily="18" charset="0"/>
              </a:rPr>
              <a:t>станом на 31.08.2015</a:t>
            </a:r>
            <a:endParaRPr lang="ru-RU" sz="3200" b="1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90152" y="5525035"/>
            <a:ext cx="1081826" cy="1184857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4000">
                <a:srgbClr val="241CC8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41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35134"/>
              </p:ext>
            </p:extLst>
          </p:nvPr>
        </p:nvGraphicFramePr>
        <p:xfrm>
          <a:off x="723900" y="1371590"/>
          <a:ext cx="7747000" cy="4965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5100"/>
                <a:gridCol w="1549400"/>
                <a:gridCol w="1714500"/>
                <a:gridCol w="1778000"/>
              </a:tblGrid>
              <a:tr h="727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набору </a:t>
                      </a:r>
                      <a:endParaRPr lang="ru-RU" sz="2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10-й </a:t>
                      </a:r>
                      <a:r>
                        <a:rPr lang="ru-RU" sz="2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Зараховано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прогнозу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Балаклійський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Барвінківський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Богодухівський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Великобурлуцький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Дворічанський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Дергачівський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Зачепилівський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Зміївський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Коломацький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Красноградський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Краснокутський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7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Куп’янський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2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Лозівський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24873"/>
              </p:ext>
            </p:extLst>
          </p:nvPr>
        </p:nvGraphicFramePr>
        <p:xfrm>
          <a:off x="584200" y="1447798"/>
          <a:ext cx="7988300" cy="4465676"/>
        </p:xfrm>
        <a:graphic>
          <a:graphicData uri="http://schemas.openxmlformats.org/drawingml/2006/table">
            <a:tbl>
              <a:tblPr/>
              <a:tblGrid>
                <a:gridCol w="2882900"/>
                <a:gridCol w="1993900"/>
                <a:gridCol w="1536700"/>
                <a:gridCol w="1574800"/>
              </a:tblGrid>
              <a:tr h="7493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набору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10-й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Зараховано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Нововодолазький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Сахновщинський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Харківський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Шевченківський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Ізюм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Куп’янськ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Люботин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9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Чугуїв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4200" y="172593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FF3300"/>
                </a:solidFill>
                <a:latin typeface="Times New Roman" pitchFamily="18" charset="0"/>
              </a:rPr>
              <a:t>Виконання плану набору до 10 класу </a:t>
            </a:r>
            <a:br>
              <a:rPr lang="uk-UA" sz="3200" b="1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uk-UA" sz="3200" b="1" dirty="0">
                <a:solidFill>
                  <a:srgbClr val="FF3300"/>
                </a:solidFill>
                <a:latin typeface="Times New Roman" pitchFamily="18" charset="0"/>
              </a:rPr>
              <a:t>станом на 31.08.2015</a:t>
            </a:r>
            <a:endParaRPr lang="ru-RU" sz="3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65200" y="6007100"/>
            <a:ext cx="7747000" cy="482600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показник – 99,9%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331913" y="274638"/>
            <a:ext cx="7354887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</a:rPr>
              <a:t>Нагадування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673101" y="1628775"/>
            <a:ext cx="7975600" cy="4708525"/>
          </a:xfrm>
          <a:gradFill rotWithShape="1">
            <a:gsLst>
              <a:gs pos="0">
                <a:srgbClr val="00B0F0"/>
              </a:gs>
              <a:gs pos="67083">
                <a:schemeClr val="accent1">
                  <a:lumMod val="40000"/>
                  <a:lumOff val="60000"/>
                </a:schemeClr>
              </a:gs>
              <a:gs pos="58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uk-UA" sz="2800" b="1" u="sng" dirty="0" smtClean="0">
                <a:latin typeface="Times New Roman" pitchFamily="18" charset="0"/>
              </a:rPr>
              <a:t>Щосереди</a:t>
            </a:r>
            <a:r>
              <a:rPr lang="uk-UA" sz="2800" dirty="0" smtClean="0">
                <a:latin typeface="Times New Roman" pitchFamily="18" charset="0"/>
              </a:rPr>
              <a:t> на порталі </a:t>
            </a:r>
            <a:r>
              <a:rPr lang="uk-UA" sz="2800" b="1" dirty="0" smtClean="0">
                <a:latin typeface="Times New Roman" pitchFamily="18" charset="0"/>
              </a:rPr>
              <a:t>ІСУО Харківської області</a:t>
            </a:r>
            <a:r>
              <a:rPr lang="uk-UA" sz="2800" dirty="0" smtClean="0">
                <a:latin typeface="Times New Roman" pitchFamily="18" charset="0"/>
              </a:rPr>
              <a:t> до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11.00 години</a:t>
            </a:r>
            <a:r>
              <a:rPr lang="uk-UA" sz="2800" dirty="0" smtClean="0">
                <a:latin typeface="Times New Roman" pitchFamily="18" charset="0"/>
              </a:rPr>
              <a:t> заповнюється дані районів та міст обласного підпорядкування щодо відвідування учнями навчальних занять</a:t>
            </a:r>
          </a:p>
          <a:p>
            <a:pPr>
              <a:buFont typeface="Arial" charset="0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</a:rPr>
              <a:t>Інформацію про учнів, які не відвідують навчальний заклад без поважної причини, надавати до відділу нормативності та якості освіти з усіма підтверджуючими документами</a:t>
            </a:r>
            <a:endParaRPr lang="ru-RU" sz="2800" dirty="0" smtClean="0">
              <a:latin typeface="Times New Roman" pitchFamily="18" charset="0"/>
            </a:endParaRPr>
          </a:p>
        </p:txBody>
      </p:sp>
      <p:pic>
        <p:nvPicPr>
          <p:cNvPr id="18435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96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89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учнів, які  без поважних причин не відвідують ЗНЗ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231900"/>
            <a:ext cx="6858000" cy="8128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241C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порталу ІСУО Харківської області станом на 02.09.2015</a:t>
            </a:r>
            <a:endParaRPr lang="en-US" sz="2600" b="1" dirty="0" smtClean="0">
              <a:solidFill>
                <a:srgbClr val="241C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95400" y="2908300"/>
            <a:ext cx="6858000" cy="104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58920"/>
              </p:ext>
            </p:extLst>
          </p:nvPr>
        </p:nvGraphicFramePr>
        <p:xfrm>
          <a:off x="90152" y="2108201"/>
          <a:ext cx="3225800" cy="1399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248"/>
                <a:gridCol w="1512552"/>
              </a:tblGrid>
              <a:tr h="5049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агальна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</a:t>
                      </a:r>
                      <a:r>
                        <a:rPr lang="ru-RU" sz="18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- 220078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824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Відвідали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ЗНЗ: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- 216264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2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</a:t>
                      </a:r>
                      <a:r>
                        <a:rPr lang="ru-RU" sz="18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відвідали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3814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68771"/>
              </p:ext>
            </p:extLst>
          </p:nvPr>
        </p:nvGraphicFramePr>
        <p:xfrm>
          <a:off x="3365500" y="2908300"/>
          <a:ext cx="5600700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2" y="5645150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20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01"/>
            <a:ext cx="7772400" cy="952499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учнів, які  без поважних причин не відвідують ЗНЗ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435100"/>
            <a:ext cx="6858000" cy="8509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241C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порталу ІСУО Харківської області станом на 02.09.2015 </a:t>
            </a:r>
            <a:endParaRPr lang="en-US" sz="2600" b="1" dirty="0" smtClean="0">
              <a:solidFill>
                <a:srgbClr val="241C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95400" y="2908300"/>
            <a:ext cx="6858000" cy="242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506784"/>
              </p:ext>
            </p:extLst>
          </p:nvPr>
        </p:nvGraphicFramePr>
        <p:xfrm>
          <a:off x="342900" y="2336800"/>
          <a:ext cx="84201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69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041401" y="152400"/>
            <a:ext cx="7048499" cy="104457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800" dirty="0" smtClean="0"/>
          </a:p>
          <a:p>
            <a:pPr>
              <a:buFont typeface="Arial" charset="0"/>
              <a:buNone/>
            </a:pPr>
            <a:endParaRPr lang="uk-UA" sz="2800" dirty="0" smtClean="0"/>
          </a:p>
          <a:p>
            <a:pPr>
              <a:buFont typeface="Arial" charset="0"/>
              <a:buNone/>
            </a:pPr>
            <a:endParaRPr lang="uk-UA" sz="2800" dirty="0" smtClean="0"/>
          </a:p>
          <a:p>
            <a:pPr>
              <a:buFont typeface="Arial" charset="0"/>
              <a:buNone/>
            </a:pPr>
            <a:endParaRPr lang="uk-UA" sz="2800" dirty="0" smtClean="0"/>
          </a:p>
          <a:p>
            <a:pPr>
              <a:buFont typeface="Arial" charset="0"/>
              <a:buNone/>
            </a:pPr>
            <a:endParaRPr lang="uk-UA" sz="2800" dirty="0" smtClean="0"/>
          </a:p>
          <a:p>
            <a:pPr>
              <a:buFont typeface="Arial" charset="0"/>
              <a:buNone/>
            </a:pPr>
            <a:endParaRPr lang="uk-UA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723900" y="1433513"/>
            <a:ext cx="7277099" cy="489743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uk-UA" sz="2400" b="1" dirty="0" smtClean="0">
                <a:solidFill>
                  <a:srgbClr val="003300"/>
                </a:solidFill>
                <a:latin typeface="Times New Roman" pitchFamily="18" charset="0"/>
              </a:rPr>
              <a:t>    Звіт  надається  до   Департаменту науки і освіти Харківської обласної державної адміністрації  до   </a:t>
            </a:r>
            <a:r>
              <a:rPr lang="uk-UA" sz="2400" b="1" dirty="0" smtClean="0">
                <a:solidFill>
                  <a:srgbClr val="FF3300"/>
                </a:solidFill>
                <a:latin typeface="Times New Roman" pitchFamily="18" charset="0"/>
              </a:rPr>
              <a:t>01.10.2015</a:t>
            </a:r>
          </a:p>
          <a:p>
            <a:pPr>
              <a:buFont typeface="Arial" charset="0"/>
              <a:buNone/>
            </a:pPr>
            <a:endParaRPr lang="uk-UA" sz="2800" b="1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800" b="1" dirty="0" smtClean="0">
                <a:latin typeface="Times New Roman" pitchFamily="18" charset="0"/>
              </a:rPr>
              <a:t>    </a:t>
            </a:r>
          </a:p>
          <a:p>
            <a:pPr>
              <a:buFont typeface="Arial" charset="0"/>
              <a:buNone/>
            </a:pPr>
            <a:endParaRPr lang="uk-UA" sz="2800" b="1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2800" b="1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b="1" dirty="0" smtClean="0">
                <a:solidFill>
                  <a:schemeClr val="hlink"/>
                </a:solidFill>
                <a:latin typeface="Times New Roman" pitchFamily="18" charset="0"/>
              </a:rPr>
              <a:t>    </a:t>
            </a:r>
          </a:p>
          <a:p>
            <a:pPr>
              <a:buFont typeface="Arial" charset="0"/>
              <a:buNone/>
            </a:pPr>
            <a:r>
              <a:rPr lang="uk-UA" sz="2400" b="1" dirty="0" smtClean="0">
                <a:solidFill>
                  <a:schemeClr val="hlink"/>
                </a:solidFill>
                <a:latin typeface="Times New Roman" pitchFamily="18" charset="0"/>
              </a:rPr>
              <a:t>   У звітах не враховуються учні, які прибули із Луганської та Донецької областей</a:t>
            </a:r>
            <a:endParaRPr lang="ru-RU" sz="24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609215" y="3047751"/>
            <a:ext cx="3695700" cy="1333749"/>
          </a:xfrm>
          <a:prstGeom prst="rect">
            <a:avLst/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889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ЗВІТ: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77-РВК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78629" y="2311399"/>
            <a:ext cx="278765" cy="6088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400" y="342900"/>
            <a:ext cx="8343900" cy="12192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241C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кількість учнів, які навчаються за індивідуальною формою  </a:t>
            </a:r>
            <a:endParaRPr lang="ru-RU" sz="3600" b="1" dirty="0">
              <a:solidFill>
                <a:srgbClr val="241C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8843"/>
              </p:ext>
            </p:extLst>
          </p:nvPr>
        </p:nvGraphicFramePr>
        <p:xfrm>
          <a:off x="279398" y="1765300"/>
          <a:ext cx="8610602" cy="2769514"/>
        </p:xfrm>
        <a:graphic>
          <a:graphicData uri="http://schemas.openxmlformats.org/drawingml/2006/table">
            <a:tbl>
              <a:tblPr/>
              <a:tblGrid>
                <a:gridCol w="1030500"/>
                <a:gridCol w="952073"/>
                <a:gridCol w="1030500"/>
                <a:gridCol w="1030500"/>
                <a:gridCol w="947817"/>
                <a:gridCol w="862093"/>
                <a:gridCol w="861485"/>
                <a:gridCol w="866934"/>
                <a:gridCol w="1028700"/>
              </a:tblGrid>
              <a:tr h="5428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(місто)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 ЗНЗ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Захворювання: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7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Психічні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uk-UA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озлади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(F 00 - F 99)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Нервової системи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(G 00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uk-UA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 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Вади зору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 </a:t>
                      </a:r>
                      <a:r>
                        <a:rPr lang="uk-UA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00 -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 59)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Вади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мовлення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Вади слуху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</a:t>
                      </a:r>
                      <a:r>
                        <a:rPr lang="uk-UA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 95)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ДЦП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Вроджені аномалії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607" marR="6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82600" y="4775201"/>
            <a:ext cx="8483600" cy="736599"/>
          </a:xfrm>
        </p:spPr>
        <p:txBody>
          <a:bodyPr>
            <a:normAutofit/>
          </a:bodyPr>
          <a:lstStyle/>
          <a:p>
            <a:pPr algn="l"/>
            <a:r>
              <a:rPr lang="uk-UA" sz="2000" b="1" dirty="0" smtClean="0">
                <a:solidFill>
                  <a:srgbClr val="241C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інформацію до Департаменту науки і освіти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20.09.2015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rgbClr val="241C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кількість дітей, які навчаються за індивідуальною формою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		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Дякую за увагу!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9633"/>
            <a:ext cx="91608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4800" b="1" dirty="0">
                <a:latin typeface="Times New Roman" pitchFamily="18" charset="0"/>
              </a:rPr>
              <a:t>Порівняльна діаграма кількості першокласників за роками</a:t>
            </a:r>
            <a:endParaRPr lang="ru-R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464241"/>
              </p:ext>
            </p:extLst>
          </p:nvPr>
        </p:nvGraphicFramePr>
        <p:xfrm>
          <a:off x="218940" y="1390919"/>
          <a:ext cx="8744755" cy="51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5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9633"/>
            <a:ext cx="91608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першокласників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2015/2016 </a:t>
            </a:r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 році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144153"/>
              </p:ext>
            </p:extLst>
          </p:nvPr>
        </p:nvGraphicFramePr>
        <p:xfrm>
          <a:off x="811369" y="1519707"/>
          <a:ext cx="7688687" cy="4649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5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9633"/>
            <a:ext cx="91608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4800" b="1" dirty="0" smtClean="0">
                <a:latin typeface="Times New Roman" pitchFamily="18" charset="0"/>
              </a:rPr>
              <a:t>План набору учнів до 1-го класу</a:t>
            </a:r>
            <a:br>
              <a:rPr lang="uk-UA" altLang="ru-RU" sz="4800" b="1" dirty="0" smtClean="0">
                <a:latin typeface="Times New Roman" pitchFamily="18" charset="0"/>
              </a:rPr>
            </a:br>
            <a:r>
              <a:rPr lang="uk-UA" altLang="ru-RU" sz="4800" b="1" dirty="0" smtClean="0">
                <a:latin typeface="Times New Roman" pitchFamily="18" charset="0"/>
              </a:rPr>
              <a:t> у 2015/2016 навчальному році</a:t>
            </a:r>
            <a:endParaRPr lang="ru-RU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142408" y="1654545"/>
            <a:ext cx="2735262" cy="143827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  <a:p>
            <a:pPr algn="ctr"/>
            <a:endParaRPr lang="uk-UA" b="1" dirty="0">
              <a:latin typeface="Arial" charset="0"/>
            </a:endParaRP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Arial" charset="0"/>
              </a:rPr>
              <a:t>24283</a:t>
            </a:r>
            <a:endParaRPr lang="ru-RU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5139083" y="1710107"/>
            <a:ext cx="2592388" cy="1439863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endParaRPr 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>
              <a:solidFill>
                <a:schemeClr val="hlink"/>
              </a:solidFill>
              <a:latin typeface="Arial" charset="0"/>
            </a:endParaRP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Arial" charset="0"/>
              </a:rPr>
              <a:t>26457</a:t>
            </a:r>
            <a:endParaRPr lang="ru-RU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 rot="5423889" flipH="1">
            <a:off x="6568158" y="2031026"/>
            <a:ext cx="1630001" cy="6853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858402" y="3379792"/>
            <a:ext cx="2916238" cy="1366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chemeClr val="hlink"/>
                </a:solidFill>
                <a:latin typeface="Arial" charset="0"/>
              </a:rPr>
              <a:t>Станом на </a:t>
            </a:r>
            <a:r>
              <a:rPr lang="uk-UA" sz="2000" b="1" dirty="0" smtClean="0">
                <a:solidFill>
                  <a:schemeClr val="hlink"/>
                </a:solidFill>
                <a:latin typeface="Arial" charset="0"/>
              </a:rPr>
              <a:t>12.06.2015:</a:t>
            </a:r>
            <a:endParaRPr lang="uk-UA" sz="2000" b="1" dirty="0">
              <a:solidFill>
                <a:schemeClr val="hlink"/>
              </a:solidFill>
              <a:latin typeface="Arial" charset="0"/>
            </a:endParaRPr>
          </a:p>
          <a:p>
            <a:endParaRPr lang="uk-UA" sz="2000" b="1" dirty="0">
              <a:solidFill>
                <a:schemeClr val="hlink"/>
              </a:solidFill>
              <a:latin typeface="Arial" charset="0"/>
            </a:endParaRPr>
          </a:p>
          <a:p>
            <a:r>
              <a:rPr lang="uk-UA" b="1" dirty="0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 dirty="0" smtClean="0">
                <a:solidFill>
                  <a:srgbClr val="FF0000"/>
                </a:solidFill>
                <a:latin typeface="Arial" charset="0"/>
              </a:rPr>
              <a:t>22487 </a:t>
            </a:r>
            <a:r>
              <a:rPr lang="uk-UA" b="1" dirty="0" smtClean="0">
                <a:solidFill>
                  <a:srgbClr val="FF0000"/>
                </a:solidFill>
                <a:latin typeface="Arial" charset="0"/>
              </a:rPr>
              <a:t>  (92,6%)</a:t>
            </a:r>
            <a:endParaRPr lang="uk-UA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3590477" y="4083817"/>
            <a:ext cx="2990628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chemeClr val="hlink"/>
                </a:solidFill>
                <a:latin typeface="Arial" charset="0"/>
              </a:rPr>
              <a:t>Станом на </a:t>
            </a:r>
            <a:r>
              <a:rPr lang="uk-UA" sz="2000" b="1" dirty="0" smtClean="0">
                <a:solidFill>
                  <a:schemeClr val="hlink"/>
                </a:solidFill>
                <a:latin typeface="Arial" charset="0"/>
              </a:rPr>
              <a:t>12.07.2015:</a:t>
            </a:r>
            <a:endParaRPr lang="uk-UA" sz="2000" b="1" dirty="0">
              <a:solidFill>
                <a:schemeClr val="hlink"/>
              </a:solidFill>
              <a:latin typeface="Arial" charset="0"/>
            </a:endParaRPr>
          </a:p>
          <a:p>
            <a:endParaRPr lang="uk-UA" sz="2000" b="1" dirty="0">
              <a:solidFill>
                <a:schemeClr val="hlink"/>
              </a:solidFill>
              <a:latin typeface="Arial" charset="0"/>
            </a:endParaRPr>
          </a:p>
          <a:p>
            <a:r>
              <a:rPr lang="uk-UA" b="1" dirty="0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 dirty="0" smtClean="0">
                <a:solidFill>
                  <a:srgbClr val="FF0000"/>
                </a:solidFill>
                <a:latin typeface="Arial" charset="0"/>
              </a:rPr>
              <a:t>23957 </a:t>
            </a:r>
            <a:r>
              <a:rPr lang="uk-UA" b="1" dirty="0" smtClean="0">
                <a:solidFill>
                  <a:srgbClr val="FF0000"/>
                </a:solidFill>
                <a:latin typeface="Arial" charset="0"/>
              </a:rPr>
              <a:t>  (98,6%)</a:t>
            </a:r>
            <a:endParaRPr lang="uk-UA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5727847" y="5161210"/>
            <a:ext cx="3097213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dirty="0">
                <a:solidFill>
                  <a:schemeClr val="hlink"/>
                </a:solidFill>
                <a:latin typeface="Arial" charset="0"/>
              </a:rPr>
              <a:t>Станом на </a:t>
            </a:r>
            <a:r>
              <a:rPr lang="uk-UA" sz="2000" b="1" dirty="0" smtClean="0">
                <a:solidFill>
                  <a:schemeClr val="hlink"/>
                </a:solidFill>
                <a:latin typeface="Arial" charset="0"/>
              </a:rPr>
              <a:t>01.09.2015:</a:t>
            </a:r>
            <a:endParaRPr lang="uk-UA" sz="2000" b="1" dirty="0">
              <a:solidFill>
                <a:schemeClr val="hlink"/>
              </a:solidFill>
              <a:latin typeface="Arial" charset="0"/>
            </a:endParaRPr>
          </a:p>
          <a:p>
            <a:endParaRPr lang="uk-UA" sz="2000" b="1" dirty="0">
              <a:solidFill>
                <a:schemeClr val="hlink"/>
              </a:solidFill>
              <a:latin typeface="Arial" charset="0"/>
            </a:endParaRPr>
          </a:p>
          <a:p>
            <a:r>
              <a:rPr lang="uk-UA" b="1" dirty="0">
                <a:solidFill>
                  <a:srgbClr val="FF0000"/>
                </a:solidFill>
                <a:latin typeface="Arial" charset="0"/>
              </a:rPr>
              <a:t>Зараховано – </a:t>
            </a:r>
            <a:r>
              <a:rPr lang="uk-UA" sz="2400" b="1" dirty="0" smtClean="0">
                <a:solidFill>
                  <a:srgbClr val="FF0000"/>
                </a:solidFill>
                <a:latin typeface="Arial" charset="0"/>
              </a:rPr>
              <a:t>26457 </a:t>
            </a:r>
            <a:r>
              <a:rPr lang="uk-UA" b="1" dirty="0" smtClean="0">
                <a:solidFill>
                  <a:srgbClr val="FF0000"/>
                </a:solidFill>
                <a:latin typeface="Arial" charset="0"/>
              </a:rPr>
              <a:t>  (108,9%)</a:t>
            </a:r>
            <a:endParaRPr lang="uk-UA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Виконання плану набору </a:t>
            </a:r>
            <a:br>
              <a:rPr lang="uk-UA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b="1" dirty="0">
                <a:solidFill>
                  <a:schemeClr val="hlink"/>
                </a:solidFill>
                <a:latin typeface="Times New Roman" pitchFamily="18" charset="0"/>
              </a:rPr>
              <a:t>до 1-го класу станом на</a:t>
            </a:r>
            <a:r>
              <a:rPr lang="uk-UA" sz="48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b="1" dirty="0" smtClean="0">
                <a:solidFill>
                  <a:schemeClr val="hlink"/>
                </a:solidFill>
                <a:latin typeface="Times New Roman" pitchFamily="18" charset="0"/>
              </a:rPr>
              <a:t>01.09.2015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123689"/>
              </p:ext>
            </p:extLst>
          </p:nvPr>
        </p:nvGraphicFramePr>
        <p:xfrm>
          <a:off x="502276" y="1828798"/>
          <a:ext cx="8229600" cy="4497260"/>
        </p:xfrm>
        <a:graphic>
          <a:graphicData uri="http://schemas.openxmlformats.org/drawingml/2006/table">
            <a:tbl>
              <a:tblPr/>
              <a:tblGrid>
                <a:gridCol w="2180157"/>
                <a:gridCol w="1748053"/>
                <a:gridCol w="1551642"/>
                <a:gridCol w="1492720"/>
                <a:gridCol w="1257028"/>
              </a:tblGrid>
              <a:tr h="4507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Прогнозований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1-го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класу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15.06.2015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фактично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прийнятих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Різниця до прогнозу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15.07.2015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31.08.2015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алаклійський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арвінківський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лизнюківський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огодухівський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еликобурлуцький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овчанський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ворічанський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ергачівський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ачепилівський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міївський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6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Виконання плану набору </a:t>
            </a:r>
            <a:br>
              <a:rPr lang="uk-UA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b="1" dirty="0">
                <a:solidFill>
                  <a:schemeClr val="hlink"/>
                </a:solidFill>
                <a:latin typeface="Times New Roman" pitchFamily="18" charset="0"/>
              </a:rPr>
              <a:t>до 1-го класу станом на</a:t>
            </a:r>
            <a:r>
              <a:rPr lang="uk-UA" sz="48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chemeClr val="hlink"/>
                </a:solidFill>
                <a:latin typeface="Times New Roman" pitchFamily="18" charset="0"/>
              </a:rPr>
              <a:t>01.09.2015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843225"/>
              </p:ext>
            </p:extLst>
          </p:nvPr>
        </p:nvGraphicFramePr>
        <p:xfrm>
          <a:off x="309093" y="1803049"/>
          <a:ext cx="8500055" cy="5004444"/>
        </p:xfrm>
        <a:graphic>
          <a:graphicData uri="http://schemas.openxmlformats.org/drawingml/2006/table">
            <a:tbl>
              <a:tblPr/>
              <a:tblGrid>
                <a:gridCol w="2151341"/>
                <a:gridCol w="1564612"/>
                <a:gridCol w="1308858"/>
                <a:gridCol w="1308858"/>
                <a:gridCol w="1083193"/>
                <a:gridCol w="1083193"/>
              </a:tblGrid>
              <a:tr h="4624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Прогнозований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набір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учнів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1-го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класу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15.06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фактично прийнятих заяв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Різниця до прогнозу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%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 прогнозу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на 15.07.2015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на 31.08.2015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Золочівський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Ізюмський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Кегичівський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Коломацький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Красноградський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+21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Краснокутський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Куп’янський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Лозівський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Нововодолазький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Печенізький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Сахновщинський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Харківський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+130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Чугуївський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+26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Шевченківський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8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Виконання плану набору </a:t>
            </a:r>
            <a:br>
              <a:rPr lang="uk-UA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b="1" dirty="0">
                <a:solidFill>
                  <a:schemeClr val="hlink"/>
                </a:solidFill>
                <a:latin typeface="Times New Roman" pitchFamily="18" charset="0"/>
              </a:rPr>
              <a:t>до 1-го класу станом на</a:t>
            </a:r>
            <a:r>
              <a:rPr lang="uk-UA" sz="48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b="1" dirty="0">
                <a:solidFill>
                  <a:schemeClr val="hlink"/>
                </a:solidFill>
                <a:latin typeface="Times New Roman" pitchFamily="18" charset="0"/>
              </a:rPr>
              <a:t>01.09.2015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347761"/>
              </p:ext>
            </p:extLst>
          </p:nvPr>
        </p:nvGraphicFramePr>
        <p:xfrm>
          <a:off x="321971" y="1957588"/>
          <a:ext cx="8641725" cy="3966697"/>
        </p:xfrm>
        <a:graphic>
          <a:graphicData uri="http://schemas.openxmlformats.org/drawingml/2006/table">
            <a:tbl>
              <a:tblPr/>
              <a:tblGrid>
                <a:gridCol w="2204384"/>
                <a:gridCol w="1573505"/>
                <a:gridCol w="1330672"/>
                <a:gridCol w="1330672"/>
                <a:gridCol w="1101246"/>
                <a:gridCol w="1101246"/>
              </a:tblGrid>
              <a:tr h="569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місто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Прогнозований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набір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учнів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1-го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класу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фактично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прийнятих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заяв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Різниця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 прогнозу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%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 прогнозу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15.07.2015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31.08.2015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Ізюм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Куп’янськ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Лозова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+60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Люботин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+28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Чугуїв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Харків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+1379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8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Не виконали план набору </a:t>
            </a:r>
            <a:br>
              <a:rPr lang="uk-UA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до 1 класу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300482"/>
              </p:ext>
            </p:extLst>
          </p:nvPr>
        </p:nvGraphicFramePr>
        <p:xfrm>
          <a:off x="631065" y="1931830"/>
          <a:ext cx="7881871" cy="3618964"/>
        </p:xfrm>
        <a:graphic>
          <a:graphicData uri="http://schemas.openxmlformats.org/drawingml/2006/table">
            <a:tbl>
              <a:tblPr/>
              <a:tblGrid>
                <a:gridCol w="1994880"/>
                <a:gridCol w="1450823"/>
                <a:gridCol w="1213668"/>
                <a:gridCol w="1213668"/>
                <a:gridCol w="1004416"/>
                <a:gridCol w="1004416"/>
              </a:tblGrid>
              <a:tr h="7834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Прогнозований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набір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учнів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1-го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класу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15.06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фактично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прийнятих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заяв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Різниця до прогнозу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% до прогнозу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15.07.2015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31.08.2015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Барвінківський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Лозівський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Нововодолазький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Сахновщинський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5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Перевищено план набору</a:t>
            </a:r>
            <a:b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класу (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45466"/>
            <a:ext cx="7886700" cy="4631498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Богодухівський район – 106,2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Борівський район – 107,6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Вовчанський район – 108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Ізюмський район – 109,7</a:t>
            </a:r>
          </a:p>
          <a:p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Кегичівський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– 108,7</a:t>
            </a:r>
          </a:p>
          <a:p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Краснокутський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– 107,6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 район – 107,6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Чугуївський район – 106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Лозова – 109,6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Люботин – 111,2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Харків – 111,3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24" y="5434125"/>
            <a:ext cx="2841625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0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1922</TotalTime>
  <Words>903</Words>
  <Application>Microsoft Office PowerPoint</Application>
  <PresentationFormat>Экран (4:3)</PresentationFormat>
  <Paragraphs>474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Порівняльна діаграма кількості першокласників за роками</vt:lpstr>
      <vt:lpstr>Кількість першокласників  у 2015/2016 навчальному році</vt:lpstr>
      <vt:lpstr>План набору учнів до 1-го класу  у 2015/2016 навчальному році</vt:lpstr>
      <vt:lpstr>Виконання плану набору  до 1-го класу станом на 01.09.2015</vt:lpstr>
      <vt:lpstr>Виконання плану набору  до 1-го класу станом на 01.09.2015</vt:lpstr>
      <vt:lpstr>Виконання плану набору  до 1-го класу станом на 01.09.2015</vt:lpstr>
      <vt:lpstr>Не виконали план набору  до 1 класу</vt:lpstr>
      <vt:lpstr>Перевищено план набору  до 1 класу (%) </vt:lpstr>
      <vt:lpstr>План набору                                                                                                                          до 10-х  класів</vt:lpstr>
      <vt:lpstr>Набір учнів до 10-х класів</vt:lpstr>
      <vt:lpstr>Виконання плану набору до 10 класу  станом на 31.08.2015</vt:lpstr>
      <vt:lpstr>Презентация PowerPoint</vt:lpstr>
      <vt:lpstr>Нагадування</vt:lpstr>
      <vt:lpstr>Кількість учнів, які  без поважних причин не відвідують ЗНЗ</vt:lpstr>
      <vt:lpstr>Кількість учнів, які  без поважних причин не відвідують ЗНЗ</vt:lpstr>
      <vt:lpstr>Охоплення дітей шкільного віку навчанням</vt:lpstr>
      <vt:lpstr>Надати інформацію до Департаменту науки і освіти до 20.09.2015 про кількість дітей, які навчаються за індивідуальною формою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serikova</cp:lastModifiedBy>
  <cp:revision>66</cp:revision>
  <cp:lastPrinted>2015-09-03T11:44:36Z</cp:lastPrinted>
  <dcterms:created xsi:type="dcterms:W3CDTF">2014-09-29T12:30:26Z</dcterms:created>
  <dcterms:modified xsi:type="dcterms:W3CDTF">2015-09-03T12:44:00Z</dcterms:modified>
</cp:coreProperties>
</file>