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309" r:id="rId4"/>
    <p:sldId id="265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41" r:id="rId13"/>
    <p:sldId id="316" r:id="rId14"/>
    <p:sldId id="336" r:id="rId15"/>
    <p:sldId id="337" r:id="rId16"/>
    <p:sldId id="338" r:id="rId17"/>
    <p:sldId id="339" r:id="rId18"/>
    <p:sldId id="340" r:id="rId19"/>
    <p:sldId id="349" r:id="rId20"/>
    <p:sldId id="357" r:id="rId21"/>
    <p:sldId id="350" r:id="rId22"/>
    <p:sldId id="318" r:id="rId23"/>
    <p:sldId id="335" r:id="rId24"/>
    <p:sldId id="322" r:id="rId25"/>
    <p:sldId id="319" r:id="rId26"/>
    <p:sldId id="320" r:id="rId27"/>
    <p:sldId id="321" r:id="rId28"/>
    <p:sldId id="312" r:id="rId29"/>
    <p:sldId id="317" r:id="rId30"/>
    <p:sldId id="326" r:id="rId31"/>
    <p:sldId id="324" r:id="rId32"/>
    <p:sldId id="323" r:id="rId33"/>
    <p:sldId id="347" r:id="rId34"/>
    <p:sldId id="348" r:id="rId35"/>
    <p:sldId id="356" r:id="rId36"/>
    <p:sldId id="351" r:id="rId37"/>
    <p:sldId id="346" r:id="rId38"/>
    <p:sldId id="352" r:id="rId39"/>
    <p:sldId id="353" r:id="rId40"/>
    <p:sldId id="354" r:id="rId41"/>
    <p:sldId id="307" r:id="rId42"/>
    <p:sldId id="27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A62F2"/>
    <a:srgbClr val="30CCCC"/>
    <a:srgbClr val="4CB08F"/>
    <a:srgbClr val="669900"/>
    <a:srgbClr val="FF0000"/>
    <a:srgbClr val="3F60BD"/>
    <a:srgbClr val="4C8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5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notesViewPr>
    <p:cSldViewPr>
      <p:cViewPr>
        <p:scale>
          <a:sx n="85" d="100"/>
          <a:sy n="85" d="100"/>
        </p:scale>
        <p:origin x="-2124" y="8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32D905-B0FD-421D-88A0-5B7966475A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460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14B940-62E9-4ABC-853D-F753AC00969F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altLang="ru-RU" sz="1600" smtClean="0">
                <a:latin typeface="Times New Roman" pitchFamily="18" charset="0"/>
                <a:cs typeface="Times New Roman" pitchFamily="18" charset="0"/>
              </a:rPr>
              <a:t>Зазначу, що оновлені програми вже вийшли друком видавництвом «Мандрівець». 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0F9B2E-7ECC-47A0-9AB7-DC3225D946CC}" type="slidenum">
              <a:rPr lang="ru-RU" altLang="ru-RU" sz="1200">
                <a:latin typeface="Calibri" pitchFamily="34" charset="0"/>
                <a:cs typeface="Arial" charset="0"/>
              </a:rPr>
              <a:pPr algn="r" eaLnBrk="1" hangingPunct="1"/>
              <a:t>5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altLang="ru-RU" sz="1600" smtClean="0">
                <a:latin typeface="Times New Roman" pitchFamily="18" charset="0"/>
                <a:cs typeface="Times New Roman" pitchFamily="18" charset="0"/>
              </a:rPr>
              <a:t>Звертаємо увагу, що підручники за оновленими програмами пройшли конкурсний відбір, мають гриф МОНУ, але ще не надруковані. Деякі з перелічених у документі підручники підготовлені видавництвом ранок (але ще не надруковані) і матеріали І чверті можна безкоштовно скачати з наступних сайтів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EE0C826-D357-43F1-890C-D4CECF71D66E}" type="slidenum">
              <a:rPr lang="ru-RU" altLang="ru-RU" sz="1200">
                <a:latin typeface="Calibri" pitchFamily="34" charset="0"/>
                <a:cs typeface="Arial" charset="0"/>
              </a:rPr>
              <a:pPr algn="r" eaLnBrk="1" hangingPunct="1"/>
              <a:t>6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432B154-AFAB-4E2C-9F2E-CB0422F12AF1}" type="slidenum">
              <a:rPr lang="ru-RU" altLang="ru-RU" sz="1200">
                <a:latin typeface="Calibri" pitchFamily="34" charset="0"/>
                <a:cs typeface="Arial" charset="0"/>
              </a:rPr>
              <a:pPr algn="r" eaLnBrk="1" hangingPunct="1"/>
              <a:t>8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9731CC3-C5AC-4C84-944D-3AD9E8B4F7A1}" type="slidenum">
              <a:rPr lang="ru-RU" altLang="ru-RU" sz="1200">
                <a:latin typeface="Calibri" pitchFamily="34" charset="0"/>
                <a:cs typeface="Arial" charset="0"/>
              </a:rPr>
              <a:pPr algn="r" eaLnBrk="1" hangingPunct="1"/>
              <a:t>9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2. наприклад, поняття «множина» замінено до більш доступне: «група предметів»; «корінь рівняння» – на «розв’язок рівняння»</a:t>
            </a:r>
          </a:p>
          <a:p>
            <a:pPr>
              <a:spcBef>
                <a:spcPct val="0"/>
              </a:spcBef>
            </a:pPr>
            <a:r>
              <a:rPr lang="uk-UA" altLang="ru-RU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3. </a:t>
            </a:r>
            <a:r>
              <a:rPr lang="ru-RU" altLang="ru-RU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(«розподільний закон» на «множення суми на число»; вилучено поняття «математична модель» і т.і.);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4. (наприклад, у розділі «Аналіз і систематизація вивченого» не передбачається   вивчення нового матеріалу).</a:t>
            </a:r>
            <a:endParaRPr lang="ru-RU" altLang="ru-RU" sz="1000" smtClean="0">
              <a:ea typeface="Times New Roman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endParaRPr lang="ru-RU" altLang="ru-RU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93EFD7-1A22-4FE4-BE41-F5D585B94325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eaLnBrk="1" hangingPunct="1"/>
              <a:t>10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8B4F0-0A2B-4374-8B6C-D3E588467B4C}" type="slidenum">
              <a:rPr lang="ru-RU" altLang="ru-RU" sz="1200">
                <a:latin typeface="Calibri" pitchFamily="34" charset="0"/>
                <a:cs typeface="Arial" charset="0"/>
              </a:rPr>
              <a:pPr algn="r" eaLnBrk="1" hangingPunct="1"/>
              <a:t>11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971F6F-ECA2-4C13-A47C-89EAB2BBF7E4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3175" y="1374775"/>
          <a:ext cx="9147175" cy="549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Image" r:id="rId3" imgW="5120000" imgH="3725000" progId="Photoshop.Image.6">
                  <p:embed/>
                </p:oleObj>
              </mc:Choice>
              <mc:Fallback>
                <p:oleObj name="Image" r:id="rId3" imgW="5120000" imgH="3725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374775"/>
                        <a:ext cx="9147175" cy="549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0"/>
            <a:ext cx="9144000" cy="24034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" name="Freeform 19"/>
          <p:cNvSpPr>
            <a:spLocks/>
          </p:cNvSpPr>
          <p:nvPr/>
        </p:nvSpPr>
        <p:spPr bwMode="gray">
          <a:xfrm>
            <a:off x="2408238" y="1485900"/>
            <a:ext cx="6737350" cy="909638"/>
          </a:xfrm>
          <a:custGeom>
            <a:avLst/>
            <a:gdLst>
              <a:gd name="T0" fmla="*/ 0 w 4134"/>
              <a:gd name="T1" fmla="*/ 573 h 573"/>
              <a:gd name="T2" fmla="*/ 4134 w 4134"/>
              <a:gd name="T3" fmla="*/ 573 h 573"/>
              <a:gd name="T4" fmla="*/ 4134 w 4134"/>
              <a:gd name="T5" fmla="*/ 1 h 573"/>
              <a:gd name="T6" fmla="*/ 322 w 4134"/>
              <a:gd name="T7" fmla="*/ 0 h 573"/>
              <a:gd name="T8" fmla="*/ 0 w 4134"/>
              <a:gd name="T9" fmla="*/ 57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" name="Freeform 20"/>
          <p:cNvSpPr>
            <a:spLocks/>
          </p:cNvSpPr>
          <p:nvPr/>
        </p:nvSpPr>
        <p:spPr bwMode="gray">
          <a:xfrm>
            <a:off x="-6350" y="2393950"/>
            <a:ext cx="2419350" cy="458788"/>
          </a:xfrm>
          <a:custGeom>
            <a:avLst/>
            <a:gdLst>
              <a:gd name="T0" fmla="*/ 0 w 1634"/>
              <a:gd name="T1" fmla="*/ 0 h 289"/>
              <a:gd name="T2" fmla="*/ 2147483647 w 1634"/>
              <a:gd name="T3" fmla="*/ 0 h 289"/>
              <a:gd name="T4" fmla="*/ 2147483647 w 1634"/>
              <a:gd name="T5" fmla="*/ 2147483647 h 289"/>
              <a:gd name="T6" fmla="*/ 0 w 1634"/>
              <a:gd name="T7" fmla="*/ 2147483647 h 289"/>
              <a:gd name="T8" fmla="*/ 0 w 163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447800"/>
            <a:ext cx="6019800" cy="10128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28800" y="6334125"/>
            <a:ext cx="70866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4800" y="6477000"/>
            <a:ext cx="2133600" cy="1698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37EEFFE-DCDD-46DC-AB91-16BA9AD080D7}" type="datetime4">
              <a:rPr lang="uk-UA"/>
              <a:pPr>
                <a:defRPr/>
              </a:pPr>
              <a:t>4 вересня 2015 р.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6225"/>
            <a:ext cx="2895600" cy="196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654800"/>
            <a:ext cx="2133600" cy="152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50D352-FEF4-42D4-9E55-928DB28DA1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2725036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BB93-93B4-4DE0-881F-3313CC9C5FE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2292031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327025"/>
            <a:ext cx="2114550" cy="592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191250" cy="592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BBF5-A00E-4984-ABC2-218A301B0C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7588474"/>
      </p:ext>
    </p:extLst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327025"/>
            <a:ext cx="6096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0707-CBBE-4385-B049-098F7E18BC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0001379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AD38-C09D-4E1E-B271-7F0A427929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389837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D6A6-9BB5-4238-91E3-EAFE15D9D9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7324647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EDCD-6566-4224-AEC1-416652289C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1047105"/>
      </p:ext>
    </p:extLst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E5C8-F6DC-4765-86E9-25555266C6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7893836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F7C10-7029-451E-B93E-B9BFDE32847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1282090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CFCD-9292-4BE2-BAC7-8C8B223046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2740278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495B-750F-4F87-8755-B82033358A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3755362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8FF1-9280-46C5-9990-36395B89B3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36077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3132138" y="2852738"/>
          <a:ext cx="6011862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15" imgW="7606349" imgH="5066667" progId="Photoshop.Image.6">
                  <p:embed/>
                </p:oleObj>
              </mc:Choice>
              <mc:Fallback>
                <p:oleObj name="Image" r:id="rId15" imgW="7606349" imgH="506666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852738"/>
                        <a:ext cx="6011862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17" imgW="6750000" imgH="1165000" progId="Photoshop.Image.6">
                  <p:embed/>
                </p:oleObj>
              </mc:Choice>
              <mc:Fallback>
                <p:oleObj name="Image" r:id="rId17" imgW="6750000" imgH="1165000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Freeform 16"/>
          <p:cNvSpPr>
            <a:spLocks/>
          </p:cNvSpPr>
          <p:nvPr/>
        </p:nvSpPr>
        <p:spPr bwMode="gray">
          <a:xfrm>
            <a:off x="2124075" y="260350"/>
            <a:ext cx="7027863" cy="720725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401 w 4134"/>
              <a:gd name="T7" fmla="*/ 1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29" name="Freeform 17"/>
          <p:cNvSpPr>
            <a:spLocks/>
          </p:cNvSpPr>
          <p:nvPr/>
        </p:nvSpPr>
        <p:spPr bwMode="ltGray">
          <a:xfrm>
            <a:off x="0" y="981075"/>
            <a:ext cx="2124075" cy="288925"/>
          </a:xfrm>
          <a:custGeom>
            <a:avLst/>
            <a:gdLst>
              <a:gd name="T0" fmla="*/ 0 w 1338"/>
              <a:gd name="T1" fmla="*/ 0 h 182"/>
              <a:gd name="T2" fmla="*/ 2147483647 w 1338"/>
              <a:gd name="T3" fmla="*/ 0 h 182"/>
              <a:gd name="T4" fmla="*/ 2147483647 w 1338"/>
              <a:gd name="T5" fmla="*/ 2147483647 h 182"/>
              <a:gd name="T6" fmla="*/ 0 w 1338"/>
              <a:gd name="T7" fmla="*/ 2147483647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7432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FCA41831-CC76-4A00-92FA-810C7C952B3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819400" y="327025"/>
            <a:ext cx="6096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</p:sldLayoutIdLst>
  <p:transition>
    <p:spli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old.mon.gov.ua/ua/activity/education/56/692/educational_programs/134986908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.gov.ua/activity/education/zagalna-serednya/navchalni-programy.html/" TargetMode="External"/><Relationship Id="rId2" Type="http://schemas.openxmlformats.org/officeDocument/2006/relationships/hyperlink" Target="http://www.mon.gov.ua/activity/education/zagalna-serednya/pochatkova-shkola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ld.mon.gov.ua/ua/activity/education/56/692/educational_programs/1349869429/" TargetMode="External"/><Relationship Id="rId2" Type="http://schemas.openxmlformats.org/officeDocument/2006/relationships/hyperlink" Target="http://iitzo.gov.ua/serednya-osvita-navchalni-prohramy/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d.mon.gov.ua/ua/activity/education/56/692/educational_programs/1349869542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old.mon.gov.ua/ua/activity/education/56/692/educational_programs/134986908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old.mon.gov.ua/ua/activity/education/56/692/educational_programs/1349869088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old.mon.gov.ua/ua/often-requested/educational-programs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754C90-EA79-46C7-BEC2-C9863D7A49EA}" type="datetime4">
              <a:rPr lang="uk-UA" altLang="ru-RU" sz="1400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 вересня 2015 р.</a:t>
            </a:fld>
            <a:endParaRPr lang="en-US" altLang="ru-RU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1828800"/>
            <a:ext cx="6629400" cy="1012825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/>
              <a:t>Модернізація освітнього простору: зміни до навчальних програм 2015/2016 н. р.</a:t>
            </a:r>
            <a:endParaRPr lang="en-US" altLang="ru-RU" sz="3200" b="1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white">
          <a:xfrm>
            <a:off x="0" y="4800600"/>
            <a:ext cx="6858000" cy="1012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r>
              <a:rPr lang="ru-RU" sz="2400" i="1" dirty="0" err="1">
                <a:solidFill>
                  <a:srgbClr val="0A6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Назарко</a:t>
            </a:r>
            <a:r>
              <a:rPr lang="ru-RU" sz="2400" i="1" dirty="0">
                <a:solidFill>
                  <a:srgbClr val="0A6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uk-UA" sz="2400" i="1" dirty="0">
                <a:solidFill>
                  <a:srgbClr val="0A6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О.І., завідувач Центру методичної та аналітичної роботи </a:t>
            </a:r>
          </a:p>
          <a:p>
            <a:pPr eaLnBrk="1" hangingPunct="1">
              <a:defRPr/>
            </a:pPr>
            <a:r>
              <a:rPr lang="uk-UA" sz="2400" i="1" dirty="0">
                <a:solidFill>
                  <a:srgbClr val="0A6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КВНЗ «ХАНО», </a:t>
            </a:r>
          </a:p>
          <a:p>
            <a:pPr eaLnBrk="1" hangingPunct="1">
              <a:defRPr/>
            </a:pPr>
            <a:r>
              <a:rPr lang="uk-UA" sz="2400" i="1" dirty="0">
                <a:solidFill>
                  <a:srgbClr val="0A6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канд. </a:t>
            </a:r>
            <a:r>
              <a:rPr lang="uk-UA" sz="2400" i="1" dirty="0" err="1">
                <a:solidFill>
                  <a:srgbClr val="0A6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соціол</a:t>
            </a:r>
            <a:r>
              <a:rPr lang="uk-UA" sz="2400" i="1" dirty="0">
                <a:solidFill>
                  <a:srgbClr val="0A6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наук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2400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br>
              <a:rPr lang="ru-RU" sz="2400" i="1" dirty="0">
                <a:solidFill>
                  <a:schemeClr val="bg1"/>
                </a:solidFill>
                <a:latin typeface="Verdana" pitchFamily="34" charset="0"/>
              </a:rPr>
            </a:b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71800" y="228600"/>
            <a:ext cx="5797550" cy="762000"/>
          </a:xfrm>
        </p:spPr>
        <p:txBody>
          <a:bodyPr/>
          <a:lstStyle/>
          <a:p>
            <a:pPr algn="ctr"/>
            <a: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Початкова школа </a:t>
            </a:r>
            <a:b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</a:br>
            <a: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Математика</a:t>
            </a:r>
            <a:endParaRPr lang="uk-UA" altLang="ru-RU" sz="280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229600" cy="5522913"/>
          </a:xfrm>
        </p:spPr>
        <p:txBody>
          <a:bodyPr/>
          <a:lstStyle/>
          <a:p>
            <a:pPr indent="449263" algn="just">
              <a:lnSpc>
                <a:spcPct val="90000"/>
              </a:lnSpc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перерозподілено теми між класами , </a:t>
            </a:r>
          </a:p>
          <a:p>
            <a:pPr indent="449263" algn="just">
              <a:lnSpc>
                <a:spcPct val="90000"/>
              </a:lnSpc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уніфіковано термінологію задля наближення навчального матеріалу до вікових особливостей молодших школярів; </a:t>
            </a:r>
          </a:p>
          <a:p>
            <a:pPr indent="449263" algn="just">
              <a:lnSpc>
                <a:spcPct val="90000"/>
              </a:lnSpc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змінено назви деяких законів дій; </a:t>
            </a:r>
          </a:p>
          <a:p>
            <a:pPr indent="449263" algn="just">
              <a:lnSpc>
                <a:spcPct val="90000"/>
              </a:lnSpc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узгоджено зміст і назви розділів </a:t>
            </a:r>
          </a:p>
          <a:p>
            <a:pPr indent="449263" algn="just">
              <a:lnSpc>
                <a:spcPct val="90000"/>
              </a:lnSpc>
              <a:buFont typeface="Wingdings" pitchFamily="2" charset="2"/>
              <a:buNone/>
            </a:pPr>
            <a:endParaRPr lang="uk-UA" altLang="ru-RU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 indent="449263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400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</a:t>
            </a:r>
            <a:r>
              <a:rPr lang="ru-RU" altLang="ru-RU" sz="4000" b="1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Я у світі</a:t>
            </a:r>
            <a:r>
              <a:rPr lang="ru-RU" altLang="ru-RU" sz="400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» </a:t>
            </a:r>
          </a:p>
          <a:p>
            <a:pPr indent="449263">
              <a:lnSpc>
                <a:spcPct val="90000"/>
              </a:lnSpc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для 4 класу додано тему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«Співробітництво країн з питань збереження природи, ведення господарства, культурного обміну». </a:t>
            </a:r>
            <a:endParaRPr lang="ru-RU" altLang="ru-RU" smtClean="0"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0" y="228600"/>
            <a:ext cx="5638800" cy="752475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Початкова школа </a:t>
            </a:r>
            <a:r>
              <a:rPr lang="uk-UA" altLang="ru-RU" sz="2800" b="1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Природознавство</a:t>
            </a:r>
            <a:endParaRPr lang="uk-UA" altLang="ru-RU" sz="2800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Розділи структуровано за принципами концентричності та змістового узагальнення. </a:t>
            </a:r>
          </a:p>
          <a:p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Змінено окремі форми організації навчально-пізнавальної діяльності школярів (наприклад, дослідницький практикум на </a:t>
            </a:r>
            <a:r>
              <a:rPr lang="ru-RU" altLang="ru-RU" u="sng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навчальний проект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); </a:t>
            </a:r>
          </a:p>
          <a:p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Змістове наповнення Теми 5 «Запитання до природи» інтегровано в інші теми. </a:t>
            </a:r>
            <a:endParaRPr lang="ru-RU" altLang="ru-RU" smtClean="0">
              <a:solidFill>
                <a:schemeClr val="tx1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971800" y="228600"/>
            <a:ext cx="533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ru-RU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Початкова школа </a:t>
            </a:r>
            <a:r>
              <a:rPr lang="en-US" altLang="ru-RU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/>
            </a:r>
            <a:br>
              <a:rPr lang="en-US" altLang="ru-RU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</a:br>
            <a:r>
              <a:rPr lang="uk-UA" altLang="ru-RU" b="1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Інформатика 2-4 клас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Із програми для  2-го класу </a:t>
            </a:r>
            <a:r>
              <a:rPr lang="uk-UA" altLang="ru-RU" sz="2400" b="1">
                <a:solidFill>
                  <a:srgbClr val="FF0000"/>
                </a:solidFill>
                <a:latin typeface="Arial" charset="0"/>
              </a:rPr>
              <a:t>вилучено</a:t>
            </a: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 розділ  «Алгоритми і виконавці»;  </a:t>
            </a:r>
          </a:p>
          <a:p>
            <a:pPr>
              <a:spcBef>
                <a:spcPct val="0"/>
              </a:spcBef>
              <a:buClrTx/>
            </a:pP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Для 2-го класу </a:t>
            </a:r>
            <a:r>
              <a:rPr lang="uk-UA" altLang="ru-RU" sz="2400" b="1">
                <a:solidFill>
                  <a:srgbClr val="FF0000"/>
                </a:solidFill>
                <a:latin typeface="Arial" charset="0"/>
              </a:rPr>
              <a:t>введено</a:t>
            </a: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 розділ «Історія обчислювальних пристроїв»;</a:t>
            </a:r>
          </a:p>
          <a:p>
            <a:pPr>
              <a:spcBef>
                <a:spcPct val="0"/>
              </a:spcBef>
              <a:buClrTx/>
            </a:pP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Із програми для 3-го та 4-го класів </a:t>
            </a:r>
            <a:r>
              <a:rPr lang="uk-UA" altLang="ru-RU" sz="2400" b="1">
                <a:solidFill>
                  <a:srgbClr val="FF0000"/>
                </a:solidFill>
                <a:latin typeface="Arial" charset="0"/>
              </a:rPr>
              <a:t>вилучено</a:t>
            </a:r>
            <a:r>
              <a:rPr lang="uk-UA" altLang="ru-RU" sz="24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розділ «Створення проектів»;</a:t>
            </a:r>
          </a:p>
          <a:p>
            <a:pPr>
              <a:spcBef>
                <a:spcPct val="0"/>
              </a:spcBef>
              <a:buClrTx/>
            </a:pP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У програмі для 3-го класу </a:t>
            </a:r>
            <a:r>
              <a:rPr lang="uk-UA" altLang="ru-RU" sz="2400" b="1">
                <a:solidFill>
                  <a:srgbClr val="FF0000"/>
                </a:solidFill>
                <a:latin typeface="Arial" charset="0"/>
              </a:rPr>
              <a:t>збільшено</a:t>
            </a: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 з 4 до 9 кількість годин на вивчення розділу «Інформаційні процеси і комп'ютер»;</a:t>
            </a:r>
          </a:p>
          <a:p>
            <a:pPr>
              <a:spcBef>
                <a:spcPct val="0"/>
              </a:spcBef>
              <a:buClrTx/>
            </a:pP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У 4-му класі </a:t>
            </a:r>
            <a:r>
              <a:rPr lang="uk-UA" altLang="ru-RU" sz="2400" b="1">
                <a:solidFill>
                  <a:srgbClr val="FF0000"/>
                </a:solidFill>
                <a:latin typeface="Arial" charset="0"/>
              </a:rPr>
              <a:t>вилучено </a:t>
            </a: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розділ «Електронне листування», замість якого додано розділ «Безпека дітей в Інтернеті»; </a:t>
            </a:r>
          </a:p>
          <a:p>
            <a:pPr>
              <a:spcBef>
                <a:spcPct val="0"/>
              </a:spcBef>
              <a:buClrTx/>
            </a:pP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У 4-му класі </a:t>
            </a:r>
            <a:r>
              <a:rPr lang="uk-UA" altLang="ru-RU" sz="2400" b="1">
                <a:solidFill>
                  <a:srgbClr val="FF0000"/>
                </a:solidFill>
                <a:latin typeface="Arial" charset="0"/>
              </a:rPr>
              <a:t>додано</a:t>
            </a:r>
            <a:r>
              <a:rPr lang="uk-UA" altLang="ru-RU" sz="2400">
                <a:solidFill>
                  <a:schemeClr val="tx1"/>
                </a:solidFill>
                <a:latin typeface="Arial" charset="0"/>
              </a:rPr>
              <a:t> розділи: «Графічний редактор», «Робота з презентаціями».</a:t>
            </a:r>
          </a:p>
        </p:txBody>
      </p:sp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990600"/>
            <a:ext cx="8763000" cy="5153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2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Українська мова та література</a:t>
            </a:r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в ЗНЗ з </a:t>
            </a:r>
            <a:r>
              <a:rPr lang="uk-UA" sz="22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українською мовою навчання </a:t>
            </a:r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(основна школа)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 2015/2016 н. р. </a:t>
            </a:r>
            <a:r>
              <a:rPr lang="uk-UA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зміни внесені </a:t>
            </a: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як до нових навчальних програм для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5–7 класів</a:t>
            </a: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(видані у 2013 році), так і до старих програм для </a:t>
            </a:r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8–9 класів</a:t>
            </a: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(видані у 2005 році).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Викладання української мови та літератури в </a:t>
            </a:r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5–7 класах і 8–9 класах</a:t>
            </a: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здійснюється за </a:t>
            </a:r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оновленими</a:t>
            </a: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програмами.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Програми зі змінами розміщені на офіційному сайті МОН: </a:t>
            </a:r>
            <a:r>
              <a:rPr lang="uk-UA" sz="2200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  <a:hlinkClick r:id="rId2"/>
              </a:rPr>
              <a:t>http://old.mon.gov.ua/ua/activity/education/56/692/educational_programs/1349869088</a:t>
            </a: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УВАГА! Оновлені програми не вийшли друком, тому </a:t>
            </a:r>
            <a:r>
              <a:rPr lang="uk-UA" sz="22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обов’язково</a:t>
            </a:r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користуватися лише електронним варіантом, розміщеним на вищевказаному сайті.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2859088" y="304800"/>
            <a:ext cx="6096000" cy="563563"/>
          </a:xfrm>
        </p:spPr>
        <p:txBody>
          <a:bodyPr/>
          <a:lstStyle/>
          <a:p>
            <a:pPr algn="ctr"/>
            <a:r>
              <a:rPr lang="uk-UA" altLang="ru-RU" sz="2800" b="1" smtClean="0"/>
              <a:t>Українська мова та література</a:t>
            </a:r>
            <a:endParaRPr lang="ru-RU" altLang="ru-RU" sz="2800" b="1" smtClean="0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28600" y="196850"/>
            <a:ext cx="891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066800"/>
            <a:ext cx="8153400" cy="5613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Українська мова та література 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ЗНЗ з </a:t>
            </a:r>
            <a:r>
              <a:rPr lang="uk-UA" sz="24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українською мовою навчання 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(старша школа)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Навчальні програми для 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10–11 класів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затверджені наказом Міністерства освіти і науки України від 28.10.2010 №1021, залишилися 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без змін.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 всіх ЗНЗ ці програми </a:t>
            </a:r>
            <a:r>
              <a:rPr lang="uk-UA" sz="24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є в наявності в друкованому вигляді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uk-UA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Українська мова. Програма для загальноосвітніх навчальних закладів. 10–11 класи. Рівень стандарту. Академічний рівень. Профільний рівень. – Київ, 2010.</a:t>
            </a:r>
            <a:endParaRPr lang="ru-RU" sz="2400" i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Українська література. Програма для загальноосвітніх навчальних закладів. 10–11 класи. Академічний рівень. Профільний рівень. – Київ, 2010.</a:t>
            </a:r>
            <a:endParaRPr lang="ru-RU" sz="2400" i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096000" cy="563563"/>
          </a:xfrm>
        </p:spPr>
        <p:txBody>
          <a:bodyPr/>
          <a:lstStyle/>
          <a:p>
            <a:pPr algn="ctr"/>
            <a:r>
              <a:rPr lang="uk-UA" altLang="ru-RU" sz="2800" b="1" smtClean="0"/>
              <a:t>Українська мова та література</a:t>
            </a:r>
            <a:endParaRPr lang="ru-RU" altLang="ru-RU" sz="2800" smtClean="0"/>
          </a:p>
        </p:txBody>
      </p:sp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28600" y="196850"/>
            <a:ext cx="891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33400" y="196850"/>
            <a:ext cx="8153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22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22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835025"/>
            <a:ext cx="8686800" cy="5613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uk-UA" sz="2400" b="1" dirty="0">
              <a:solidFill>
                <a:schemeClr val="accent4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Українська мова в ЗНЗ з </a:t>
            </a:r>
            <a:r>
              <a:rPr lang="uk-UA" sz="24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російською мовою навчання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 2015/2016 н. р. для викладання української мови в цих ЗНЗ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змінилася лише нова навчальна програма для 5–7 класів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(видана у 2013 році).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Програма зі змінами розміщена на офіційному сайті МОН України: http://old.mon.gov.ua/ua/activity/education/56/692/educational_programs/1349869088/1349869153//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УВАГА!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Оновлена програма не вийшла друком, тому </a:t>
            </a:r>
            <a:r>
              <a:rPr lang="uk-UA" sz="24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обов’язково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користуватися лише електронним варіантом, розміщеним на вищевказаному сайті.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4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2800" b="1" smtClean="0"/>
              <a:t>Українська мова та література</a:t>
            </a:r>
            <a:endParaRPr lang="ru-RU" altLang="ru-RU" sz="2800" smtClean="0"/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28600" y="196850"/>
            <a:ext cx="891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33400" y="196850"/>
            <a:ext cx="8153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22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22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012825"/>
            <a:ext cx="8763000" cy="5868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4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Українська мова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ЗНЗ з </a:t>
            </a:r>
            <a:r>
              <a:rPr lang="uk-UA" sz="24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російською мовою навчання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Навчальні програми для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8–9 та 10–11 класів не зазнали змін.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Поряд із цим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акцентуємо увагу: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 всіх ЗНЗ програми для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8–9 класів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і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10–11 класів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рівня стандарту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є в </a:t>
            </a:r>
            <a:r>
              <a:rPr lang="uk-UA" sz="2400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наявності в друкованому вигляді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uk-UA" sz="2400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«Українська мова» для учнів 5-12 класів загальноосвітніх навчальних закладів з навчанням російською мовою. – Чернівці: «</a:t>
            </a:r>
            <a:r>
              <a:rPr lang="uk-UA" sz="2400" i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Букрек</a:t>
            </a:r>
            <a:r>
              <a:rPr lang="uk-UA" sz="2400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», 2005.</a:t>
            </a:r>
            <a:endParaRPr lang="ru-RU" sz="2400" i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Програмами для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10–11 класів академічного рівня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ЗНЗ не забезпечені, тому </a:t>
            </a:r>
            <a:r>
              <a:rPr lang="uk-UA" sz="24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обов’язково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слід користуватися електронним варіантом, який розміщений на офіційному сайті МОНУ.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2800" b="1" smtClean="0"/>
              <a:t>Українська мова та література</a:t>
            </a:r>
            <a:endParaRPr lang="ru-RU" altLang="ru-RU" sz="2800" smtClean="0"/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28600" y="196850"/>
            <a:ext cx="891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33400" y="196850"/>
            <a:ext cx="8153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22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22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914400"/>
            <a:ext cx="8763000" cy="57991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8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Українська література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ЗНЗ 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 </a:t>
            </a:r>
            <a:r>
              <a:rPr lang="uk-UA" sz="2800" b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російською мовою навчання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Викладання української літератури в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5–7 класах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10–11 класах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здійснюється за тими ж програмами, що й у ЗНЗ із українською мовою навчання (</a:t>
            </a:r>
            <a:r>
              <a:rPr lang="uk-UA" sz="2800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див. слайди №№</a:t>
            </a:r>
            <a:r>
              <a:rPr lang="uk-UA" sz="2400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14,15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8–9 класах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викладання української літератури здійснюється за старою програмою для ЗНЗ з навчанням мовами національних меншин 2005 року, яка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змінилася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uk-UA" sz="2800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є в наявності в друкованому вигляді в кожному ЗНЗ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2800" b="1" smtClean="0"/>
              <a:t>Українська мова та література</a:t>
            </a:r>
            <a:endParaRPr lang="ru-RU" altLang="ru-RU" sz="2800" smtClean="0"/>
          </a:p>
        </p:txBody>
      </p:sp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28600" y="196850"/>
            <a:ext cx="891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18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33400" y="196850"/>
            <a:ext cx="8153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22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uk-UA" altLang="ru-RU" sz="2200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363538" y="1244600"/>
            <a:ext cx="87630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uk-UA" altLang="ru-RU" b="1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Українська література в ЗНЗ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uk-UA" altLang="ru-RU" b="1" u="sng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російською мовою навчання</a:t>
            </a:r>
            <a:endParaRPr lang="ru-RU" altLang="ru-RU" sz="2000">
              <a:solidFill>
                <a:srgbClr val="2020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uk-UA" altLang="ru-RU" b="1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АКЦЕНТУЄМО УВАГУ!</a:t>
            </a:r>
            <a:endParaRPr lang="ru-RU" altLang="ru-RU" sz="2000">
              <a:solidFill>
                <a:srgbClr val="2020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uk-UA" altLang="ru-RU" sz="240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 залишаються чинними методичні рекомендації МОНУ минулих років, то відповідно до «</a:t>
            </a:r>
            <a:r>
              <a:rPr lang="uk-UA" altLang="ru-RU" sz="2400" b="1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Методичних рекомендацій МОН України щодо вивчення української літератури у 2006/2007 навчальному році» </a:t>
            </a:r>
            <a:r>
              <a:rPr lang="uk-UA" altLang="ru-RU" sz="240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 української літератури в ЗНЗ з мовами національних меншин може здійснюватися за програмою для україномовних закладів.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400">
              <a:solidFill>
                <a:srgbClr val="2020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uk-UA" altLang="ru-RU" sz="240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Отже, у </a:t>
            </a:r>
            <a:r>
              <a:rPr lang="uk-UA" altLang="ru-RU" sz="2400" b="1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8–9 класах</a:t>
            </a:r>
            <a:r>
              <a:rPr lang="uk-UA" altLang="ru-RU" sz="240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учителі </a:t>
            </a:r>
            <a:r>
              <a:rPr lang="uk-UA" altLang="ru-RU" sz="2400" u="sng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ЗНЗ з російською мовою</a:t>
            </a:r>
            <a:r>
              <a:rPr lang="uk-UA" altLang="ru-RU" sz="240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навчання </a:t>
            </a:r>
            <a:r>
              <a:rPr lang="uk-UA" altLang="ru-RU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 обрати </a:t>
            </a:r>
            <a:r>
              <a:rPr lang="uk-UA" altLang="ru-RU" sz="240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викладання </a:t>
            </a:r>
            <a:r>
              <a:rPr lang="uk-UA" altLang="ru-RU" sz="2400" u="sng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української літератури програму для україномовних шкіл!</a:t>
            </a:r>
            <a:endParaRPr lang="ru-RU" altLang="ru-RU" sz="2400">
              <a:solidFill>
                <a:srgbClr val="2020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2800" b="1" smtClean="0"/>
              <a:t>Українська мова та література</a:t>
            </a:r>
            <a:endParaRPr lang="ru-RU" altLang="ru-RU" sz="2800" smtClean="0"/>
          </a:p>
        </p:txBody>
      </p:sp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096000" cy="563563"/>
          </a:xfrm>
        </p:spPr>
        <p:txBody>
          <a:bodyPr/>
          <a:lstStyle/>
          <a:p>
            <a:pPr algn="ctr"/>
            <a:r>
              <a:rPr lang="uk-UA" altLang="ru-RU" b="1" smtClean="0"/>
              <a:t>Іноземні мови</a:t>
            </a:r>
            <a:endParaRPr lang="ru-RU" altLang="ru-RU" b="1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76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uk-UA" altLang="ru-RU" sz="3600" smtClean="0">
                <a:latin typeface="Times New Roman" pitchFamily="18" charset="0"/>
                <a:cs typeface="Times New Roman" pitchFamily="18" charset="0"/>
              </a:rPr>
              <a:t>Збільшено кількість годин на вивчення іноземних мов за рахунок варіативної складової</a:t>
            </a:r>
            <a:r>
              <a:rPr lang="en-US" alt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360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0" indent="0">
              <a:buFont typeface="Wingdings" pitchFamily="2" charset="2"/>
              <a:buNone/>
            </a:pPr>
            <a:r>
              <a:rPr lang="uk-UA" alt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3600" b="1" u="sng" smtClean="0">
                <a:latin typeface="Times New Roman" pitchFamily="18" charset="0"/>
                <a:cs typeface="Times New Roman" pitchFamily="18" charset="0"/>
              </a:rPr>
              <a:t>ЗНЗ з українською мовою навчання </a:t>
            </a:r>
          </a:p>
          <a:p>
            <a:pPr marL="0" indent="0">
              <a:buFont typeface="Wingdings" pitchFamily="2" charset="2"/>
              <a:buNone/>
            </a:pPr>
            <a:endParaRPr lang="uk-UA" altLang="ru-RU" sz="3600" b="1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uk-UA" altLang="ru-RU" sz="3200" i="1" smtClean="0">
                <a:latin typeface="Times New Roman" pitchFamily="18" charset="0"/>
                <a:cs typeface="Times New Roman" pitchFamily="18" charset="0"/>
              </a:rPr>
              <a:t>(Наказ МОНУ від 07.08.15 № 855 «Про внесення змін до Типових навчальних планів загальноосвітніх навчальних закладів»)</a:t>
            </a:r>
            <a:endParaRPr lang="ru-RU" altLang="ru-RU" sz="32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sz="3000" b="1" smtClean="0"/>
              <a:t>Нормативно-правове забезпечення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24788" cy="4343400"/>
          </a:xfrm>
        </p:spPr>
        <p:txBody>
          <a:bodyPr/>
          <a:lstStyle/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uk-UA" b="1" u="sng" dirty="0" smtClean="0"/>
              <a:t>Накази МОНУ:</a:t>
            </a:r>
          </a:p>
          <a:p>
            <a:pPr lvl="1" eaLnBrk="1" hangingPunct="1">
              <a:buFontTx/>
              <a:buChar char="-"/>
              <a:defRPr/>
            </a:pPr>
            <a:r>
              <a:rPr lang="uk-UA" sz="2000" dirty="0" smtClean="0"/>
              <a:t>№ </a:t>
            </a:r>
            <a:r>
              <a:rPr lang="uk-UA" sz="2000" dirty="0"/>
              <a:t>1275 від 05.11.2014 «Про проведення експертизи та громадського обговорення типових навчальних планів та навчальних програм для початкової школи»;</a:t>
            </a:r>
          </a:p>
          <a:p>
            <a:pPr lvl="1" eaLnBrk="1" hangingPunct="1">
              <a:buFontTx/>
              <a:buChar char="-"/>
              <a:defRPr/>
            </a:pPr>
            <a:r>
              <a:rPr lang="uk-UA" sz="2000" dirty="0" smtClean="0"/>
              <a:t>№100 </a:t>
            </a:r>
            <a:r>
              <a:rPr lang="uk-UA" sz="2000" dirty="0"/>
              <a:t>Від 06.02.2015</a:t>
            </a:r>
            <a:r>
              <a:rPr lang="uk-UA" sz="2000" dirty="0" smtClean="0"/>
              <a:t> «Про розвантаження навчальних програм для учнів 5-9 </a:t>
            </a:r>
            <a:r>
              <a:rPr lang="uk-UA" sz="2000" dirty="0" err="1" smtClean="0"/>
              <a:t>кл</a:t>
            </a:r>
            <a:r>
              <a:rPr lang="uk-UA" sz="2000" dirty="0" smtClean="0"/>
              <a:t>. загальноосвітніх </a:t>
            </a:r>
            <a:r>
              <a:rPr lang="uk-UA" sz="2000" dirty="0" err="1" smtClean="0"/>
              <a:t>навч</a:t>
            </a:r>
            <a:r>
              <a:rPr lang="uk-UA" sz="2000" dirty="0" smtClean="0"/>
              <a:t>-х </a:t>
            </a:r>
            <a:r>
              <a:rPr lang="uk-UA" sz="2000" dirty="0" err="1" smtClean="0"/>
              <a:t>закл</a:t>
            </a:r>
            <a:r>
              <a:rPr lang="uk-UA" sz="2000" dirty="0" smtClean="0"/>
              <a:t>.»;</a:t>
            </a:r>
          </a:p>
          <a:p>
            <a:pPr lvl="1" eaLnBrk="1" hangingPunct="1">
              <a:buFontTx/>
              <a:buChar char="-"/>
              <a:defRPr/>
            </a:pPr>
            <a:r>
              <a:rPr lang="uk-UA" sz="2000" dirty="0" smtClean="0"/>
              <a:t>№ 1495 від 22.12.2014 «Про затвердження змін до </a:t>
            </a:r>
            <a:r>
              <a:rPr lang="uk-UA" sz="2000" dirty="0" err="1" smtClean="0"/>
              <a:t>навч</a:t>
            </a:r>
            <a:r>
              <a:rPr lang="uk-UA" sz="2000" dirty="0" smtClean="0"/>
              <a:t>-х програм для 4-х </a:t>
            </a:r>
            <a:r>
              <a:rPr lang="uk-UA" sz="2000" dirty="0" err="1" smtClean="0"/>
              <a:t>кл</a:t>
            </a:r>
            <a:r>
              <a:rPr lang="uk-UA" sz="2000" dirty="0" smtClean="0"/>
              <a:t>. </a:t>
            </a:r>
            <a:r>
              <a:rPr lang="uk-UA" sz="2000" dirty="0"/>
              <a:t>загальноосвітніх </a:t>
            </a:r>
            <a:r>
              <a:rPr lang="uk-UA" sz="2000" dirty="0" err="1"/>
              <a:t>навч</a:t>
            </a:r>
            <a:r>
              <a:rPr lang="uk-UA" sz="2000" dirty="0"/>
              <a:t>. закладів»;</a:t>
            </a:r>
          </a:p>
          <a:p>
            <a:pPr lvl="1" eaLnBrk="1" hangingPunct="1">
              <a:buFontTx/>
              <a:buChar char="-"/>
              <a:defRPr/>
            </a:pPr>
            <a:r>
              <a:rPr lang="uk-UA" sz="2000" dirty="0" smtClean="0"/>
              <a:t>№ 584 від 29.05.2015 «</a:t>
            </a:r>
            <a:r>
              <a:rPr lang="uk-UA" sz="2000" dirty="0"/>
              <a:t>Про затвердження змін до </a:t>
            </a:r>
            <a:r>
              <a:rPr lang="uk-UA" sz="2000" dirty="0" err="1"/>
              <a:t>навч</a:t>
            </a:r>
            <a:r>
              <a:rPr lang="uk-UA" sz="2000" dirty="0"/>
              <a:t>-х програм для </a:t>
            </a:r>
            <a:r>
              <a:rPr lang="uk-UA" sz="2000" dirty="0" smtClean="0"/>
              <a:t>1-3-х </a:t>
            </a:r>
            <a:r>
              <a:rPr lang="uk-UA" sz="2000" dirty="0" err="1"/>
              <a:t>кл</a:t>
            </a:r>
            <a:r>
              <a:rPr lang="uk-UA" sz="2000" dirty="0"/>
              <a:t>. загальноосвітніх </a:t>
            </a:r>
            <a:r>
              <a:rPr lang="uk-UA" sz="2000" dirty="0" err="1"/>
              <a:t>навч</a:t>
            </a:r>
            <a:r>
              <a:rPr lang="uk-UA" sz="2000" dirty="0"/>
              <a:t>. закладів</a:t>
            </a:r>
            <a:r>
              <a:rPr lang="uk-UA" sz="2000" dirty="0" smtClean="0"/>
              <a:t>»;</a:t>
            </a:r>
          </a:p>
          <a:p>
            <a:pPr lvl="1" eaLnBrk="1" hangingPunct="1">
              <a:buFontTx/>
              <a:buChar char="-"/>
              <a:defRPr/>
            </a:pPr>
            <a:r>
              <a:rPr lang="uk-UA" sz="2000" dirty="0" smtClean="0"/>
              <a:t>№585 від 29.05.2015 «</a:t>
            </a:r>
            <a:r>
              <a:rPr lang="uk-UA" sz="2000" dirty="0"/>
              <a:t>Про затвердження змін до </a:t>
            </a:r>
            <a:r>
              <a:rPr lang="uk-UA" sz="2000" dirty="0" err="1"/>
              <a:t>навч</a:t>
            </a:r>
            <a:r>
              <a:rPr lang="uk-UA" sz="2000" dirty="0"/>
              <a:t>-х програм </a:t>
            </a:r>
            <a:r>
              <a:rPr lang="uk-UA" sz="2000" dirty="0" smtClean="0"/>
              <a:t>для. </a:t>
            </a:r>
            <a:r>
              <a:rPr lang="uk-UA" sz="2000" dirty="0"/>
              <a:t>загальноосвітніх </a:t>
            </a:r>
            <a:r>
              <a:rPr lang="uk-UA" sz="2000" dirty="0" err="1"/>
              <a:t>навч</a:t>
            </a:r>
            <a:r>
              <a:rPr lang="uk-UA" sz="2000" dirty="0"/>
              <a:t>. </a:t>
            </a:r>
            <a:r>
              <a:rPr lang="uk-UA" sz="2000" dirty="0" smtClean="0"/>
              <a:t>закладів ІІ ступеня»</a:t>
            </a:r>
          </a:p>
          <a:p>
            <a:pPr lvl="1" eaLnBrk="1" hangingPunct="1">
              <a:buFontTx/>
              <a:buChar char="-"/>
              <a:defRPr/>
            </a:pPr>
            <a:endParaRPr lang="uk-UA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27025"/>
            <a:ext cx="7848600" cy="1730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altLang="ru-RU" sz="3200" b="1" smtClean="0">
                <a:solidFill>
                  <a:schemeClr val="bg1"/>
                </a:solidFill>
              </a:rPr>
              <a:t>Іноземні мови</a:t>
            </a:r>
            <a:br>
              <a:rPr lang="uk-UA" altLang="ru-RU" sz="3200" b="1" smtClean="0">
                <a:solidFill>
                  <a:schemeClr val="bg1"/>
                </a:solidFill>
              </a:rPr>
            </a:br>
            <a:r>
              <a:rPr lang="uk-UA" altLang="ru-RU" sz="3200" smtClean="0">
                <a:solidFill>
                  <a:schemeClr val="bg1"/>
                </a:solidFill>
              </a:rPr>
              <a:t/>
            </a:r>
            <a:br>
              <a:rPr lang="uk-UA" altLang="ru-RU" sz="3200" smtClean="0">
                <a:solidFill>
                  <a:schemeClr val="bg1"/>
                </a:solidFill>
              </a:rPr>
            </a:br>
            <a:r>
              <a:rPr lang="uk-UA" altLang="ru-RU" sz="3200" smtClean="0">
                <a:solidFill>
                  <a:srgbClr val="046067"/>
                </a:solidFill>
              </a:rPr>
              <a:t>Кількість годин на вивчення іноземної мови у 2015/16 навчальному році</a:t>
            </a:r>
            <a:endParaRPr lang="ru-RU" altLang="ru-RU" sz="3200" smtClean="0">
              <a:solidFill>
                <a:srgbClr val="046067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93750" y="2743200"/>
          <a:ext cx="7539038" cy="261461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873406"/>
                <a:gridCol w="616445"/>
                <a:gridCol w="764327"/>
                <a:gridCol w="764327"/>
                <a:gridCol w="880133"/>
                <a:gridCol w="880133"/>
                <a:gridCol w="880133"/>
                <a:gridCol w="880133"/>
              </a:tblGrid>
              <a:tr h="598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Класи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5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6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7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8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9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10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11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</a:tr>
              <a:tr h="201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Кількість годин на тиждень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3,5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3,5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19050" marB="19050" anchor="ctr"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smtClean="0"/>
              <a:t>Іноземні мови</a:t>
            </a:r>
            <a:endParaRPr lang="ru-RU" alt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 навчальних програм з іноземних мов для учнів 1-9 класів внесено певні зміни.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Програми зі змінами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розміщені на офіційному сайті МОНУ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Початкова школа: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http://www.mon.gov.ua/activity/education/zagalna-serednya/pochatkova-shkola.html</a:t>
            </a:r>
            <a:endParaRPr lang="uk-UA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Основна школа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http://www.mon.gov.ua/activity/education/zagalna-serednya/navchalni-programy.html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uk-UA" altLang="ru-RU" smtClean="0">
                <a:solidFill>
                  <a:srgbClr val="FF0000"/>
                </a:solidFill>
              </a:rPr>
              <a:t>математика 5-6 </a:t>
            </a:r>
            <a:r>
              <a:rPr lang="uk-UA" altLang="ru-RU" smtClean="0"/>
              <a:t>– вилучено тему «Елементи комбінаторики й теорії ймовірностей»</a:t>
            </a:r>
          </a:p>
          <a:p>
            <a:r>
              <a:rPr lang="uk-UA" altLang="ru-RU" smtClean="0">
                <a:solidFill>
                  <a:srgbClr val="FF0000"/>
                </a:solidFill>
              </a:rPr>
              <a:t>математика  7 </a:t>
            </a:r>
            <a:r>
              <a:rPr lang="uk-UA" altLang="ru-RU" smtClean="0"/>
              <a:t>– перерозподіл годин</a:t>
            </a:r>
            <a:br>
              <a:rPr lang="uk-UA" altLang="ru-RU" smtClean="0"/>
            </a:br>
            <a:r>
              <a:rPr lang="uk-UA" altLang="ru-RU" smtClean="0"/>
              <a:t>алгебра/геометрія  – по 2 години на тиждень</a:t>
            </a:r>
          </a:p>
          <a:p>
            <a:r>
              <a:rPr lang="uk-UA" altLang="ru-RU" smtClean="0">
                <a:solidFill>
                  <a:srgbClr val="FF0000"/>
                </a:solidFill>
              </a:rPr>
              <a:t>алгебра 7 </a:t>
            </a:r>
            <a:r>
              <a:rPr lang="uk-UA" altLang="ru-RU" smtClean="0"/>
              <a:t>– вилучено поняття «стандартний вид многочлена»</a:t>
            </a:r>
          </a:p>
          <a:p>
            <a:r>
              <a:rPr lang="uk-UA" altLang="ru-RU" smtClean="0">
                <a:solidFill>
                  <a:srgbClr val="FF0000"/>
                </a:solidFill>
              </a:rPr>
              <a:t>геометрія 7 </a:t>
            </a:r>
            <a:r>
              <a:rPr lang="uk-UA" altLang="ru-RU" smtClean="0"/>
              <a:t>– вилучено тему «Задачі на побудову»</a:t>
            </a:r>
            <a:endParaRPr lang="en-US" altLang="ru-RU" smtClean="0"/>
          </a:p>
          <a:p>
            <a:endParaRPr lang="en-US" altLang="ru-RU" sz="2000" smtClean="0"/>
          </a:p>
          <a:p>
            <a:r>
              <a:rPr lang="uk-UA" altLang="ru-RU" u="sng" smtClean="0">
                <a:solidFill>
                  <a:srgbClr val="FF0000"/>
                </a:solidFill>
              </a:rPr>
              <a:t>Затверджено </a:t>
            </a:r>
            <a:r>
              <a:rPr lang="uk-UA" altLang="ru-RU" smtClean="0"/>
              <a:t>– Математика. 5-7 класи. Програма для класів з поглибленим вивченням математики  (авт. Харік О.Ю.)</a:t>
            </a:r>
          </a:p>
          <a:p>
            <a:endParaRPr lang="uk-UA" altLang="ru-RU" smtClean="0"/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352800" y="64008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endParaRPr lang="en-US" altLang="ru-RU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80" name="Заголовок 1"/>
          <p:cNvSpPr>
            <a:spLocks/>
          </p:cNvSpPr>
          <p:nvPr/>
        </p:nvSpPr>
        <p:spPr bwMode="white">
          <a:xfrm>
            <a:off x="2819400" y="327025"/>
            <a:ext cx="6096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3600" b="1">
                <a:solidFill>
                  <a:schemeClr val="tx2"/>
                </a:solidFill>
                <a:latin typeface="Arial" charset="0"/>
              </a:rPr>
              <a:t>Математика</a:t>
            </a:r>
            <a:endParaRPr lang="ru-RU" altLang="ru-RU" sz="36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endParaRPr lang="uk-UA" altLang="ru-RU" sz="2300" b="1" smtClean="0"/>
          </a:p>
          <a:p>
            <a:pPr algn="ctr">
              <a:buFont typeface="Wingdings" pitchFamily="2" charset="2"/>
              <a:buNone/>
            </a:pPr>
            <a:r>
              <a:rPr lang="uk-UA" altLang="ru-RU" sz="2400" b="1" smtClean="0"/>
              <a:t>Оновлена </a:t>
            </a:r>
            <a:r>
              <a:rPr lang="uk-UA" altLang="ru-RU" sz="2400" smtClean="0"/>
              <a:t>програма для </a:t>
            </a:r>
            <a:r>
              <a:rPr lang="uk-UA" altLang="ru-RU" sz="2400" b="1" smtClean="0"/>
              <a:t>6-7-х</a:t>
            </a:r>
            <a:r>
              <a:rPr lang="uk-UA" altLang="ru-RU" sz="2400" smtClean="0"/>
              <a:t> класів:</a:t>
            </a:r>
          </a:p>
          <a:p>
            <a:r>
              <a:rPr lang="uk-UA" altLang="ru-RU" sz="2300" smtClean="0"/>
              <a:t>Програма з біології для 6-9 класів загальноосвітніх навчальних закладів, затверджена наказом Міністерства №664 від 06.06 2012 р. (зі змінами, затвердженими наказом Міністерства № 585 від 29.05.2015 № 585)</a:t>
            </a:r>
            <a:endParaRPr lang="ru-RU" altLang="ru-RU" sz="2300" smtClean="0"/>
          </a:p>
        </p:txBody>
      </p:sp>
      <p:sp>
        <p:nvSpPr>
          <p:cNvPr id="25603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352800" y="64008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endParaRPr lang="en-US" altLang="ru-RU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4" name="Заголовок 1"/>
          <p:cNvSpPr>
            <a:spLocks/>
          </p:cNvSpPr>
          <p:nvPr/>
        </p:nvSpPr>
        <p:spPr bwMode="white">
          <a:xfrm>
            <a:off x="2819400" y="304800"/>
            <a:ext cx="6096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3600" b="1">
                <a:solidFill>
                  <a:schemeClr val="tx2"/>
                </a:solidFill>
                <a:latin typeface="Arial" charset="0"/>
              </a:rPr>
              <a:t>Біологія</a:t>
            </a:r>
            <a:endParaRPr lang="ru-RU" altLang="ru-RU" sz="36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ctr"/>
            <a:r>
              <a:rPr lang="uk-UA" altLang="ru-RU" b="1" smtClean="0"/>
              <a:t>9 клас </a:t>
            </a:r>
          </a:p>
          <a:p>
            <a:pPr lvl="1"/>
            <a:r>
              <a:rPr lang="uk-UA" altLang="ru-RU" smtClean="0"/>
              <a:t>змінено 7 тем у програмі</a:t>
            </a:r>
          </a:p>
          <a:p>
            <a:pPr lvl="1"/>
            <a:r>
              <a:rPr lang="uk-UA" altLang="ru-RU" smtClean="0"/>
              <a:t>уроки </a:t>
            </a:r>
            <a:r>
              <a:rPr lang="uk-UA" altLang="ru-RU" u="sng" smtClean="0"/>
              <a:t>узагальнення проводяться </a:t>
            </a:r>
            <a:r>
              <a:rPr lang="uk-UA" altLang="ru-RU" smtClean="0"/>
              <a:t>у вигляді </a:t>
            </a:r>
            <a:r>
              <a:rPr lang="uk-UA" altLang="ru-RU" u="sng" smtClean="0"/>
              <a:t>практичних занять</a:t>
            </a:r>
          </a:p>
          <a:p>
            <a:pPr lvl="1"/>
            <a:r>
              <a:rPr lang="uk-UA" altLang="ru-RU" smtClean="0"/>
              <a:t>передбачається вихід за межі уроку шляхом реалізації </a:t>
            </a:r>
            <a:r>
              <a:rPr lang="uk-UA" altLang="ru-RU" smtClean="0">
                <a:solidFill>
                  <a:srgbClr val="FF0000"/>
                </a:solidFill>
              </a:rPr>
              <a:t>проектної діяльності</a:t>
            </a:r>
          </a:p>
          <a:p>
            <a:pPr lvl="1"/>
            <a:r>
              <a:rPr lang="uk-UA" altLang="ru-RU" u="sng" smtClean="0"/>
              <a:t>обов'язкове</a:t>
            </a:r>
            <a:r>
              <a:rPr lang="uk-UA" altLang="ru-RU" smtClean="0"/>
              <a:t> систематичне використання інтерактивних методів навчання (</a:t>
            </a:r>
            <a:r>
              <a:rPr lang="uk-UA" altLang="ru-RU" u="sng" smtClean="0"/>
              <a:t>на кожному уроці</a:t>
            </a:r>
            <a:r>
              <a:rPr lang="uk-UA" altLang="ru-RU" smtClean="0"/>
              <a:t>)</a:t>
            </a:r>
            <a:endParaRPr lang="en-US" altLang="ru-RU" smtClean="0"/>
          </a:p>
          <a:p>
            <a:endParaRPr lang="uk-UA" altLang="ru-RU" smtClean="0"/>
          </a:p>
        </p:txBody>
      </p:sp>
      <p:sp>
        <p:nvSpPr>
          <p:cNvPr id="2662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352800" y="64008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endParaRPr lang="en-US" altLang="ru-RU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8" name="Заголовок 1"/>
          <p:cNvSpPr>
            <a:spLocks/>
          </p:cNvSpPr>
          <p:nvPr/>
        </p:nvSpPr>
        <p:spPr bwMode="white">
          <a:xfrm>
            <a:off x="2819400" y="327025"/>
            <a:ext cx="6096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3600" b="1">
                <a:solidFill>
                  <a:schemeClr val="tx2"/>
                </a:solidFill>
                <a:latin typeface="Arial" charset="0"/>
              </a:rPr>
              <a:t>Правознавство</a:t>
            </a:r>
            <a:endParaRPr lang="ru-RU" altLang="ru-RU" sz="36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5400" b="1" smtClean="0"/>
              <a:t>Історія</a:t>
            </a:r>
            <a:endParaRPr lang="ru-RU" altLang="ru-RU" sz="5400" b="1" smtClean="0"/>
          </a:p>
        </p:txBody>
      </p:sp>
      <p:sp>
        <p:nvSpPr>
          <p:cNvPr id="2765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b="1" smtClean="0"/>
              <a:t>Оновлена </a:t>
            </a:r>
            <a:r>
              <a:rPr lang="uk-UA" altLang="ru-RU" smtClean="0"/>
              <a:t>програма для </a:t>
            </a:r>
            <a:r>
              <a:rPr lang="uk-UA" altLang="ru-RU" b="1" smtClean="0"/>
              <a:t>7-х</a:t>
            </a:r>
            <a:r>
              <a:rPr lang="uk-UA" altLang="ru-RU" smtClean="0"/>
              <a:t> класів:</a:t>
            </a:r>
          </a:p>
          <a:p>
            <a:pPr algn="just"/>
            <a:r>
              <a:rPr lang="uk-UA" altLang="ru-RU" smtClean="0"/>
              <a:t>Історія України (змінені назви й тексти розділів; введення терміну “Русь-Україна”).</a:t>
            </a:r>
          </a:p>
          <a:p>
            <a:pPr algn="just"/>
            <a:r>
              <a:rPr lang="uk-UA" altLang="ru-RU" smtClean="0"/>
              <a:t>Всесвітня історія (українознавчий аспект матеріалу; відмінності в подачі теоретичного матеріалу).</a:t>
            </a:r>
          </a:p>
          <a:p>
            <a:pPr algn="just">
              <a:buFont typeface="Wingdings" pitchFamily="2" charset="2"/>
              <a:buNone/>
            </a:pPr>
            <a:r>
              <a:rPr lang="uk-UA" altLang="ru-RU" b="1" smtClean="0"/>
              <a:t>Без змін - </a:t>
            </a:r>
            <a:r>
              <a:rPr lang="uk-UA" altLang="ru-RU" smtClean="0"/>
              <a:t>програми для 5-х, 6-х, 8-9-х кл. 10-11 –х кл. (зі змінами 2014 р.)</a:t>
            </a:r>
          </a:p>
          <a:p>
            <a:endParaRPr lang="uk-UA" altLang="ru-RU" smtClean="0"/>
          </a:p>
          <a:p>
            <a:pPr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5400" b="1" smtClean="0"/>
              <a:t>Фізика</a:t>
            </a:r>
            <a:endParaRPr lang="ru-RU" altLang="ru-RU" sz="5400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76800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itchFamily="18" charset="0"/>
              </a:rPr>
              <a:t>7 клас</a:t>
            </a:r>
            <a:r>
              <a:rPr lang="en-US" altLang="ru-RU" smtClean="0">
                <a:latin typeface="Times New Roman" pitchFamily="18" charset="0"/>
              </a:rPr>
              <a:t> </a:t>
            </a:r>
            <a:r>
              <a:rPr lang="ru-RU" altLang="ru-RU" smtClean="0">
                <a:latin typeface="Times New Roman" pitchFamily="18" charset="0"/>
              </a:rPr>
              <a:t> </a:t>
            </a:r>
          </a:p>
          <a:p>
            <a:r>
              <a:rPr lang="ru-RU" altLang="ru-RU" sz="3200" u="sng" smtClean="0">
                <a:latin typeface="Times New Roman" pitchFamily="18" charset="0"/>
              </a:rPr>
              <a:t>нова навчальна програма</a:t>
            </a:r>
            <a:r>
              <a:rPr lang="ru-RU" altLang="ru-RU" sz="3200" smtClean="0">
                <a:latin typeface="Times New Roman" pitchFamily="18" charset="0"/>
              </a:rPr>
              <a:t> (наказ МОНУ № 664 від 26.06.2012 року зі змінами, затвердженими наказом МОНУ № 585 від 29.05.2015 року) </a:t>
            </a:r>
            <a:r>
              <a:rPr lang="en-US" altLang="ru-RU" sz="3200" smtClean="0">
                <a:latin typeface="Times New Roman" pitchFamily="18" charset="0"/>
              </a:rPr>
              <a:t>http://iitzo.gov.ua/serednya-osvita-navchalni-prohramy</a:t>
            </a:r>
            <a:r>
              <a:rPr lang="ru-RU" altLang="ru-RU" sz="3200" smtClean="0">
                <a:latin typeface="Times New Roman" pitchFamily="18" charset="0"/>
              </a:rPr>
              <a:t> </a:t>
            </a:r>
          </a:p>
          <a:p>
            <a:r>
              <a:rPr lang="uk-UA" altLang="ru-RU" sz="3200" b="1" smtClean="0">
                <a:latin typeface="Times New Roman" pitchFamily="18" charset="0"/>
              </a:rPr>
              <a:t>Змінено </a:t>
            </a:r>
            <a:r>
              <a:rPr lang="uk-UA" altLang="ru-RU" sz="3200" smtClean="0">
                <a:latin typeface="Times New Roman" pitchFamily="18" charset="0"/>
              </a:rPr>
              <a:t>кількість годин </a:t>
            </a:r>
            <a:r>
              <a:rPr lang="uk-UA" altLang="ru-RU" sz="3200" b="1" smtClean="0">
                <a:latin typeface="Times New Roman" pitchFamily="18" charset="0"/>
              </a:rPr>
              <a:t>з 35 на 70</a:t>
            </a:r>
            <a:r>
              <a:rPr lang="uk-UA" altLang="ru-RU" sz="3200" smtClean="0">
                <a:latin typeface="Times New Roman" pitchFamily="18" charset="0"/>
              </a:rPr>
              <a:t> на рік </a:t>
            </a:r>
            <a:r>
              <a:rPr lang="en-US" altLang="ru-RU" sz="3200" smtClean="0">
                <a:latin typeface="Times New Roman" pitchFamily="18" charset="0"/>
              </a:rPr>
              <a:t>       </a:t>
            </a:r>
            <a:r>
              <a:rPr lang="uk-UA" altLang="ru-RU" sz="3200" smtClean="0">
                <a:latin typeface="Times New Roman" pitchFamily="18" charset="0"/>
              </a:rPr>
              <a:t>(</a:t>
            </a:r>
            <a:r>
              <a:rPr lang="uk-UA" altLang="ru-RU" sz="3200" b="1" smtClean="0">
                <a:latin typeface="Times New Roman" pitchFamily="18" charset="0"/>
              </a:rPr>
              <a:t>з 1 на 2</a:t>
            </a:r>
            <a:r>
              <a:rPr lang="uk-UA" altLang="ru-RU" sz="3200" smtClean="0">
                <a:latin typeface="Times New Roman" pitchFamily="18" charset="0"/>
              </a:rPr>
              <a:t> на тиждень)</a:t>
            </a:r>
          </a:p>
          <a:p>
            <a:endParaRPr lang="uk-UA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ransition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5400" b="1" smtClean="0"/>
              <a:t>Фізика</a:t>
            </a:r>
            <a:endParaRPr lang="ru-RU" altLang="ru-RU" sz="5400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uk-UA" altLang="ru-RU" smtClean="0"/>
              <a:t>У програмі </a:t>
            </a:r>
            <a:r>
              <a:rPr lang="uk-UA" altLang="ru-RU" u="sng" smtClean="0"/>
              <a:t>7 класу </a:t>
            </a:r>
            <a:r>
              <a:rPr lang="uk-UA" altLang="ru-RU" smtClean="0"/>
              <a:t>зміст розділів «Починаємо вивчати фізику», «Будова речовини» переструктуровано, їхній матеріал частково включено до нових розділів «Фізика як природнича наука. Пізнання природи», «Взаємодія тіл. Сила». </a:t>
            </a:r>
          </a:p>
          <a:p>
            <a:r>
              <a:rPr lang="uk-UA" altLang="ru-RU" smtClean="0"/>
              <a:t>Новим є матеріал розділів «Механічний рух», «Механічна робота та енергія». </a:t>
            </a:r>
          </a:p>
          <a:p>
            <a:r>
              <a:rPr lang="uk-UA" altLang="ru-RU" smtClean="0"/>
              <a:t>Розділ «Світлові явища» перенесено до 8 класу.</a:t>
            </a:r>
            <a:endParaRPr lang="ru-RU" altLang="ru-RU" smtClean="0"/>
          </a:p>
        </p:txBody>
      </p:sp>
    </p:spTree>
  </p:cSld>
  <p:clrMapOvr>
    <a:masterClrMapping/>
  </p:clrMapOvr>
  <p:transition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543300" y="327025"/>
            <a:ext cx="1981200" cy="563563"/>
          </a:xfrm>
        </p:spPr>
        <p:txBody>
          <a:bodyPr/>
          <a:lstStyle/>
          <a:p>
            <a:r>
              <a:rPr lang="uk-UA" altLang="ru-RU" sz="5400" b="1" smtClean="0"/>
              <a:t>Хімія</a:t>
            </a:r>
            <a:endParaRPr lang="ru-RU" altLang="ru-RU" sz="5400" b="1" smtClean="0"/>
          </a:p>
        </p:txBody>
      </p:sp>
      <p:sp>
        <p:nvSpPr>
          <p:cNvPr id="10243" name="Объект 1"/>
          <p:cNvSpPr>
            <a:spLocks noGrp="1"/>
          </p:cNvSpPr>
          <p:nvPr>
            <p:ph idx="1"/>
          </p:nvPr>
        </p:nvSpPr>
        <p:spPr>
          <a:xfrm>
            <a:off x="152400" y="890588"/>
            <a:ext cx="8763000" cy="53578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3200" b="1" dirty="0" err="1" smtClean="0"/>
              <a:t>ПРОГРАМИ</a:t>
            </a:r>
            <a:endParaRPr lang="ru-RU" sz="3200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ru-RU" sz="1200" b="1" dirty="0"/>
          </a:p>
          <a:p>
            <a:pPr algn="just">
              <a:defRPr/>
            </a:pPr>
            <a:r>
              <a:rPr lang="ru-RU" sz="2000" dirty="0" smtClean="0"/>
              <a:t>7 </a:t>
            </a:r>
            <a:r>
              <a:rPr lang="ru-RU" sz="2000" dirty="0" err="1" smtClean="0"/>
              <a:t>клас</a:t>
            </a:r>
            <a:r>
              <a:rPr lang="en-US" sz="2000" dirty="0" smtClean="0"/>
              <a:t> -</a:t>
            </a:r>
            <a:r>
              <a:rPr lang="ru-RU" sz="2000" dirty="0" smtClean="0"/>
              <a:t> нова </a:t>
            </a:r>
            <a:r>
              <a:rPr lang="ru-RU" sz="2000" dirty="0" err="1" smtClean="0"/>
              <a:t>навчальна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затверджена</a:t>
            </a:r>
            <a:r>
              <a:rPr lang="ru-RU" sz="2000" dirty="0" smtClean="0"/>
              <a:t> </a:t>
            </a:r>
            <a:r>
              <a:rPr lang="ru-RU" sz="2000" dirty="0"/>
              <a:t>наказом </a:t>
            </a:r>
            <a:r>
              <a:rPr lang="ru-RU" sz="2000" dirty="0" err="1"/>
              <a:t>Міністерства</a:t>
            </a:r>
            <a:r>
              <a:rPr lang="ru-RU" sz="2000" dirty="0"/>
              <a:t> № 664 </a:t>
            </a:r>
            <a:r>
              <a:rPr lang="ru-RU" sz="2000" dirty="0" err="1"/>
              <a:t>від</a:t>
            </a:r>
            <a:r>
              <a:rPr lang="ru-RU" sz="2000" dirty="0"/>
              <a:t> 26.06.2012 року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змінами</a:t>
            </a:r>
            <a:r>
              <a:rPr lang="ru-RU" sz="2000" dirty="0"/>
              <a:t>, </a:t>
            </a:r>
            <a:r>
              <a:rPr lang="ru-RU" sz="2000" dirty="0" err="1"/>
              <a:t>затвердженими</a:t>
            </a:r>
            <a:r>
              <a:rPr lang="ru-RU" sz="2000" dirty="0"/>
              <a:t> наказом </a:t>
            </a:r>
            <a:r>
              <a:rPr lang="ru-RU" sz="2000" dirty="0" err="1"/>
              <a:t>Міністерства</a:t>
            </a:r>
            <a:r>
              <a:rPr lang="ru-RU" sz="2000" dirty="0"/>
              <a:t> № 585 </a:t>
            </a:r>
            <a:r>
              <a:rPr lang="ru-RU" sz="2000" dirty="0" err="1"/>
              <a:t>від</a:t>
            </a:r>
            <a:r>
              <a:rPr lang="ru-RU" sz="2000" dirty="0"/>
              <a:t> 29.05.2015 </a:t>
            </a:r>
            <a:r>
              <a:rPr lang="ru-RU" sz="2000" dirty="0" smtClean="0"/>
              <a:t>року  </a:t>
            </a:r>
            <a:r>
              <a:rPr lang="ru-RU" sz="1600" dirty="0"/>
              <a:t>(</a:t>
            </a:r>
            <a:r>
              <a:rPr lang="en-US" sz="1600" dirty="0">
                <a:hlinkClick r:id="rId2"/>
              </a:rPr>
              <a:t>http://iitzo.gov.ua/serednya-osvita-navchalni-prohramy</a:t>
            </a:r>
            <a:r>
              <a:rPr lang="en-US" sz="1600" dirty="0" smtClean="0">
                <a:hlinkClick r:id="rId2"/>
              </a:rPr>
              <a:t>/)</a:t>
            </a:r>
            <a:r>
              <a:rPr lang="en-US" sz="2000" dirty="0" smtClean="0"/>
              <a:t>.</a:t>
            </a:r>
            <a:endParaRPr lang="ru-RU" sz="2000" dirty="0"/>
          </a:p>
          <a:p>
            <a:pPr algn="just">
              <a:defRPr/>
            </a:pPr>
            <a:r>
              <a:rPr lang="ru-RU" sz="2000" dirty="0" smtClean="0"/>
              <a:t>8-9 </a:t>
            </a:r>
            <a:r>
              <a:rPr lang="ru-RU" sz="2000" dirty="0" err="1"/>
              <a:t>класи</a:t>
            </a:r>
            <a:r>
              <a:rPr lang="ru-RU" sz="2000" dirty="0"/>
              <a:t>: </a:t>
            </a:r>
            <a:r>
              <a:rPr lang="ru-RU" sz="2000" dirty="0" err="1"/>
              <a:t>Програма</a:t>
            </a:r>
            <a:r>
              <a:rPr lang="ru-RU" sz="2000" dirty="0"/>
              <a:t> для </a:t>
            </a:r>
            <a:r>
              <a:rPr lang="ru-RU" sz="2000" dirty="0" err="1"/>
              <a:t>загальноосвітніх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. </a:t>
            </a:r>
            <a:r>
              <a:rPr lang="ru-RU" sz="2000" dirty="0" err="1"/>
              <a:t>Хімія</a:t>
            </a:r>
            <a:r>
              <a:rPr lang="ru-RU" sz="2000" dirty="0"/>
              <a:t>. 7-9 </a:t>
            </a:r>
            <a:r>
              <a:rPr lang="ru-RU" sz="2000" dirty="0" err="1"/>
              <a:t>класи</a:t>
            </a:r>
            <a:r>
              <a:rPr lang="ru-RU" sz="2000" dirty="0"/>
              <a:t>. – К.: </a:t>
            </a:r>
            <a:r>
              <a:rPr lang="ru-RU" sz="2000" dirty="0" err="1"/>
              <a:t>Ірпінь</a:t>
            </a:r>
            <a:r>
              <a:rPr lang="ru-RU" sz="2000" dirty="0"/>
              <a:t>: Перун, </a:t>
            </a:r>
            <a:r>
              <a:rPr lang="ru-RU" sz="2000" dirty="0" smtClean="0"/>
              <a:t>2005 </a:t>
            </a:r>
            <a:r>
              <a:rPr lang="ru-RU" sz="1600" dirty="0" smtClean="0">
                <a:hlinkClick r:id="rId3"/>
              </a:rPr>
              <a:t>http</a:t>
            </a:r>
            <a:r>
              <a:rPr lang="ru-RU" sz="1600" dirty="0">
                <a:hlinkClick r:id="rId3"/>
              </a:rPr>
              <a:t>://old.mon.gov.ua/ua/activity/education/56/692/educational_programs/1349869429</a:t>
            </a:r>
            <a:r>
              <a:rPr lang="ru-RU" sz="1600" dirty="0" smtClean="0">
                <a:hlinkClick r:id="rId3"/>
              </a:rPr>
              <a:t>/</a:t>
            </a:r>
            <a:r>
              <a:rPr lang="ru-RU" sz="1600" dirty="0" smtClean="0"/>
              <a:t> .</a:t>
            </a:r>
          </a:p>
          <a:p>
            <a:pPr algn="just">
              <a:defRPr/>
            </a:pPr>
            <a:r>
              <a:rPr lang="ru-RU" sz="2000" dirty="0"/>
              <a:t>10-11 </a:t>
            </a:r>
            <a:r>
              <a:rPr lang="ru-RU" sz="2000" dirty="0" err="1"/>
              <a:t>класи</a:t>
            </a:r>
            <a:r>
              <a:rPr lang="ru-RU" sz="2000" dirty="0"/>
              <a:t>: - </a:t>
            </a:r>
            <a:r>
              <a:rPr lang="ru-RU" sz="2000" dirty="0" err="1"/>
              <a:t>Програма</a:t>
            </a:r>
            <a:r>
              <a:rPr lang="ru-RU" sz="2000" dirty="0"/>
              <a:t> для </a:t>
            </a:r>
            <a:r>
              <a:rPr lang="ru-RU" sz="2000" dirty="0" err="1"/>
              <a:t>профільного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загальноосвітніх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: </a:t>
            </a:r>
            <a:r>
              <a:rPr lang="ru-RU" sz="2000" dirty="0" err="1"/>
              <a:t>рівень</a:t>
            </a:r>
            <a:r>
              <a:rPr lang="ru-RU" sz="2000" dirty="0"/>
              <a:t> стандарту, </a:t>
            </a:r>
            <a:r>
              <a:rPr lang="ru-RU" sz="2000" dirty="0" err="1"/>
              <a:t>академічний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, </a:t>
            </a:r>
            <a:r>
              <a:rPr lang="ru-RU" sz="2000" dirty="0" err="1"/>
              <a:t>профільний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та </a:t>
            </a:r>
            <a:r>
              <a:rPr lang="ru-RU" sz="2000" dirty="0" err="1"/>
              <a:t>поглиблене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r>
              <a:rPr lang="ru-RU" sz="2000" dirty="0"/>
              <a:t>. 10-11 </a:t>
            </a:r>
            <a:r>
              <a:rPr lang="ru-RU" sz="2000" dirty="0" err="1"/>
              <a:t>класи</a:t>
            </a:r>
            <a:r>
              <a:rPr lang="ru-RU" sz="2000" dirty="0"/>
              <a:t>. – </a:t>
            </a:r>
            <a:r>
              <a:rPr lang="ru-RU" sz="2000" dirty="0" err="1"/>
              <a:t>Тернопіль</a:t>
            </a:r>
            <a:r>
              <a:rPr lang="ru-RU" sz="2000" dirty="0"/>
              <a:t>: </a:t>
            </a:r>
            <a:r>
              <a:rPr lang="ru-RU" sz="2000" dirty="0" err="1"/>
              <a:t>Мандрівець</a:t>
            </a:r>
            <a:r>
              <a:rPr lang="ru-RU" sz="2000" dirty="0"/>
              <a:t>, </a:t>
            </a:r>
            <a:r>
              <a:rPr lang="ru-RU" sz="2000" dirty="0" smtClean="0"/>
              <a:t>2011.</a:t>
            </a:r>
            <a:r>
              <a:rPr lang="ru-RU" sz="1600" dirty="0" smtClean="0">
                <a:hlinkClick r:id="rId4"/>
              </a:rPr>
              <a:t>     </a:t>
            </a:r>
            <a:r>
              <a:rPr lang="en-US" sz="1600" dirty="0" smtClean="0">
                <a:hlinkClick r:id="rId4"/>
              </a:rPr>
              <a:t>http://old.mon.gov.ua/ua/activity/education/56/692/educational_programs/1349869542/</a:t>
            </a:r>
            <a:endParaRPr lang="ru-RU" sz="16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ru-RU" sz="1600" dirty="0"/>
          </a:p>
        </p:txBody>
      </p:sp>
    </p:spTree>
  </p:cSld>
  <p:clrMapOvr>
    <a:masterClrMapping/>
  </p:clrMapOvr>
  <p:transition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543300" y="327025"/>
            <a:ext cx="1981200" cy="563563"/>
          </a:xfrm>
        </p:spPr>
        <p:txBody>
          <a:bodyPr/>
          <a:lstStyle/>
          <a:p>
            <a:r>
              <a:rPr lang="uk-UA" altLang="ru-RU" sz="5400" b="1" smtClean="0"/>
              <a:t>Хімія</a:t>
            </a:r>
            <a:endParaRPr lang="ru-RU" altLang="ru-RU" sz="5400" b="1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93688" y="1027113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годин (тижневе навантаження) на вивчення предмета </a:t>
            </a:r>
            <a:r>
              <a:rPr lang="uk-UA" altLang="ru-RU" sz="2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uk-UA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Хімія</a:t>
            </a:r>
            <a:r>
              <a:rPr lang="uk-UA" altLang="ru-RU" sz="2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»</a:t>
            </a:r>
            <a:r>
              <a:rPr lang="uk-UA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розподілено таким чином:</a:t>
            </a:r>
            <a:endParaRPr lang="uk-UA" altLang="ru-RU" sz="11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3373438" y="1793875"/>
            <a:ext cx="255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400" b="1">
                <a:solidFill>
                  <a:schemeClr val="tx1"/>
                </a:solidFill>
                <a:latin typeface="Arial" charset="0"/>
              </a:rPr>
              <a:t>Основна школа</a:t>
            </a:r>
          </a:p>
        </p:txBody>
      </p: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3543300" y="4191000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400" b="1">
                <a:solidFill>
                  <a:schemeClr val="tx1"/>
                </a:solidFill>
                <a:latin typeface="Arial" charset="0"/>
              </a:rPr>
              <a:t>Старша школа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19100" y="2227263"/>
          <a:ext cx="8229600" cy="2054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2001839"/>
                <a:gridCol w="732581"/>
                <a:gridCol w="689778"/>
                <a:gridCol w="2163172"/>
                <a:gridCol w="714472"/>
                <a:gridCol w="1927758"/>
              </a:tblGrid>
              <a:tr h="684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Клас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 клас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 клас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 клас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(поглиблене вивчення хімії)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9 клас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 клас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(поглиблене вивчення хімії)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Тижневе навантаження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Загальна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год.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52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резервних год.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" y="4649788"/>
          <a:ext cx="8839200" cy="18256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695444"/>
                <a:gridCol w="1105726"/>
                <a:gridCol w="1179440"/>
                <a:gridCol w="1198430"/>
                <a:gridCol w="1086737"/>
                <a:gridCol w="1286179"/>
                <a:gridCol w="1287246"/>
              </a:tblGrid>
              <a:tr h="456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Клас і рівень вивчення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 клас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стандарт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 клас </a:t>
                      </a:r>
                      <a:r>
                        <a:rPr lang="uk-UA" sz="1400" dirty="0" err="1" smtClean="0">
                          <a:effectLst/>
                        </a:rPr>
                        <a:t>академіч</a:t>
                      </a:r>
                      <a:r>
                        <a:rPr lang="uk-UA" sz="1400" dirty="0" smtClean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 клас </a:t>
                      </a:r>
                      <a:r>
                        <a:rPr lang="uk-UA" sz="1400" dirty="0" err="1" smtClean="0">
                          <a:effectLst/>
                        </a:rPr>
                        <a:t>профільн</a:t>
                      </a:r>
                      <a:r>
                        <a:rPr lang="uk-UA" sz="1400" dirty="0" smtClean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11клас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стандарт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11 клас </a:t>
                      </a:r>
                      <a:r>
                        <a:rPr lang="uk-UA" sz="1400" dirty="0" err="1" smtClean="0">
                          <a:effectLst/>
                        </a:rPr>
                        <a:t>академіч</a:t>
                      </a:r>
                      <a:r>
                        <a:rPr lang="uk-UA" sz="1400" dirty="0" smtClean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11 клас </a:t>
                      </a:r>
                      <a:r>
                        <a:rPr lang="uk-UA" sz="1400" dirty="0" err="1" smtClean="0">
                          <a:effectLst/>
                        </a:rPr>
                        <a:t>профільн</a:t>
                      </a:r>
                      <a:r>
                        <a:rPr lang="uk-UA" sz="1400" dirty="0" smtClean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Тижневе навантаження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Загальна кількість год.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35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резервних год.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3000" b="1" smtClean="0"/>
              <a:t>Нормативно-правове забезпечення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b="1" dirty="0"/>
              <a:t> </a:t>
            </a:r>
            <a:r>
              <a:rPr lang="uk-UA" b="1" dirty="0" smtClean="0"/>
              <a:t>   </a:t>
            </a:r>
            <a:r>
              <a:rPr lang="uk-UA" b="1" u="sng" dirty="0" smtClean="0"/>
              <a:t>Лист МОНУ :  </a:t>
            </a:r>
          </a:p>
          <a:p>
            <a:pPr marL="457200" lvl="1" indent="-457200">
              <a:buClr>
                <a:schemeClr val="hlink"/>
              </a:buClr>
              <a:buFontTx/>
              <a:buChar char="-"/>
              <a:defRPr/>
            </a:pPr>
            <a:r>
              <a:rPr lang="uk-UA" dirty="0" smtClean="0"/>
              <a:t>- </a:t>
            </a:r>
            <a:r>
              <a:rPr lang="uk-UA" sz="2000" dirty="0" smtClean="0"/>
              <a:t>№ 380 від 10.08.2015 «Щодо методичних рекомендацій для учнів 4-х та 7-х класів загальноосвітніх навчальних закладів»</a:t>
            </a:r>
          </a:p>
          <a:p>
            <a:pPr marL="457200" lvl="1" indent="-457200">
              <a:buClr>
                <a:schemeClr val="hlink"/>
              </a:buClr>
              <a:buFontTx/>
              <a:buChar char="-"/>
              <a:defRPr/>
            </a:pPr>
            <a:r>
              <a:rPr lang="uk-UA" dirty="0" smtClean="0"/>
              <a:t>- </a:t>
            </a:r>
            <a:r>
              <a:rPr lang="uk-UA" sz="2000" dirty="0" smtClean="0"/>
              <a:t>№ 1/9-305 від 26.06.2015 «Про вивчення базових дисциплін у загальноосвітніх навчальних закладах у 2015/2016 </a:t>
            </a:r>
            <a:r>
              <a:rPr lang="uk-UA" sz="2000" dirty="0" err="1" smtClean="0"/>
              <a:t>навч</a:t>
            </a:r>
            <a:r>
              <a:rPr lang="uk-UA" sz="2000" dirty="0" smtClean="0"/>
              <a:t>. р.»;</a:t>
            </a:r>
          </a:p>
          <a:p>
            <a:pPr marL="457200" lvl="1" indent="-457200">
              <a:buClr>
                <a:schemeClr val="hlink"/>
              </a:buClr>
              <a:buFontTx/>
              <a:buChar char="-"/>
              <a:defRPr/>
            </a:pPr>
            <a:endParaRPr lang="uk-UA" sz="2000" dirty="0" smtClean="0"/>
          </a:p>
          <a:p>
            <a:pPr marL="457200" lvl="1" indent="-457200">
              <a:buClr>
                <a:schemeClr val="hlink"/>
              </a:buClr>
              <a:buFontTx/>
              <a:buChar char="-"/>
              <a:defRPr/>
            </a:pPr>
            <a:r>
              <a:rPr lang="uk-UA" sz="2000" dirty="0" smtClean="0"/>
              <a:t>- № 1/9-630 від 05.12.2014 «Про неухильне дотримання принципів гарантування свободи педагогічної діяльності вчителя»;</a:t>
            </a:r>
          </a:p>
          <a:p>
            <a:pPr marL="457200" lvl="1" indent="-457200">
              <a:buClr>
                <a:schemeClr val="hlink"/>
              </a:buClr>
              <a:buFontTx/>
              <a:buChar char="-"/>
              <a:defRPr/>
            </a:pPr>
            <a:r>
              <a:rPr lang="uk-UA" dirty="0" smtClean="0"/>
              <a:t> </a:t>
            </a:r>
            <a:r>
              <a:rPr lang="uk-UA" b="1" u="sng" dirty="0" smtClean="0"/>
              <a:t>Рішення Колегії МОНУ </a:t>
            </a:r>
            <a:r>
              <a:rPr lang="uk-UA" dirty="0" smtClean="0"/>
              <a:t>«Про проведення в 2016 році ЗНО результатів навчання» (протокол № 6/6-20 від 03 липня 2015 року)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>
    <p:spli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95400"/>
            <a:ext cx="6915150" cy="346075"/>
          </a:xfrm>
        </p:spPr>
        <p:txBody>
          <a:bodyPr/>
          <a:lstStyle/>
          <a:p>
            <a:r>
              <a:rPr lang="uk-UA" altLang="ru-RU" sz="1800" b="1" smtClean="0">
                <a:solidFill>
                  <a:schemeClr val="tx1"/>
                </a:solidFill>
              </a:rPr>
              <a:t>Зміни в програмі курсу «Загальна географія» (6 клас):</a:t>
            </a:r>
            <a:endParaRPr lang="ru-RU" altLang="ru-RU" sz="1800" b="1" smtClean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62950" cy="185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000" b="1" i="1" u="sng" smtClean="0">
                <a:latin typeface="Times New Roman" pitchFamily="18" charset="0"/>
              </a:rPr>
              <a:t>вилучені</a:t>
            </a:r>
            <a:r>
              <a:rPr lang="uk-UA" altLang="ru-RU" sz="2000" smtClean="0">
                <a:latin typeface="Times New Roman" pitchFamily="18" charset="0"/>
              </a:rPr>
              <a:t> змістові лінії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«Сучасні туристичні подорожі як засіб відкриття Землі кожною людиною»; «Літосферні плити, наслідки їх переміщення», «Способи регулювання вологості повітря в домашніх умовах»;</a:t>
            </a:r>
          </a:p>
          <a:p>
            <a:pPr>
              <a:lnSpc>
                <a:spcPct val="90000"/>
              </a:lnSpc>
            </a:pPr>
            <a:r>
              <a:rPr lang="uk-UA" altLang="ru-RU" sz="2000" b="1" i="1" u="sng" smtClean="0">
                <a:latin typeface="Times New Roman" pitchFamily="18" charset="0"/>
              </a:rPr>
              <a:t>додана</a:t>
            </a:r>
            <a:r>
              <a:rPr lang="uk-UA" altLang="ru-RU" sz="2000" b="1" u="sng" smtClean="0">
                <a:latin typeface="Times New Roman" pitchFamily="18" charset="0"/>
              </a:rPr>
              <a:t> з</a:t>
            </a:r>
            <a:r>
              <a:rPr lang="uk-UA" altLang="ru-RU" sz="2000" smtClean="0">
                <a:latin typeface="Times New Roman" pitchFamily="18" charset="0"/>
              </a:rPr>
              <a:t>містова лінія «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«Мінерали, гірські породи та корисні копалини».</a:t>
            </a:r>
            <a:endParaRPr lang="ru-RU" altLang="ru-RU" sz="2400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9600" y="3657600"/>
            <a:ext cx="822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  <a:latin typeface="Arial" charset="0"/>
              </a:rPr>
              <a:t>Географія </a:t>
            </a:r>
            <a:r>
              <a:rPr lang="uk-UA" altLang="ru-RU" sz="1800" b="1" i="1" u="sng">
                <a:solidFill>
                  <a:schemeClr val="tx1"/>
                </a:solidFill>
                <a:latin typeface="Arial" charset="0"/>
              </a:rPr>
              <a:t>7 клас </a:t>
            </a:r>
            <a:r>
              <a:rPr lang="uk-UA" altLang="ru-RU" sz="1800" b="1">
                <a:solidFill>
                  <a:schemeClr val="tx1"/>
                </a:solidFill>
                <a:latin typeface="Arial" charset="0"/>
              </a:rPr>
              <a:t>«Материки і океани»:</a:t>
            </a:r>
            <a:endParaRPr lang="ru-RU" altLang="ru-RU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57200" y="4114800"/>
            <a:ext cx="84248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зміст курсу розпочинається розділом «Закономірності формування природи материків та океанів»;</a:t>
            </a:r>
          </a:p>
          <a:p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розглядаються основні теоретичні положення про форму й рухи Землі та їх наслідки;</a:t>
            </a:r>
          </a:p>
          <a:p>
            <a:r>
              <a:rPr lang="uk-UA" altLang="ru-RU" sz="20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вивчаються найвідоміші об’єкти, віднесені до Світової  природної спадщини  ЮНЕСКО на кожному материку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altLang="ru-RU" sz="2000">
                <a:latin typeface="Times New Roman" pitchFamily="18" charset="0"/>
                <a:ea typeface="Batang" pitchFamily="18" charset="-127"/>
              </a:rPr>
              <a:t>звертається увага на зв’язки України з державами континентів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Заголовок 1"/>
          <p:cNvSpPr>
            <a:spLocks/>
          </p:cNvSpPr>
          <p:nvPr/>
        </p:nvSpPr>
        <p:spPr bwMode="white">
          <a:xfrm>
            <a:off x="3543300" y="327025"/>
            <a:ext cx="438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5400" b="1">
                <a:solidFill>
                  <a:schemeClr val="tx2"/>
                </a:solidFill>
                <a:latin typeface="Arial" charset="0"/>
              </a:rPr>
              <a:t>Географія</a:t>
            </a:r>
            <a:endParaRPr lang="ru-RU" altLang="ru-RU" sz="54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    Вивчення курсів географії у 8, 9, 10, 11 чинними є методичні рекомендації МОН України попередніх років.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Передбачені практичні роботи:</a:t>
            </a:r>
          </a:p>
          <a:p>
            <a:pPr>
              <a:lnSpc>
                <a:spcPct val="90000"/>
              </a:lnSpc>
            </a:pP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6 клас </a:t>
            </a:r>
            <a:r>
              <a:rPr lang="uk-UA" altLang="ru-RU" sz="2000" smtClean="0">
                <a:cs typeface="Times New Roman" pitchFamily="18" charset="0"/>
              </a:rPr>
              <a:t>–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8 практичних робіт (2 обов'язкові на семестр);</a:t>
            </a:r>
          </a:p>
          <a:p>
            <a:pPr>
              <a:lnSpc>
                <a:spcPct val="90000"/>
              </a:lnSpc>
            </a:pP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7 клас </a:t>
            </a:r>
            <a:r>
              <a:rPr lang="uk-UA" altLang="ru-RU" sz="2000" smtClean="0">
                <a:cs typeface="Times New Roman" pitchFamily="18" charset="0"/>
              </a:rPr>
              <a:t>–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12 практичних робіт (2 обов'язкові на семестр);</a:t>
            </a:r>
          </a:p>
          <a:p>
            <a:pPr>
              <a:lnSpc>
                <a:spcPct val="90000"/>
              </a:lnSpc>
            </a:pP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8 клас </a:t>
            </a:r>
            <a:r>
              <a:rPr lang="uk-UA" altLang="ru-RU" sz="2000" smtClean="0">
                <a:cs typeface="Times New Roman" pitchFamily="18" charset="0"/>
              </a:rPr>
              <a:t>–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7 практичних робіт (2 обов'язкові на семестр);</a:t>
            </a:r>
          </a:p>
          <a:p>
            <a:pPr>
              <a:lnSpc>
                <a:spcPct val="90000"/>
              </a:lnSpc>
            </a:pP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9 клас </a:t>
            </a:r>
            <a:r>
              <a:rPr lang="uk-UA" altLang="ru-RU" sz="2000" smtClean="0">
                <a:cs typeface="Times New Roman" pitchFamily="18" charset="0"/>
              </a:rPr>
              <a:t>–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10 практичних робіт (2 обов'язкові на семестр);</a:t>
            </a:r>
          </a:p>
          <a:p>
            <a:pPr>
              <a:lnSpc>
                <a:spcPct val="90000"/>
              </a:lnSpc>
            </a:pP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10 клас (рівень стандарту) </a:t>
            </a:r>
            <a:r>
              <a:rPr lang="uk-UA" altLang="ru-RU" sz="2000" smtClean="0">
                <a:cs typeface="Times New Roman" pitchFamily="18" charset="0"/>
              </a:rPr>
              <a:t>–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4 практичних робіт (2 обов'язкові на семестр).</a:t>
            </a:r>
          </a:p>
          <a:p>
            <a:pPr>
              <a:lnSpc>
                <a:spcPct val="90000"/>
              </a:lnSpc>
            </a:pPr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altLang="ru-RU" sz="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    Навчальною програмою в 6-х та 7-х класах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передбачено виконання досліджень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, оцінювання яких здійснюється вибірково </a:t>
            </a:r>
            <a:r>
              <a:rPr lang="uk-UA" altLang="ru-RU" sz="2000" smtClean="0">
                <a:cs typeface="Times New Roman" pitchFamily="18" charset="0"/>
              </a:rPr>
              <a:t>–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за бажанням учителя та учнів.</a:t>
            </a:r>
          </a:p>
          <a:p>
            <a:endParaRPr lang="ru-RU" altLang="ru-RU" smtClean="0"/>
          </a:p>
        </p:txBody>
      </p:sp>
      <p:sp>
        <p:nvSpPr>
          <p:cNvPr id="33795" name="Заголовок 1"/>
          <p:cNvSpPr>
            <a:spLocks/>
          </p:cNvSpPr>
          <p:nvPr/>
        </p:nvSpPr>
        <p:spPr bwMode="white">
          <a:xfrm>
            <a:off x="3581400" y="304800"/>
            <a:ext cx="438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5400" b="1">
                <a:solidFill>
                  <a:schemeClr val="tx2"/>
                </a:solidFill>
                <a:latin typeface="Arial" charset="0"/>
              </a:rPr>
              <a:t>Географія</a:t>
            </a:r>
            <a:endParaRPr lang="ru-RU" altLang="ru-RU" sz="54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6096000" cy="563563"/>
          </a:xfrm>
        </p:spPr>
        <p:txBody>
          <a:bodyPr/>
          <a:lstStyle/>
          <a:p>
            <a:pPr algn="ctr"/>
            <a:r>
              <a:rPr lang="uk-UA" altLang="ru-RU" sz="5400" b="1" smtClean="0"/>
              <a:t>Економіка</a:t>
            </a:r>
            <a:endParaRPr lang="ru-RU" altLang="ru-RU" sz="5400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876800"/>
          </a:xfrm>
        </p:spPr>
        <p:txBody>
          <a:bodyPr/>
          <a:lstStyle/>
          <a:p>
            <a:pPr marL="0" indent="357188" algn="just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smtClean="0">
                <a:solidFill>
                  <a:schemeClr val="tx1"/>
                </a:solidFill>
                <a:latin typeface="Arial" charset="0"/>
              </a:rPr>
              <a:t>Вивчення курсу «Економіка» здійснюється відповідно до методичних рекомендацій 2012/2013 навчального року (Лист Міністерства освіти і науки, молоді та спорту України </a:t>
            </a:r>
            <a:br>
              <a:rPr lang="uk-UA" altLang="ru-RU" sz="2200" smtClean="0">
                <a:solidFill>
                  <a:schemeClr val="tx1"/>
                </a:solidFill>
                <a:latin typeface="Arial" charset="0"/>
              </a:rPr>
            </a:br>
            <a:r>
              <a:rPr lang="uk-UA" altLang="ko-KR" sz="2200" smtClean="0">
                <a:solidFill>
                  <a:schemeClr val="tx1"/>
                </a:solidFill>
                <a:latin typeface="Arial" charset="0"/>
              </a:rPr>
              <a:t>№1/9-426 від 01.06.2012 р.).</a:t>
            </a:r>
          </a:p>
          <a:p>
            <a:pPr marL="0" indent="357188" algn="just">
              <a:lnSpc>
                <a:spcPct val="90000"/>
              </a:lnSpc>
              <a:buFont typeface="Wingdings" pitchFamily="2" charset="2"/>
              <a:buNone/>
            </a:pPr>
            <a:endParaRPr lang="uk-UA" altLang="ru-RU" sz="1000" smtClean="0">
              <a:solidFill>
                <a:schemeClr val="tx1"/>
              </a:solidFill>
              <a:latin typeface="Arial" charset="0"/>
            </a:endParaRPr>
          </a:p>
          <a:p>
            <a:pPr marL="0" indent="357188" algn="just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smtClean="0">
                <a:solidFill>
                  <a:schemeClr val="tx1"/>
                </a:solidFill>
                <a:latin typeface="Arial" charset="0"/>
              </a:rPr>
              <a:t>У 2015/2016 навчальному році курс «Економіка» вивчається:</a:t>
            </a:r>
          </a:p>
          <a:p>
            <a:pPr marL="0" indent="357188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smtClean="0">
                <a:solidFill>
                  <a:schemeClr val="tx1"/>
                </a:solidFill>
                <a:latin typeface="Arial" charset="0"/>
              </a:rPr>
              <a:t>- на рівні стандарту – 11 клас (35 годин) або</a:t>
            </a:r>
          </a:p>
          <a:p>
            <a:pPr marL="0" indent="357188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smtClean="0">
                <a:solidFill>
                  <a:schemeClr val="tx1"/>
                </a:solidFill>
                <a:latin typeface="Arial" charset="0"/>
              </a:rPr>
              <a:t>- на профільному рівні – 10 та 11 клас (210 годин).</a:t>
            </a:r>
          </a:p>
          <a:p>
            <a:pPr marL="0" indent="357188">
              <a:lnSpc>
                <a:spcPct val="90000"/>
              </a:lnSpc>
              <a:buFont typeface="Wingdings" pitchFamily="2" charset="2"/>
              <a:buNone/>
            </a:pPr>
            <a:endParaRPr lang="uk-UA" altLang="ru-RU" sz="1000" smtClean="0">
              <a:solidFill>
                <a:schemeClr val="tx1"/>
              </a:solidFill>
              <a:latin typeface="Arial" charset="0"/>
            </a:endParaRPr>
          </a:p>
          <a:p>
            <a:pPr marL="0" indent="357188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u="sng" smtClean="0">
                <a:solidFill>
                  <a:schemeClr val="tx1"/>
                </a:solidFill>
                <a:latin typeface="Arial" charset="0"/>
              </a:rPr>
              <a:t>Навчання здійснюється з використанням таких програм:</a:t>
            </a:r>
          </a:p>
          <a:p>
            <a:pPr marL="0" indent="357188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smtClean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uk-UA" altLang="ru-RU" sz="2200" i="1" smtClean="0">
                <a:solidFill>
                  <a:schemeClr val="tx1"/>
                </a:solidFill>
                <a:latin typeface="Arial" charset="0"/>
              </a:rPr>
              <a:t>Програми для загальноосвітніх навчальних закладів. Економіка. 11 клас. Рівень стандарту, академічний рівень. </a:t>
            </a:r>
            <a:br>
              <a:rPr lang="uk-UA" altLang="ru-RU" sz="2200" i="1" smtClean="0">
                <a:solidFill>
                  <a:schemeClr val="tx1"/>
                </a:solidFill>
                <a:latin typeface="Arial" charset="0"/>
              </a:rPr>
            </a:br>
            <a:r>
              <a:rPr lang="uk-UA" altLang="ru-RU" sz="2200" i="1" smtClean="0">
                <a:solidFill>
                  <a:schemeClr val="tx1"/>
                </a:solidFill>
                <a:latin typeface="Arial" charset="0"/>
              </a:rPr>
              <a:t>К., 2010.</a:t>
            </a:r>
          </a:p>
          <a:p>
            <a:pPr marL="0" indent="357188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i="1" smtClean="0">
                <a:solidFill>
                  <a:schemeClr val="tx1"/>
                </a:solidFill>
                <a:latin typeface="Arial" charset="0"/>
              </a:rPr>
              <a:t>- Програми для загальноосвітніх навчальних закладів. Економіка. 10-11 клас. Профільний рівень. К., 2010.</a:t>
            </a:r>
            <a:endParaRPr lang="uk-UA" altLang="ru-RU" sz="2200" i="1" smtClean="0"/>
          </a:p>
        </p:txBody>
      </p:sp>
    </p:spTree>
  </p:cSld>
  <p:clrMapOvr>
    <a:masterClrMapping/>
  </p:clrMapOvr>
  <p:transition>
    <p:spli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819400" y="327025"/>
            <a:ext cx="4838700" cy="563563"/>
          </a:xfrm>
        </p:spPr>
        <p:txBody>
          <a:bodyPr/>
          <a:lstStyle/>
          <a:p>
            <a:r>
              <a:rPr lang="uk-UA" altLang="ru-RU" sz="5400" b="1" smtClean="0"/>
              <a:t>Інформатика</a:t>
            </a:r>
            <a:endParaRPr lang="ru-RU" altLang="ru-RU" sz="5400" b="1" smtClean="0"/>
          </a:p>
        </p:txBody>
      </p:sp>
      <p:sp>
        <p:nvSpPr>
          <p:cNvPr id="10243" name="Объект 1"/>
          <p:cNvSpPr>
            <a:spLocks noGrp="1"/>
          </p:cNvSpPr>
          <p:nvPr>
            <p:ph idx="1"/>
          </p:nvPr>
        </p:nvSpPr>
        <p:spPr>
          <a:xfrm>
            <a:off x="152400" y="890588"/>
            <a:ext cx="8763000" cy="53578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3200" b="1" dirty="0" err="1" smtClean="0"/>
              <a:t>Зміни</a:t>
            </a:r>
            <a:r>
              <a:rPr lang="ru-RU" sz="3200" b="1" dirty="0" smtClean="0"/>
              <a:t> до </a:t>
            </a:r>
            <a:r>
              <a:rPr lang="ru-RU" sz="3200" b="1" dirty="0" err="1" smtClean="0"/>
              <a:t>програми</a:t>
            </a:r>
            <a:r>
              <a:rPr lang="ru-RU" sz="3200" b="1" dirty="0" smtClean="0"/>
              <a:t> 5-9 </a:t>
            </a:r>
            <a:r>
              <a:rPr lang="ru-RU" sz="3200" b="1" dirty="0" err="1" smtClean="0"/>
              <a:t>класів</a:t>
            </a:r>
            <a:r>
              <a:rPr lang="ru-RU" sz="3200" b="1" dirty="0" smtClean="0"/>
              <a:t> </a:t>
            </a:r>
          </a:p>
          <a:p>
            <a:pPr algn="just">
              <a:defRPr/>
            </a:pPr>
            <a:r>
              <a:rPr lang="uk-UA" sz="2100" dirty="0" smtClean="0"/>
              <a:t>У програмі  5 та 6 класів відбулася реструктуризація змісту: уточнено понятійний апарат, програмне забезпечення, вимоги для результатів навчання;</a:t>
            </a:r>
          </a:p>
          <a:p>
            <a:pPr algn="just">
              <a:defRPr/>
            </a:pPr>
            <a:r>
              <a:rPr lang="uk-UA" sz="2100" dirty="0" smtClean="0"/>
              <a:t>У </a:t>
            </a:r>
            <a:r>
              <a:rPr lang="uk-UA" sz="2100" b="1" u="sng" dirty="0" smtClean="0"/>
              <a:t>7 класі </a:t>
            </a:r>
            <a:r>
              <a:rPr lang="uk-UA" sz="2100" i="1" dirty="0" smtClean="0">
                <a:solidFill>
                  <a:srgbClr val="FF0000"/>
                </a:solidFill>
              </a:rPr>
              <a:t>зменшено</a:t>
            </a:r>
            <a:r>
              <a:rPr lang="uk-UA" sz="2100" dirty="0" smtClean="0"/>
              <a:t> час на вивчення теми «Моделювання»,  за рахунок чого </a:t>
            </a:r>
            <a:r>
              <a:rPr lang="uk-UA" sz="2100" i="1" dirty="0" smtClean="0"/>
              <a:t>збільшено</a:t>
            </a:r>
            <a:r>
              <a:rPr lang="uk-UA" sz="2100" dirty="0" smtClean="0"/>
              <a:t> час, відведений на вивчення основ алгоритмізації та програмування. </a:t>
            </a:r>
          </a:p>
          <a:p>
            <a:pPr algn="just">
              <a:defRPr/>
            </a:pPr>
            <a:r>
              <a:rPr lang="uk-UA" sz="2100" dirty="0" smtClean="0"/>
              <a:t>У </a:t>
            </a:r>
            <a:r>
              <a:rPr lang="uk-UA" sz="2100" b="1" u="sng" dirty="0"/>
              <a:t>7-му класі </a:t>
            </a:r>
            <a:r>
              <a:rPr lang="uk-UA" sz="2100" dirty="0" smtClean="0"/>
              <a:t>введена нова тема «Розв'язання </a:t>
            </a:r>
            <a:r>
              <a:rPr lang="uk-UA" sz="2100" dirty="0" err="1" smtClean="0"/>
              <a:t>компетентнісних</a:t>
            </a:r>
            <a:r>
              <a:rPr lang="uk-UA" sz="2100" dirty="0" smtClean="0"/>
              <a:t> задач». </a:t>
            </a:r>
          </a:p>
          <a:p>
            <a:pPr algn="just">
              <a:defRPr/>
            </a:pPr>
            <a:r>
              <a:rPr lang="uk-UA" sz="2100" dirty="0" smtClean="0"/>
              <a:t>Теми «Мультимедійні презентації» та «Комп'ютерна графіка» перенесено з 8-го класу до 9-го.</a:t>
            </a:r>
          </a:p>
          <a:p>
            <a:pPr algn="just">
              <a:defRPr/>
            </a:pPr>
            <a:r>
              <a:rPr lang="uk-UA" sz="2100" dirty="0" smtClean="0"/>
              <a:t>У 8-му класі додано розділ «</a:t>
            </a:r>
            <a:r>
              <a:rPr lang="ru-RU" sz="2100" dirty="0" err="1"/>
              <a:t>Основи</a:t>
            </a:r>
            <a:r>
              <a:rPr lang="ru-RU" sz="2100" dirty="0"/>
              <a:t> </a:t>
            </a:r>
            <a:r>
              <a:rPr lang="ru-RU" sz="2100" dirty="0" err="1"/>
              <a:t>подійно</a:t>
            </a:r>
            <a:r>
              <a:rPr lang="ru-RU" sz="2100" dirty="0"/>
              <a:t>- та </a:t>
            </a:r>
            <a:r>
              <a:rPr lang="ru-RU" sz="2100" dirty="0" err="1"/>
              <a:t>об'єктно-орієнтованого</a:t>
            </a:r>
            <a:r>
              <a:rPr lang="ru-RU" sz="2100" dirty="0"/>
              <a:t> </a:t>
            </a:r>
            <a:r>
              <a:rPr lang="ru-RU" sz="2100" dirty="0" err="1" smtClean="0"/>
              <a:t>програмування</a:t>
            </a:r>
            <a:r>
              <a:rPr lang="uk-UA" sz="2100" dirty="0" smtClean="0"/>
              <a:t>».</a:t>
            </a:r>
          </a:p>
          <a:p>
            <a:pPr algn="just">
              <a:defRPr/>
            </a:pPr>
            <a:r>
              <a:rPr lang="uk-UA" sz="2100" dirty="0" smtClean="0"/>
              <a:t>Тему «Бази даних» </a:t>
            </a:r>
            <a:r>
              <a:rPr lang="uk-UA" sz="2100" b="1" dirty="0" smtClean="0">
                <a:solidFill>
                  <a:srgbClr val="FF0000"/>
                </a:solidFill>
              </a:rPr>
              <a:t>вилучено</a:t>
            </a:r>
            <a:r>
              <a:rPr lang="uk-UA" sz="2100" dirty="0" smtClean="0"/>
              <a:t>  зі шкільного курсу «Інформатика».</a:t>
            </a:r>
          </a:p>
          <a:p>
            <a:pPr algn="just">
              <a:defRPr/>
            </a:pPr>
            <a:endParaRPr lang="uk-UA" sz="2000" dirty="0"/>
          </a:p>
          <a:p>
            <a:pPr algn="just">
              <a:defRPr/>
            </a:pPr>
            <a:endParaRPr lang="ru-RU" sz="16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ru-RU" sz="1600" dirty="0"/>
          </a:p>
        </p:txBody>
      </p:sp>
    </p:spTree>
  </p:cSld>
  <p:clrMapOvr>
    <a:masterClrMapping/>
  </p:clrMapOvr>
  <p:transition>
    <p:spli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819400" y="327025"/>
            <a:ext cx="4838700" cy="563563"/>
          </a:xfrm>
        </p:spPr>
        <p:txBody>
          <a:bodyPr/>
          <a:lstStyle/>
          <a:p>
            <a:r>
              <a:rPr lang="uk-UA" altLang="ru-RU" sz="5400" b="1" smtClean="0"/>
              <a:t>Інформатика</a:t>
            </a:r>
            <a:endParaRPr lang="ru-RU" altLang="ru-RU" sz="5400" b="1" smtClean="0"/>
          </a:p>
        </p:txBody>
      </p:sp>
      <p:sp>
        <p:nvSpPr>
          <p:cNvPr id="10243" name="Объект 1"/>
          <p:cNvSpPr>
            <a:spLocks noGrp="1"/>
          </p:cNvSpPr>
          <p:nvPr>
            <p:ph idx="1"/>
          </p:nvPr>
        </p:nvSpPr>
        <p:spPr>
          <a:xfrm>
            <a:off x="0" y="890588"/>
            <a:ext cx="8763000" cy="53578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sz="3200" b="1" dirty="0" smtClean="0"/>
              <a:t>Програми</a:t>
            </a:r>
            <a:r>
              <a:rPr lang="ru-RU" sz="3200" b="1" dirty="0" smtClean="0"/>
              <a:t> для </a:t>
            </a:r>
            <a:r>
              <a:rPr lang="uk-UA" sz="3200" b="1" dirty="0" smtClean="0"/>
              <a:t>9-11 класів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400" dirty="0" smtClean="0"/>
              <a:t>Для учнів 9 класів, які починають вивчати інформатику з 9-го класу: «Інформатика. Навчальна програма для учнів 9 класу загальноосвітніх навчальних закладів».</a:t>
            </a:r>
          </a:p>
          <a:p>
            <a:pPr algn="just">
              <a:defRPr/>
            </a:pPr>
            <a:r>
              <a:rPr lang="uk-UA" sz="2400" dirty="0" smtClean="0"/>
              <a:t>Для учнів 8-9 класів з поглибленим вивченням інформатики: «Навчальна програма поглибленого вивчення інформатики  для учнів 8-9 класів  загальноосвітніх навчальних закладів».</a:t>
            </a:r>
          </a:p>
          <a:p>
            <a:pPr algn="just">
              <a:defRPr/>
            </a:pPr>
            <a:r>
              <a:rPr lang="uk-UA" sz="2400" dirty="0"/>
              <a:t>Навчальні програми для 10–11 класів, затверджені наказом Міністерства освіти і науки України від 28.10.2010 №1021, залишилися без змін.</a:t>
            </a:r>
            <a:endParaRPr lang="ru-RU" sz="2400" dirty="0"/>
          </a:p>
          <a:p>
            <a:pPr algn="just">
              <a:defRPr/>
            </a:pPr>
            <a:r>
              <a:rPr lang="uk-UA" sz="2400" dirty="0" smtClean="0"/>
              <a:t>Вказані програми залишаються чинними у 2015/2016 навчальному році, </a:t>
            </a:r>
            <a:r>
              <a:rPr lang="uk-UA" sz="2400" dirty="0" smtClean="0">
                <a:solidFill>
                  <a:srgbClr val="FF0000"/>
                </a:solidFill>
              </a:rPr>
              <a:t>зміни до них не вносилися</a:t>
            </a:r>
            <a:r>
              <a:rPr lang="uk-UA" sz="2400" dirty="0" smtClean="0"/>
              <a:t>.  </a:t>
            </a:r>
          </a:p>
          <a:p>
            <a:pPr algn="just">
              <a:defRPr/>
            </a:pPr>
            <a:endParaRPr lang="uk-UA" sz="2000" dirty="0"/>
          </a:p>
          <a:p>
            <a:pPr algn="just">
              <a:defRPr/>
            </a:pPr>
            <a:endParaRPr lang="ru-RU" sz="16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ru-RU" sz="1600" dirty="0"/>
          </a:p>
        </p:txBody>
      </p:sp>
    </p:spTree>
  </p:cSld>
  <p:clrMapOvr>
    <a:masterClrMapping/>
  </p:clrMapOvr>
  <p:transition>
    <p:spli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096000" cy="9144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uk-UA" altLang="ru-RU" sz="2800" b="1" smtClean="0"/>
              <a:t>Російська мова </a:t>
            </a:r>
            <a:br>
              <a:rPr lang="uk-UA" altLang="ru-RU" sz="2800" b="1" smtClean="0"/>
            </a:br>
            <a:r>
              <a:rPr lang="uk-UA" altLang="ru-RU" sz="2800" b="1" smtClean="0"/>
              <a:t>та зарубіжна література</a:t>
            </a:r>
            <a:endParaRPr lang="ru-RU" altLang="ru-RU" sz="2800" b="1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81600"/>
          </a:xfrm>
        </p:spPr>
        <p:txBody>
          <a:bodyPr/>
          <a:lstStyle/>
          <a:p>
            <a:pPr indent="369888" algn="just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Відповідно до наказу МОН України від 08.05.2015 </a:t>
            </a:r>
            <a:b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518 змінено назву предмета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Зарубіжна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9888" algn="just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навчальну програму із зарубіжної літератури для 5-9 класів (видану у 2013 році) </a:t>
            </a:r>
            <a:r>
              <a:rPr lang="uk-UA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внесено зміни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затверджені наказом МОН від 29.05.2015 № 585.</a:t>
            </a:r>
          </a:p>
          <a:p>
            <a:pPr indent="369888" algn="just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зв'язку з цим звертаємо увагу, що у 2015/2016 н. р. викладання зарубіжної літератури в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5-7 класах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здійснюється </a:t>
            </a:r>
            <a:r>
              <a:rPr lang="uk-UA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оновленою програмою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indent="369888" algn="just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Ця програма (зі змінами) розміщена на офіційному сайті МОН: </a:t>
            </a:r>
            <a:r>
              <a:rPr lang="uk-UA" sz="2400" u="sng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  <a:hlinkClick r:id="rId2"/>
              </a:rPr>
              <a:t>http://old.mon.gov.ua/ua/activity/education/56/692/educational_programs/1349869088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369888" algn="just">
              <a:buFont typeface="Wingdings" pitchFamily="2" charset="2"/>
              <a:buNone/>
              <a:defRPr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0638">
              <a:buFont typeface="Wingdings" pitchFamily="2" charset="2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20638">
              <a:buFont typeface="Wingdings" pitchFamily="2" charset="2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20638">
              <a:buFont typeface="Wingdings" pitchFamily="2" charset="2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20638">
              <a:buFont typeface="Wingdings" pitchFamily="2" charset="2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20638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000" smtClean="0">
                <a:solidFill>
                  <a:schemeClr val="tx1"/>
                </a:solidFill>
              </a:rPr>
              <a:t>    </a:t>
            </a:r>
            <a:r>
              <a:rPr lang="uk-UA" altLang="ru-RU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altLang="ru-RU" sz="2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навчальні програми з мов національних меншин </a:t>
            </a:r>
            <a:r>
              <a:rPr lang="uk-UA" altLang="ru-RU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(видані у 2013 році) </a:t>
            </a:r>
            <a:r>
              <a:rPr lang="uk-UA" altLang="ru-RU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внесено зміни</a:t>
            </a:r>
            <a:r>
              <a:rPr lang="uk-UA" altLang="ru-RU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затверджені наказом МОН від 29.05.2015 № 585:</a:t>
            </a:r>
            <a:endParaRPr lang="ru-RU" altLang="ru-RU" sz="2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5-7 класи - Російська мова для 5-9 класів загальноосвітніх навчальних закладів </a:t>
            </a:r>
            <a:r>
              <a:rPr lang="uk-UA" altLang="ru-RU" sz="20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навчанням російською мовою (зі змінами)</a:t>
            </a:r>
            <a:r>
              <a:rPr lang="uk-UA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Укладачі: Є.Голобородько, Н.Озерова, Г. Михайловська, В.Стативка, Л.Давидюк, К.Бикова, Л. Яновська, Ж.Кошкіна; </a:t>
            </a:r>
            <a:endParaRPr lang="ru-RU" alt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Російська мова для 5-9 класів загальноосвітніх навчальних закладів </a:t>
            </a:r>
            <a:r>
              <a:rPr lang="uk-UA" altLang="ru-RU" sz="20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навчанням українською мовою (зі змінами) </a:t>
            </a:r>
            <a:r>
              <a:rPr lang="uk-UA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Укладачі: Н.Баландіна,   І.Синиця, Т.Фролова, Л.Бойченко;</a:t>
            </a:r>
            <a:endParaRPr lang="ru-RU" alt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Російська мова для 5-9 класів загальноосвітніх навчальних закладів </a:t>
            </a:r>
            <a:r>
              <a:rPr lang="uk-UA" altLang="ru-RU" sz="20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навчанням українською мовою (початок вивчення з 5 класу) (зі змінами) </a:t>
            </a:r>
            <a:r>
              <a:rPr lang="uk-UA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Укладачі: Л.Курач, В.Корсаков, О.Фідкевич,  І.Ґудзик.</a:t>
            </a:r>
            <a:endParaRPr lang="ru-RU" alt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Навчальні програми з мов національних меншин  зі змінами розміщено на сайті МОН України </a:t>
            </a:r>
            <a:r>
              <a:rPr lang="uk-UA" altLang="ru-RU" sz="1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ru-RU" sz="1800" smtClean="0">
                <a:latin typeface="Times New Roman" pitchFamily="18" charset="0"/>
                <a:cs typeface="Times New Roman" pitchFamily="18" charset="0"/>
                <a:hlinkClick r:id="rId2"/>
              </a:rPr>
              <a:t>http://old.mon.gov.ua/ua/activity/education/56/692/educational_programs/1349869088/</a:t>
            </a:r>
            <a:r>
              <a:rPr lang="uk-UA" altLang="ru-RU" sz="180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  <p:sp>
        <p:nvSpPr>
          <p:cNvPr id="38915" name="Заголовок 1"/>
          <p:cNvSpPr>
            <a:spLocks/>
          </p:cNvSpPr>
          <p:nvPr/>
        </p:nvSpPr>
        <p:spPr bwMode="white">
          <a:xfrm>
            <a:off x="2819400" y="152400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ru-RU" b="1">
                <a:solidFill>
                  <a:schemeClr val="tx2"/>
                </a:solidFill>
                <a:latin typeface="Arial" charset="0"/>
              </a:rPr>
              <a:t>Російська мова </a:t>
            </a:r>
            <a:br>
              <a:rPr lang="uk-UA" altLang="ru-RU" b="1">
                <a:solidFill>
                  <a:schemeClr val="tx2"/>
                </a:solidFill>
                <a:latin typeface="Arial" charset="0"/>
              </a:rPr>
            </a:br>
            <a:r>
              <a:rPr lang="uk-UA" altLang="ru-RU" b="1">
                <a:solidFill>
                  <a:schemeClr val="tx2"/>
                </a:solidFill>
                <a:latin typeface="Arial" charset="0"/>
              </a:rPr>
              <a:t>та зарубіжна література</a:t>
            </a:r>
            <a:endParaRPr lang="ru-RU" altLang="ru-RU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Звертаємо увагу,</a:t>
            </a:r>
            <a:r>
              <a:rPr lang="uk-UA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що у випадку вивчення російської мови (як предмета) за рахунок варіативної частини, необхідно користуватися </a:t>
            </a:r>
            <a:r>
              <a:rPr lang="uk-UA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навчальними програмами за ред. Н.Баландіної або Л. Курач</a:t>
            </a:r>
            <a:r>
              <a:rPr lang="uk-UA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скоригувавши їх зміст на відповідну кількість годин, визначену в робочих навчальних планах загальноосвітнього навчального закладу. </a:t>
            </a:r>
          </a:p>
          <a:p>
            <a:pPr algn="just"/>
            <a:r>
              <a:rPr lang="uk-UA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Скоригована програма має </a:t>
            </a:r>
            <a:r>
              <a:rPr lang="uk-UA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погоджуватися </a:t>
            </a:r>
            <a:r>
              <a:rPr lang="uk-UA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засіданні методичного об’єднання загальноосвітнього навчального закладу (ШМО).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  <p:sp>
        <p:nvSpPr>
          <p:cNvPr id="39939" name="Заголовок 1"/>
          <p:cNvSpPr>
            <a:spLocks/>
          </p:cNvSpPr>
          <p:nvPr/>
        </p:nvSpPr>
        <p:spPr bwMode="white">
          <a:xfrm>
            <a:off x="2819400" y="152400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ru-RU" b="1">
                <a:solidFill>
                  <a:schemeClr val="tx2"/>
                </a:solidFill>
                <a:latin typeface="Arial" charset="0"/>
              </a:rPr>
              <a:t>Російська мова </a:t>
            </a:r>
            <a:br>
              <a:rPr lang="uk-UA" altLang="ru-RU" b="1">
                <a:solidFill>
                  <a:schemeClr val="tx2"/>
                </a:solidFill>
                <a:latin typeface="Arial" charset="0"/>
              </a:rPr>
            </a:br>
            <a:r>
              <a:rPr lang="uk-UA" altLang="ru-RU" b="1">
                <a:solidFill>
                  <a:schemeClr val="tx2"/>
                </a:solidFill>
                <a:latin typeface="Arial" charset="0"/>
              </a:rPr>
              <a:t>та зарубіжна література</a:t>
            </a:r>
            <a:endParaRPr lang="ru-RU" altLang="ru-RU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438400" y="327025"/>
            <a:ext cx="6477000" cy="563563"/>
          </a:xfrm>
        </p:spPr>
        <p:txBody>
          <a:bodyPr/>
          <a:lstStyle/>
          <a:p>
            <a:r>
              <a:rPr lang="uk-UA" altLang="ru-RU" sz="3200" b="1" smtClean="0"/>
              <a:t>Трудове навчання (технології)</a:t>
            </a:r>
            <a:endParaRPr lang="ru-RU" alt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dirty="0" smtClean="0"/>
              <a:t>Навчальні програми:</a:t>
            </a:r>
          </a:p>
          <a:p>
            <a:pPr>
              <a:defRPr/>
            </a:pPr>
            <a:r>
              <a:rPr lang="uk-UA" sz="2400" dirty="0" smtClean="0"/>
              <a:t>5 – 7 класи – «Навчальна програма з трудового навчання для загальноосвітніх навчальних закладів. 5 – 9 класи» (</a:t>
            </a:r>
            <a:r>
              <a:rPr lang="uk-UA" sz="2400" dirty="0" err="1" smtClean="0"/>
              <a:t>авт</a:t>
            </a:r>
            <a:r>
              <a:rPr lang="uk-UA" sz="2400" dirty="0" smtClean="0"/>
              <a:t>.: В. Сидоренко та інші), затверджена наказом МОН України від 29.05.2015 № 585;</a:t>
            </a:r>
            <a:endParaRPr lang="ru-RU" sz="2400" dirty="0" smtClean="0"/>
          </a:p>
          <a:p>
            <a:pPr>
              <a:defRPr/>
            </a:pPr>
            <a:r>
              <a:rPr lang="uk-UA" sz="2400" dirty="0" smtClean="0"/>
              <a:t>8 – 9 класи – «Трудове навчання. 5 – 9 класи» (нова редак­ція) (за загальною редакцією В. </a:t>
            </a:r>
            <a:r>
              <a:rPr lang="uk-UA" sz="2400" dirty="0" err="1" smtClean="0"/>
              <a:t>Мадзігона</a:t>
            </a:r>
            <a:r>
              <a:rPr lang="uk-UA" sz="2400" dirty="0" smtClean="0"/>
              <a:t>);</a:t>
            </a:r>
            <a:endParaRPr lang="ru-RU" sz="2400" dirty="0" smtClean="0"/>
          </a:p>
          <a:p>
            <a:pPr>
              <a:defRPr/>
            </a:pPr>
            <a:r>
              <a:rPr lang="uk-UA" sz="2400" dirty="0" smtClean="0"/>
              <a:t>10 – 11 класи - «Технології. 10-11 класи» (</a:t>
            </a:r>
            <a:r>
              <a:rPr lang="uk-UA" sz="2400" dirty="0" err="1" smtClean="0"/>
              <a:t>авт</a:t>
            </a:r>
            <a:r>
              <a:rPr lang="uk-UA" sz="2400" dirty="0" smtClean="0"/>
              <a:t>.: А. Терещук та інші).</a:t>
            </a:r>
            <a:endParaRPr lang="ru-RU" sz="24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i="1" dirty="0" smtClean="0">
                <a:solidFill>
                  <a:schemeClr val="tx1"/>
                </a:solidFill>
              </a:rPr>
              <a:t>Н</a:t>
            </a:r>
            <a:r>
              <a:rPr lang="ru-RU" sz="2400" i="1" dirty="0" err="1" smtClean="0">
                <a:solidFill>
                  <a:schemeClr val="tx1"/>
                </a:solidFill>
              </a:rPr>
              <a:t>авчальні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програми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розміщено</a:t>
            </a:r>
            <a:r>
              <a:rPr lang="ru-RU" sz="2400" i="1" dirty="0" smtClean="0">
                <a:solidFill>
                  <a:schemeClr val="tx1"/>
                </a:solidFill>
              </a:rPr>
              <a:t> на </a:t>
            </a:r>
            <a:r>
              <a:rPr lang="ru-RU" sz="2400" i="1" dirty="0" err="1" smtClean="0">
                <a:solidFill>
                  <a:schemeClr val="tx1"/>
                </a:solidFill>
              </a:rPr>
              <a:t>офіційному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uk-UA" sz="2400" i="1" dirty="0" smtClean="0">
                <a:solidFill>
                  <a:schemeClr val="tx1"/>
                </a:solidFill>
              </a:rPr>
              <a:t>веб-</a:t>
            </a:r>
            <a:r>
              <a:rPr lang="ru-RU" sz="2400" i="1" dirty="0" err="1" smtClean="0">
                <a:solidFill>
                  <a:schemeClr val="tx1"/>
                </a:solidFill>
              </a:rPr>
              <a:t>сайті</a:t>
            </a:r>
            <a:r>
              <a:rPr lang="ru-RU" sz="2400" i="1" dirty="0" smtClean="0">
                <a:solidFill>
                  <a:schemeClr val="tx1"/>
                </a:solidFill>
              </a:rPr>
              <a:t> МОН </a:t>
            </a:r>
            <a:r>
              <a:rPr lang="ru-RU" sz="2400" i="1" dirty="0" err="1" smtClean="0">
                <a:solidFill>
                  <a:schemeClr val="tx1"/>
                </a:solidFill>
              </a:rPr>
              <a:t>України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uk-UA" sz="2400" i="1" dirty="0" smtClean="0">
                <a:solidFill>
                  <a:schemeClr val="tx1"/>
                </a:solidFill>
              </a:rPr>
              <a:t>(</a:t>
            </a:r>
            <a:r>
              <a:rPr lang="uk-UA" sz="2400" i="1" u="sng" dirty="0" smtClean="0">
                <a:solidFill>
                  <a:schemeClr val="tx1"/>
                </a:solidFill>
                <a:hlinkClick r:id="rId2"/>
              </a:rPr>
              <a:t>http://old.mon.gov.ua/ua/often-requested/educational-programs/</a:t>
            </a:r>
            <a:r>
              <a:rPr lang="uk-UA" sz="2400" i="1" dirty="0" smtClean="0">
                <a:solidFill>
                  <a:schemeClr val="tx1"/>
                </a:solidFill>
              </a:rPr>
              <a:t> )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ransition>
    <p:spli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781800" cy="563563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uk-UA" altLang="ru-RU" sz="2800" b="1" smtClean="0"/>
              <a:t>Зміни до програми </a:t>
            </a:r>
            <a:br>
              <a:rPr lang="uk-UA" altLang="ru-RU" sz="2800" b="1" smtClean="0"/>
            </a:br>
            <a:r>
              <a:rPr lang="uk-UA" altLang="ru-RU" sz="2800" b="1" smtClean="0"/>
              <a:t>з трудового навчання:</a:t>
            </a:r>
            <a:endParaRPr lang="ru-RU" altLang="ru-RU" sz="2800" b="1" smtClean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smtClean="0"/>
              <a:t>Із програми </a:t>
            </a:r>
            <a:r>
              <a:rPr lang="uk-UA" altLang="ru-RU" u="sng" smtClean="0">
                <a:solidFill>
                  <a:srgbClr val="FF0000"/>
                </a:solidFill>
              </a:rPr>
              <a:t>вилучено</a:t>
            </a:r>
            <a:r>
              <a:rPr lang="uk-UA" altLang="ru-RU" smtClean="0"/>
              <a:t> термін «процес». Натомість основним поняттям для змісту навчальної програми залишається «технологія» як практична діяльність людини;</a:t>
            </a:r>
          </a:p>
          <a:p>
            <a:r>
              <a:rPr lang="uk-UA" altLang="ru-RU" smtClean="0"/>
              <a:t>усунення матеріалу, що дублюється в програмах інших предметів.</a:t>
            </a: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533400" y="15240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457200" y="1600200"/>
            <a:ext cx="41148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uk-UA" b="1" dirty="0"/>
              <a:t>Нові Державні стандарти </a:t>
            </a:r>
          </a:p>
          <a:p>
            <a:pPr algn="ctr">
              <a:defRPr/>
            </a:pPr>
            <a:r>
              <a:rPr lang="uk-UA" b="1" dirty="0"/>
              <a:t>для учнів 4-х, 7-х класів</a:t>
            </a:r>
            <a:endParaRPr lang="en-US" b="1" dirty="0"/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555625" y="3048000"/>
            <a:ext cx="4114800" cy="647700"/>
          </a:xfrm>
          <a:prstGeom prst="roundRect">
            <a:avLst>
              <a:gd name="adj" fmla="val 9106"/>
            </a:avLst>
          </a:prstGeom>
          <a:solidFill>
            <a:srgbClr val="4CB08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  <a:latin typeface="Arial" charset="0"/>
              </a:rPr>
              <a:t>ДПА у формі ЗНО з 16.05 по 30.06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  <a:latin typeface="Arial" charset="0"/>
              </a:rPr>
              <a:t>(Колегія МОН №6/6-20 від 03.07.2015)</a:t>
            </a:r>
            <a:endParaRPr lang="en-US" altLang="ru-RU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500063" y="4648200"/>
            <a:ext cx="4224337" cy="7334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uk-UA" b="1" dirty="0"/>
              <a:t>Національно-патріотичне виховання</a:t>
            </a:r>
          </a:p>
          <a:p>
            <a:pPr algn="ctr">
              <a:defRPr/>
            </a:pPr>
            <a:r>
              <a:rPr lang="uk-UA" b="1" dirty="0"/>
              <a:t>(наказ від 16.06.2015)</a:t>
            </a:r>
            <a:endParaRPr lang="en-US" b="1" dirty="0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867400" y="3429000"/>
            <a:ext cx="297180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Інновації навчального процесу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blackWhite">
          <a:xfrm>
            <a:off x="457200" y="2362200"/>
            <a:ext cx="4114800" cy="609600"/>
          </a:xfrm>
          <a:prstGeom prst="roundRect">
            <a:avLst>
              <a:gd name="adj" fmla="val 9106"/>
            </a:avLst>
          </a:pr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  <a:latin typeface="Arial" charset="0"/>
              </a:rPr>
              <a:t>«Зарубіжна література»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  <a:latin typeface="Arial" charset="0"/>
              </a:rPr>
              <a:t> (наказ від 08.05.2015 №518)</a:t>
            </a:r>
            <a:endParaRPr lang="en-US" altLang="ru-RU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blackWhite">
          <a:xfrm>
            <a:off x="511175" y="3771900"/>
            <a:ext cx="4213225" cy="709613"/>
          </a:xfrm>
          <a:prstGeom prst="roundRect">
            <a:avLst>
              <a:gd name="adj" fmla="val 9106"/>
            </a:avLst>
          </a:prstGeom>
          <a:solidFill>
            <a:srgbClr val="30CCCC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000">
                <a:solidFill>
                  <a:schemeClr val="tx1"/>
                </a:solidFill>
                <a:latin typeface="Arial" charset="0"/>
              </a:rPr>
              <a:t>Освітній орієнтир –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000">
                <a:solidFill>
                  <a:schemeClr val="tx1"/>
                </a:solidFill>
                <a:latin typeface="Arial" charset="0"/>
              </a:rPr>
              <a:t>Закон України «Про освіту» (проект) </a:t>
            </a:r>
            <a:endParaRPr lang="en-US" altLang="ru-RU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6804" grpId="0" animBg="1" autoUpdateAnimBg="0"/>
      <p:bldP spid="76805" grpId="0" animBg="1" autoUpdateAnimBg="0"/>
      <p:bldP spid="76806" grpId="0" animBg="1" autoUpdateAnimBg="0"/>
      <p:bldP spid="76810" grpId="0" autoUpdateAnimBg="0"/>
      <p:bldP spid="76811" grpId="0" animBg="1" autoUpdateAnimBg="0"/>
      <p:bldP spid="7681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6096000" cy="563563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uk-UA" altLang="ru-RU" sz="4000" b="1" smtClean="0"/>
              <a:t>Захист Вітчизни</a:t>
            </a:r>
            <a:r>
              <a:rPr lang="uk-UA" altLang="ru-RU" sz="4000" smtClean="0"/>
              <a:t> </a:t>
            </a:r>
            <a:endParaRPr lang="ru-RU" altLang="ru-RU" sz="4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505200"/>
          </a:xfrm>
        </p:spPr>
        <p:txBody>
          <a:bodyPr/>
          <a:lstStyle/>
          <a:p>
            <a:r>
              <a:rPr lang="uk-UA" altLang="ru-RU" smtClean="0">
                <a:latin typeface="Arial" charset="0"/>
              </a:rPr>
              <a:t>10 клас – “Захист Вітчизни” для 10-11 класу загальноосвітніх навчальних закладів (наказ МОН 30.07.3015);</a:t>
            </a:r>
          </a:p>
          <a:p>
            <a:r>
              <a:rPr lang="uk-UA" altLang="ru-RU" smtClean="0">
                <a:latin typeface="Arial" charset="0"/>
              </a:rPr>
              <a:t>11 клас - “Захист Вітчизни” для 10-11 класу загальноосвітніх навчальних закладів </a:t>
            </a:r>
            <a:r>
              <a:rPr lang="uk-UA" altLang="ru-RU" smtClean="0"/>
              <a:t>(автори Мелецький В.М. та інші);</a:t>
            </a:r>
            <a:endParaRPr lang="ru-RU" altLang="ru-RU" smtClean="0"/>
          </a:p>
          <a:p>
            <a:r>
              <a:rPr lang="uk-UA" altLang="ru-RU" smtClean="0"/>
              <a:t>Розширено зміст розділів і забезпечено практичну спрямованість;</a:t>
            </a:r>
          </a:p>
          <a:p>
            <a:r>
              <a:rPr lang="uk-UA" altLang="ru-RU" smtClean="0"/>
              <a:t>Зміст може корегуватися на 20% в межах </a:t>
            </a:r>
            <a:r>
              <a:rPr lang="uk-UA" altLang="ru-RU" b="1" u="sng" smtClean="0"/>
              <a:t>РОЗДІЛУ</a:t>
            </a:r>
            <a:endParaRPr lang="ru-RU" altLang="ru-RU" b="1" u="sng" smtClean="0"/>
          </a:p>
          <a:p>
            <a:endParaRPr lang="ru-RU" altLang="ru-RU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2400" smtClean="0"/>
              <a:t>Методичні студії – базова платформа навчального року</a:t>
            </a:r>
          </a:p>
          <a:p>
            <a:pPr eaLnBrk="1" hangingPunct="1">
              <a:lnSpc>
                <a:spcPct val="80000"/>
              </a:lnSpc>
            </a:pPr>
            <a:endParaRPr lang="uk-UA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2400" smtClean="0"/>
              <a:t>Методичні посібники й порадники – джерело педагогічного натхнення</a:t>
            </a:r>
          </a:p>
          <a:p>
            <a:pPr eaLnBrk="1" hangingPunct="1">
              <a:lnSpc>
                <a:spcPct val="80000"/>
              </a:lnSpc>
            </a:pPr>
            <a:endParaRPr lang="uk-UA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2400" smtClean="0"/>
              <a:t>Навчальна й консультативна функція  - відповідь викликам часу</a:t>
            </a:r>
            <a:endParaRPr lang="ru-RU" altLang="ru-RU" sz="2400" smtClean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6096000" cy="563563"/>
          </a:xfrm>
          <a:noFill/>
        </p:spPr>
        <p:txBody>
          <a:bodyPr/>
          <a:lstStyle/>
          <a:p>
            <a:pPr algn="ctr" eaLnBrk="1" hangingPunct="1"/>
            <a:r>
              <a:rPr lang="uk-UA" altLang="ru-RU" sz="2800" b="1" smtClean="0"/>
              <a:t>ПІСЛЯМОВА</a:t>
            </a:r>
            <a:endParaRPr lang="ru-RU" altLang="ru-RU" sz="2800" b="1" smtClean="0"/>
          </a:p>
        </p:txBody>
      </p:sp>
      <p:pic>
        <p:nvPicPr>
          <p:cNvPr id="44036" name="Picture 5" descr="69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4004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9464A5-A264-420D-91F7-D6CE501583D5}" type="datetime4">
              <a:rPr lang="uk-UA" altLang="ru-RU" sz="1400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 вересня 2015 р.</a:t>
            </a:fld>
            <a:endParaRPr lang="en-US" altLang="ru-RU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/>
        </p:nvSpPr>
        <p:spPr bwMode="gray">
          <a:xfrm>
            <a:off x="3048000" y="1676400"/>
            <a:ext cx="5486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Центр методичної та аналітичної роботи!</a:t>
            </a:r>
          </a:p>
        </p:txBody>
      </p:sp>
      <p:sp>
        <p:nvSpPr>
          <p:cNvPr id="45060" name="Прямоугольник 1"/>
          <p:cNvSpPr>
            <a:spLocks noChangeArrowheads="1"/>
          </p:cNvSpPr>
          <p:nvPr/>
        </p:nvSpPr>
        <p:spPr bwMode="auto">
          <a:xfrm>
            <a:off x="304800" y="34290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  <a:latin typeface="Arial" charset="0"/>
              </a:rPr>
              <a:t>Україна, 61002, м.Харків, вул. Пушкінська 24, каб. №14, №23</a:t>
            </a:r>
            <a:endParaRPr lang="ru-RU" altLang="ru-RU" sz="18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  <a:latin typeface="Arial" charset="0"/>
              </a:rPr>
              <a:t>(057)731-27-01, (057)731-12-34</a:t>
            </a:r>
            <a:endParaRPr lang="ru-RU" altLang="ru-RU" sz="18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centre</a:t>
            </a:r>
            <a:r>
              <a:rPr lang="ru-RU" altLang="ru-RU" sz="1800" b="1">
                <a:solidFill>
                  <a:schemeClr val="tx1"/>
                </a:solidFill>
                <a:latin typeface="Arial" charset="0"/>
              </a:rPr>
              <a:t>_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ekspert</a:t>
            </a:r>
            <a:r>
              <a:rPr lang="ru-RU" altLang="ru-RU" sz="1800" b="1">
                <a:solidFill>
                  <a:schemeClr val="tx1"/>
                </a:solidFill>
                <a:latin typeface="Arial" charset="0"/>
              </a:rPr>
              <a:t>@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ukr</a:t>
            </a:r>
            <a:r>
              <a:rPr lang="ru-RU" altLang="ru-RU" sz="1800" b="1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net</a:t>
            </a:r>
            <a:endParaRPr lang="ru-RU" altLang="ru-RU" sz="18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charset="0"/>
              </a:rPr>
              <a:t>http://centrexpert.blogspot.com/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4294967295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marL="514350" indent="-514350" algn="ctr">
              <a:buFont typeface="Arial" charset="0"/>
              <a:buNone/>
            </a:pPr>
            <a:r>
              <a:rPr lang="uk-UA" altLang="ru-RU" sz="2600" b="1" smtClean="0">
                <a:solidFill>
                  <a:srgbClr val="800000"/>
                </a:solidFill>
              </a:rPr>
              <a:t>Навчальні програми</a:t>
            </a:r>
            <a:endParaRPr lang="en-US" altLang="ru-RU" sz="26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AutoNum type="arabicPeriod"/>
            </a:pPr>
            <a:r>
              <a:rPr lang="uk-UA" altLang="ru-RU" sz="3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МОНУ від 29.05.2015 № 584 «Про затвердження змін до навчальних програм для 1-3-х класів ЗНЗ»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altLang="ru-RU" sz="31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Наказ МОНУ від 22.12.2014 № 1495 «Про затвердження змін до навчальних програм для 4-х класів ЗНЗ»</a:t>
            </a:r>
            <a:endParaRPr lang="uk-UA" altLang="ru-RU" smtClean="0">
              <a:solidFill>
                <a:schemeClr val="tx1"/>
              </a:solidFill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ru-RU" altLang="ru-RU" smtClean="0">
                <a:solidFill>
                  <a:schemeClr val="tx1"/>
                </a:solidFill>
              </a:rPr>
              <a:t>Змінені програми оприлюднено на сайті МОН: http://www.mon.gov.ua/activity/education/zagalna-serednya/navchalni-programy.html.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white">
          <a:xfrm>
            <a:off x="2692400" y="290513"/>
            <a:ext cx="6477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3600" b="1">
                <a:solidFill>
                  <a:schemeClr val="tx2"/>
                </a:solidFill>
                <a:latin typeface="Arial" charset="0"/>
              </a:rPr>
              <a:t>Початкова школа</a:t>
            </a:r>
            <a:endParaRPr lang="ru-RU" altLang="ru-RU" sz="36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b="1" smtClean="0"/>
              <a:t>Початкова освіта</a:t>
            </a:r>
            <a:endParaRPr lang="ru-RU" altLang="ru-RU" b="1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Українська мова.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Літературне читання.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Природознавство.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 світі.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Інформатика.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Російська мова для шкіл з російською мовою навчання.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Українська мова для шкіл з навчанням російською мовою. 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Wingdings" pitchFamily="2" charset="2"/>
              <a:buNone/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Наказ МОН України № 786 від 22.07.2015 </a:t>
            </a:r>
            <a:b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2000" b="1" i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затвердження переліку підручників для учнів 4 та </a:t>
            </a:r>
            <a:br>
              <a:rPr lang="ru-RU" altLang="ru-RU" sz="2000" b="1" i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i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класів загальноосвітніх навчальних закладів, що можуть друкуватися за кошти державного бюджету»</a:t>
            </a:r>
            <a:endParaRPr lang="ru-RU" altLang="ru-RU" sz="2000" b="1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6" name="Объект 2"/>
          <p:cNvSpPr txBox="1">
            <a:spLocks/>
          </p:cNvSpPr>
          <p:nvPr/>
        </p:nvSpPr>
        <p:spPr bwMode="auto">
          <a:xfrm>
            <a:off x="457200" y="5084763"/>
            <a:ext cx="82296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000"/>
              </a:spcAft>
              <a:buClrTx/>
              <a:buFont typeface="Arial" charset="0"/>
              <a:buNone/>
            </a:pPr>
            <a:endParaRPr lang="ru-RU" altLang="ru-RU" sz="32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304800" y="1143000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Електронні версії нових підручників/ методичних рекомендацій видавництва «Ранок» для 4-х та 7-х класів </a:t>
            </a:r>
            <a:r>
              <a:rPr lang="en-US" altLang="ru-RU" sz="2400">
                <a:solidFill>
                  <a:schemeClr val="tx1"/>
                </a:solidFill>
                <a:latin typeface="Calibri" pitchFamily="34" charset="0"/>
                <a:cs typeface="Arial" charset="0"/>
              </a:rPr>
              <a:t/>
            </a:r>
            <a:br>
              <a:rPr lang="en-US" altLang="ru-RU" sz="2400">
                <a:solidFill>
                  <a:schemeClr val="tx1"/>
                </a:solidFill>
                <a:latin typeface="Calibri" pitchFamily="34" charset="0"/>
                <a:cs typeface="Arial" charset="0"/>
              </a:rPr>
            </a:br>
            <a:r>
              <a:rPr lang="ru-RU" altLang="ru-RU" sz="2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(</a:t>
            </a:r>
            <a:r>
              <a:rPr lang="ru-RU" altLang="ru-RU" sz="24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матеріали І чверті</a:t>
            </a:r>
            <a:r>
              <a:rPr lang="ru-RU" altLang="ru-RU" sz="2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)</a:t>
            </a:r>
            <a:endParaRPr lang="uk-UA" altLang="ru-RU" sz="24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219" name="Picture 2" descr="http://ua.lokando.com/custom/img/logo_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8" y="2819400"/>
            <a:ext cx="3714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3851275" y="2905125"/>
            <a:ext cx="471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ua.lokando.com</a:t>
            </a:r>
          </a:p>
        </p:txBody>
      </p:sp>
      <p:sp>
        <p:nvSpPr>
          <p:cNvPr id="9221" name="Прямоугольник 9"/>
          <p:cNvSpPr>
            <a:spLocks noChangeArrowheads="1"/>
          </p:cNvSpPr>
          <p:nvPr/>
        </p:nvSpPr>
        <p:spPr bwMode="auto">
          <a:xfrm>
            <a:off x="3868738" y="3975100"/>
            <a:ext cx="4681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ranok.com.ua</a:t>
            </a:r>
          </a:p>
        </p:txBody>
      </p:sp>
      <p:sp>
        <p:nvSpPr>
          <p:cNvPr id="9222" name="Прямоугольник 10"/>
          <p:cNvSpPr>
            <a:spLocks noChangeArrowheads="1"/>
          </p:cNvSpPr>
          <p:nvPr/>
        </p:nvSpPr>
        <p:spPr bwMode="auto">
          <a:xfrm>
            <a:off x="3903663" y="5065713"/>
            <a:ext cx="461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e-ranok.com.ua</a:t>
            </a:r>
          </a:p>
        </p:txBody>
      </p:sp>
      <p:pic>
        <p:nvPicPr>
          <p:cNvPr id="9223" name="Picture 4" descr="Видавництво Ра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7"/>
          <a:stretch>
            <a:fillRect/>
          </a:stretch>
        </p:blipFill>
        <p:spPr bwMode="auto">
          <a:xfrm>
            <a:off x="1258888" y="3789363"/>
            <a:ext cx="29448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G:\Дизайн облог, интерфейсов, баннеров\ПОЛЕЗНОЕ\Лого Издательство\ЛОГОТИПЫ РАНОК И Е-РАНОК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4987925"/>
            <a:ext cx="30797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b="1" smtClean="0"/>
              <a:t>Початкова школа</a:t>
            </a:r>
            <a:endParaRPr lang="ru-RU" altLang="ru-RU" b="1" smtClean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43200" y="304800"/>
            <a:ext cx="5954713" cy="625475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uk-UA" altLang="ru-RU" sz="32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Початкова школа</a:t>
            </a:r>
            <a:br>
              <a:rPr lang="uk-UA" altLang="ru-RU" sz="32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</a:br>
            <a:r>
              <a:rPr lang="uk-UA" altLang="ru-RU" sz="32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Українська мова</a:t>
            </a:r>
            <a:r>
              <a:rPr lang="ru-RU" altLang="ru-RU" sz="320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lang="ru-RU" altLang="ru-RU" sz="3200" smtClean="0">
              <a:solidFill>
                <a:srgbClr val="8000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458200" cy="5486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У 4 класі вилучено теми: </a:t>
            </a:r>
          </a:p>
          <a:p>
            <a:pPr marL="0" indent="0" algn="just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«Складне речення»; </a:t>
            </a:r>
          </a:p>
          <a:p>
            <a:pPr marL="0" indent="0" algn="just"/>
            <a:endParaRPr lang="ru-RU" altLang="ru-RU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 marL="0" indent="0" algn="just"/>
            <a:r>
              <a:rPr lang="uk-UA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«Правопис іменників жіночого роду з основою на приголосний в орудному відмінку однини»; </a:t>
            </a:r>
          </a:p>
          <a:p>
            <a:pPr marL="0" indent="0" algn="just"/>
            <a:endParaRPr lang="uk-UA" altLang="ru-RU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 marL="0" indent="0" algn="just"/>
            <a:r>
              <a:rPr lang="uk-UA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«І і ІІ дієвідміни дієслова»; </a:t>
            </a:r>
          </a:p>
          <a:p>
            <a:pPr marL="0" indent="0" algn="just">
              <a:buFont typeface="Wingdings" pitchFamily="2" charset="2"/>
              <a:buNone/>
            </a:pPr>
            <a:endParaRPr lang="uk-UA" altLang="ru-RU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 marL="0" indent="0" algn="just"/>
            <a:r>
              <a:rPr lang="uk-UA" alt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«Особові закінчення дієслів І і ІІ дієвідмін».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 marL="0" indent="0"/>
            <a:endParaRPr lang="ru-RU" altLang="ru-RU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 marL="0" indent="0"/>
            <a:endParaRPr lang="uk-UA" altLang="ru-RU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67000" y="381000"/>
            <a:ext cx="6096000" cy="454025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Початкова школа</a:t>
            </a:r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/>
            </a:r>
            <a:b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</a:br>
            <a:r>
              <a:rPr lang="uk-UA" altLang="ru-RU" sz="28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Літературне читання</a:t>
            </a:r>
            <a:r>
              <a:rPr lang="ru-RU" altLang="ru-RU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lang="ru-RU" altLang="ru-RU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altLang="ru-RU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перелік творів</a:t>
            </a:r>
            <a:r>
              <a:rPr lang="uk-UA" altLang="ru-RU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, визначених змістовою лінією «Коло читання» щодо кожного класу, </a:t>
            </a:r>
            <a:br>
              <a:rPr lang="uk-UA" altLang="ru-RU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</a:br>
            <a:r>
              <a:rPr lang="uk-UA" altLang="ru-RU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є рекомендованим;</a:t>
            </a:r>
          </a:p>
          <a:p>
            <a:pPr>
              <a:buFont typeface="Wingdings" pitchFamily="2" charset="2"/>
              <a:buChar char="Ø"/>
            </a:pPr>
            <a:endParaRPr lang="uk-UA" altLang="ru-RU" b="1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altLang="ru-RU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у 4 класі змінено кількість творів, які учні повинні знати </a:t>
            </a:r>
            <a:r>
              <a:rPr lang="uk-UA" altLang="ru-RU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напам'ять: 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віршів – </a:t>
            </a:r>
            <a:r>
              <a:rPr lang="uk-UA" altLang="ru-RU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8</a:t>
            </a:r>
            <a:r>
              <a:rPr lang="uk-UA" altLang="ru-RU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уривків прозових творів – </a:t>
            </a:r>
            <a:r>
              <a:rPr lang="uk-UA" altLang="ru-RU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2.</a:t>
            </a:r>
            <a:endParaRPr lang="uk-UA" altLang="ru-RU" b="1" smtClean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endParaRPr lang="uk-UA" altLang="ru-RU" smtClean="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</TotalTime>
  <Words>2682</Words>
  <Application>Microsoft Office PowerPoint</Application>
  <PresentationFormat>Экран (4:3)</PresentationFormat>
  <Paragraphs>361</Paragraphs>
  <Slides>42</Slides>
  <Notes>8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Verdana</vt:lpstr>
      <vt:lpstr>Wingdings</vt:lpstr>
      <vt:lpstr>Times New Roman</vt:lpstr>
      <vt:lpstr>Calibri</vt:lpstr>
      <vt:lpstr>Batang</vt:lpstr>
      <vt:lpstr>sample</vt:lpstr>
      <vt:lpstr>Adobe Photoshop Image</vt:lpstr>
      <vt:lpstr>Модернізація освітнього простору: зміни до навчальних програм 2015/2016 н. р.</vt:lpstr>
      <vt:lpstr>Нормативно-правове забезпечення</vt:lpstr>
      <vt:lpstr>Нормативно-правове забезпечення</vt:lpstr>
      <vt:lpstr>Презентация PowerPoint</vt:lpstr>
      <vt:lpstr>Презентация PowerPoint</vt:lpstr>
      <vt:lpstr>Початкова освіта</vt:lpstr>
      <vt:lpstr>Початкова школа</vt:lpstr>
      <vt:lpstr>Початкова школа Українська мова </vt:lpstr>
      <vt:lpstr>Початкова школа. Літературне читання </vt:lpstr>
      <vt:lpstr>Початкова школа  Математика</vt:lpstr>
      <vt:lpstr>Початкова школа Природознавство</vt:lpstr>
      <vt:lpstr>Презентация PowerPoint</vt:lpstr>
      <vt:lpstr>Українська мова та література</vt:lpstr>
      <vt:lpstr>Українська мова та література</vt:lpstr>
      <vt:lpstr>Українська мова та література</vt:lpstr>
      <vt:lpstr>Українська мова та література</vt:lpstr>
      <vt:lpstr>Українська мова та література</vt:lpstr>
      <vt:lpstr>Українська мова та література</vt:lpstr>
      <vt:lpstr>Іноземні мови</vt:lpstr>
      <vt:lpstr>Іноземні мови  Кількість годин на вивчення іноземної мови у 2015/16 навчальному році</vt:lpstr>
      <vt:lpstr>Іноземні мови</vt:lpstr>
      <vt:lpstr>Презентация PowerPoint</vt:lpstr>
      <vt:lpstr>Презентация PowerPoint</vt:lpstr>
      <vt:lpstr>Презентация PowerPoint</vt:lpstr>
      <vt:lpstr>Історія</vt:lpstr>
      <vt:lpstr>Фізика</vt:lpstr>
      <vt:lpstr>Фізика</vt:lpstr>
      <vt:lpstr>Хімія</vt:lpstr>
      <vt:lpstr>Хімія</vt:lpstr>
      <vt:lpstr>Зміни в програмі курсу «Загальна географія» (6 клас):</vt:lpstr>
      <vt:lpstr>Презентация PowerPoint</vt:lpstr>
      <vt:lpstr>Економіка</vt:lpstr>
      <vt:lpstr>Інформатика</vt:lpstr>
      <vt:lpstr>Інформатика</vt:lpstr>
      <vt:lpstr>Російська мова  та зарубіжна література</vt:lpstr>
      <vt:lpstr>Презентация PowerPoint</vt:lpstr>
      <vt:lpstr>Презентация PowerPoint</vt:lpstr>
      <vt:lpstr>Трудове навчання (технології)</vt:lpstr>
      <vt:lpstr>Зміни до програми  з трудового навчання:</vt:lpstr>
      <vt:lpstr>Захист Вітчизни </vt:lpstr>
      <vt:lpstr>ПІСЛЯМОВА</vt:lpstr>
      <vt:lpstr>Презентация PowerPoint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office</cp:lastModifiedBy>
  <cp:revision>231</cp:revision>
  <dcterms:created xsi:type="dcterms:W3CDTF">2004-08-26T06:30:40Z</dcterms:created>
  <dcterms:modified xsi:type="dcterms:W3CDTF">2015-09-04T12:31:52Z</dcterms:modified>
</cp:coreProperties>
</file>