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6" r:id="rId3"/>
    <p:sldId id="325" r:id="rId4"/>
    <p:sldId id="334" r:id="rId5"/>
    <p:sldId id="335" r:id="rId6"/>
    <p:sldId id="327" r:id="rId7"/>
    <p:sldId id="328" r:id="rId8"/>
    <p:sldId id="331" r:id="rId9"/>
    <p:sldId id="330" r:id="rId10"/>
    <p:sldId id="329" r:id="rId11"/>
    <p:sldId id="333" r:id="rId12"/>
    <p:sldId id="336" r:id="rId13"/>
    <p:sldId id="338" r:id="rId14"/>
    <p:sldId id="314" r:id="rId15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FF0000"/>
    <a:srgbClr val="FFCC00"/>
    <a:srgbClr val="8D8EB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43" autoAdjust="0"/>
  </p:normalViewPr>
  <p:slideViewPr>
    <p:cSldViewPr>
      <p:cViewPr varScale="1">
        <p:scale>
          <a:sx n="33" d="100"/>
          <a:sy n="33" d="100"/>
        </p:scale>
        <p:origin x="-14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126" y="4896"/>
      </p:cViewPr>
      <p:guideLst>
        <p:guide orient="horz" pos="29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14A4F560-D300-4983-9F5B-1237D8224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670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solidFill>
                  <a:srgbClr val="003399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C385B404-46ED-45D5-8BF4-4C31244FF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919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rgbClr val="003399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16152"/>
            <a:ext cx="5178896" cy="43833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2015/2016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рік розпочинається у початковій школі з уведенням у дію деяких змін. Це і кардинально нові підходи до навчально-виховної роботи на підставі Концепції національно-патріотичного виховання,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пріоритетом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ціннісного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Батьківщини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нації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самодостатнього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громадянина-патріота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оновлені навчальні програми від першого по четвертий клас.</a:t>
            </a:r>
          </a:p>
          <a:p>
            <a:pPr eaLnBrk="1" hangingPunct="1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це, довгоочікувані, </a:t>
            </a:r>
            <a:r>
              <a:rPr lang="uk-UA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ові вимоги до ведення класного журналу у початковій школі.</a:t>
            </a:r>
          </a:p>
          <a:p>
            <a:pPr eaLnBrk="1" hangingPunct="1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Державний стандарт початкової загальної освіти змінив підходи до оцінювання навчальних досягнень учнів початкових класів, але механізм їх фіксації запропоновано тільки у квітні поточного року.</a:t>
            </a:r>
            <a:endParaRPr lang="es-UY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Розділ </a:t>
            </a:r>
            <a:r>
              <a:rPr lang="ru-RU" dirty="0" smtClean="0"/>
              <a:t>«</a:t>
            </a:r>
            <a:r>
              <a:rPr lang="ru-RU" dirty="0" err="1" smtClean="0"/>
              <a:t>Зведений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» </a:t>
            </a:r>
            <a:r>
              <a:rPr lang="ru-RU" dirty="0" err="1" smtClean="0"/>
              <a:t>змін</a:t>
            </a:r>
            <a:r>
              <a:rPr lang="ru-RU" dirty="0" smtClean="0"/>
              <a:t> не </a:t>
            </a:r>
            <a:r>
              <a:rPr lang="ru-RU" dirty="0" err="1" smtClean="0"/>
              <a:t>зазнав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976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А в розділі «Загальні відомості про учнів»  про учнів внесено уточнення щодо записів про батьків учнів, або осіб, які їх замінюють. </a:t>
            </a:r>
          </a:p>
          <a:p>
            <a:r>
              <a:rPr lang="uk-UA" dirty="0" smtClean="0"/>
              <a:t>Так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0721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Хочу звернути вашу увагу, </a:t>
            </a:r>
            <a:r>
              <a:rPr lang="uk-UA" baseline="0" dirty="0" smtClean="0"/>
              <a:t> що до розглянутої Інструкції є додаток зі зразками сторінок журналу. Ці зразки повинні бути враховані видавництвами під час друкування журналу.  Але враховуючи те, що </a:t>
            </a:r>
            <a:r>
              <a:rPr lang="uk-UA" baseline="0" dirty="0" smtClean="0"/>
              <a:t>навчальні заклади закуповували </a:t>
            </a:r>
            <a:r>
              <a:rPr lang="uk-UA" baseline="0" dirty="0" smtClean="0"/>
              <a:t>журнали наприкінці року, Міністерство освіти надало пояснення у листі, у якому </a:t>
            </a:r>
            <a:r>
              <a:rPr lang="ru-RU" baseline="0" dirty="0" err="1" smtClean="0"/>
              <a:t>дозволяється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користуватися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вже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закупленими</a:t>
            </a:r>
            <a:r>
              <a:rPr lang="ru-RU" baseline="0" dirty="0" smtClean="0"/>
              <a:t> журналами, </a:t>
            </a:r>
            <a:r>
              <a:rPr lang="ru-RU" baseline="0" dirty="0" err="1" smtClean="0"/>
              <a:t>зробивши</a:t>
            </a:r>
            <a:r>
              <a:rPr lang="ru-RU" baseline="0" dirty="0" smtClean="0"/>
              <a:t> правки </a:t>
            </a:r>
            <a:r>
              <a:rPr lang="ru-RU" baseline="0" dirty="0" err="1" smtClean="0"/>
              <a:t>відповідно</a:t>
            </a:r>
            <a:r>
              <a:rPr lang="ru-RU" baseline="0" dirty="0" smtClean="0"/>
              <a:t> до </a:t>
            </a:r>
            <a:r>
              <a:rPr lang="ru-RU" baseline="0" dirty="0" err="1" smtClean="0"/>
              <a:t>Інструкції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щодо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заповнення</a:t>
            </a:r>
            <a:r>
              <a:rPr lang="ru-RU" baseline="0" dirty="0" smtClean="0"/>
              <a:t> журналу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291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Наостанок, хочу додати, що готується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 друку методичний посібник «…», який створений на основі новітніх нормативно-методичних документів і допоможе вчителю врахувати всі вимоги до навчального процесу і ведення документації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D8B1A-B028-4FE7-8403-B4972D06578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33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UY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Уперше для початкової школи вийшов наказ про затвердження Інструкції щодо заповнення Класного журналу, на відміну від основної школи, яка має таку інструкцію з 2008 року.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22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14400" y="4414838"/>
            <a:ext cx="5322912" cy="4184650"/>
          </a:xfrm>
        </p:spPr>
        <p:txBody>
          <a:bodyPr/>
          <a:lstStyle/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Хочу звернути вашу увагу</a:t>
            </a:r>
            <a:r>
              <a:rPr lang="uk-UA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деякі підходи щодо загальних вимог до  ведення журналу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….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….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екскурсій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правій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сторінці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журналу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предмета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іноземною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меншини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… Виправлення бала, відмітки про успішність, назви теми засвідчується підписом керівника загальноосвітнього навчального закладу і скріплюється печаткою загальноосвітнього навчального закладу внизу сторінки журналу.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094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484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80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розділі</a:t>
            </a:r>
            <a:r>
              <a:rPr lang="ru-RU" dirty="0" smtClean="0"/>
              <a:t> «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відвідування</a:t>
            </a:r>
            <a:r>
              <a:rPr lang="ru-RU" dirty="0" smtClean="0"/>
              <a:t> (пропуск занять)» </a:t>
            </a:r>
            <a:r>
              <a:rPr lang="ru-RU" dirty="0" err="1" smtClean="0"/>
              <a:t>класний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щодня</a:t>
            </a:r>
            <a:r>
              <a:rPr lang="ru-RU" dirty="0" smtClean="0"/>
              <a:t> </a:t>
            </a:r>
            <a:r>
              <a:rPr lang="ru-RU" dirty="0" err="1" smtClean="0"/>
              <a:t>відмічає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(годин), </a:t>
            </a:r>
            <a:r>
              <a:rPr lang="ru-RU" dirty="0" err="1" smtClean="0"/>
              <a:t>пропущених</a:t>
            </a:r>
            <a:r>
              <a:rPr lang="ru-RU" dirty="0" smtClean="0"/>
              <a:t>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учнем</a:t>
            </a:r>
            <a:r>
              <a:rPr lang="ru-RU" dirty="0" smtClean="0"/>
              <a:t> (ученицею).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абзацу П. 11 </a:t>
            </a:r>
            <a:r>
              <a:rPr lang="ru-RU" dirty="0" err="1" smtClean="0"/>
              <a:t>залишається</a:t>
            </a:r>
            <a:r>
              <a:rPr lang="ru-RU" dirty="0" smtClean="0"/>
              <a:t> без </a:t>
            </a:r>
            <a:r>
              <a:rPr lang="ru-RU" dirty="0" err="1" smtClean="0"/>
              <a:t>зміни</a:t>
            </a:r>
            <a:r>
              <a:rPr lang="ru-RU" dirty="0" smtClean="0"/>
              <a:t>.</a:t>
            </a:r>
          </a:p>
          <a:p>
            <a:r>
              <a:rPr lang="uk-UA" dirty="0" smtClean="0"/>
              <a:t>При цьому,</a:t>
            </a:r>
            <a:r>
              <a:rPr lang="uk-UA" baseline="0" dirty="0" smtClean="0"/>
              <a:t> якщо дитина перебуває під час навчального процесу у санаторно-курортному закладі  запис про це робиться двічі</a:t>
            </a:r>
            <a:endParaRPr lang="ru-RU" dirty="0" smtClean="0"/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навчаються</a:t>
            </a:r>
            <a:r>
              <a:rPr lang="ru-RU" dirty="0" smtClean="0"/>
              <a:t> за </a:t>
            </a:r>
            <a:r>
              <a:rPr lang="ru-RU" dirty="0" err="1" smtClean="0"/>
              <a:t>індивідуальною</a:t>
            </a:r>
            <a:r>
              <a:rPr lang="ru-RU" dirty="0" smtClean="0"/>
              <a:t> формою </a:t>
            </a:r>
            <a:r>
              <a:rPr lang="ru-RU" dirty="0" err="1" smtClean="0"/>
              <a:t>навчання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року </a:t>
            </a:r>
            <a:r>
              <a:rPr lang="ru-RU" dirty="0" err="1" smtClean="0"/>
              <a:t>або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на час </a:t>
            </a:r>
            <a:r>
              <a:rPr lang="ru-RU" dirty="0" err="1" smtClean="0"/>
              <a:t>медичного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) у </a:t>
            </a:r>
            <a:r>
              <a:rPr lang="ru-RU" dirty="0" err="1" smtClean="0"/>
              <a:t>журналі</a:t>
            </a:r>
            <a:r>
              <a:rPr lang="ru-RU" dirty="0" smtClean="0"/>
              <a:t> не </a:t>
            </a:r>
            <a:r>
              <a:rPr lang="ru-RU" dirty="0" err="1" smtClean="0"/>
              <a:t>фіксується</a:t>
            </a:r>
            <a:r>
              <a:rPr lang="ru-RU" dirty="0" smtClean="0"/>
              <a:t>. </a:t>
            </a:r>
            <a:r>
              <a:rPr lang="ru-RU" dirty="0" err="1" smtClean="0"/>
              <a:t>Навпроти</a:t>
            </a:r>
            <a:r>
              <a:rPr lang="ru-RU" dirty="0" smtClean="0"/>
              <a:t> </a:t>
            </a:r>
            <a:r>
              <a:rPr lang="ru-RU" dirty="0" err="1" smtClean="0"/>
              <a:t>прізвища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(</a:t>
            </a:r>
            <a:r>
              <a:rPr lang="ru-RU" dirty="0" err="1" smtClean="0"/>
              <a:t>учениці</a:t>
            </a:r>
            <a:r>
              <a:rPr lang="ru-RU" dirty="0" smtClean="0"/>
              <a:t>)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робиться</a:t>
            </a:r>
            <a:r>
              <a:rPr lang="ru-RU" dirty="0" smtClean="0"/>
              <a:t> один раз «</a:t>
            </a:r>
            <a:r>
              <a:rPr lang="ru-RU" dirty="0" err="1" smtClean="0"/>
              <a:t>Інд</a:t>
            </a:r>
            <a:r>
              <a:rPr lang="ru-RU" dirty="0" smtClean="0"/>
              <a:t>. форма </a:t>
            </a:r>
            <a:r>
              <a:rPr lang="ru-RU" dirty="0" err="1" smtClean="0"/>
              <a:t>навчання</a:t>
            </a:r>
            <a:r>
              <a:rPr lang="ru-RU" dirty="0" smtClean="0"/>
              <a:t>. Наказ </a:t>
            </a:r>
            <a:r>
              <a:rPr lang="ru-RU" dirty="0" err="1" smtClean="0"/>
              <a:t>від</a:t>
            </a:r>
            <a:r>
              <a:rPr lang="ru-RU" dirty="0" smtClean="0"/>
              <a:t>___ №___».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клітинок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датами,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терміну</a:t>
            </a:r>
            <a:r>
              <a:rPr lang="ru-RU" dirty="0" smtClean="0"/>
              <a:t> </a:t>
            </a:r>
            <a:r>
              <a:rPr lang="ru-RU" dirty="0" err="1" smtClean="0"/>
              <a:t>індивідуальної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ведеться</a:t>
            </a:r>
            <a:r>
              <a:rPr lang="ru-RU" dirty="0" smtClean="0"/>
              <a:t> в </a:t>
            </a:r>
            <a:r>
              <a:rPr lang="ru-RU" dirty="0" err="1" smtClean="0"/>
              <a:t>окремому</a:t>
            </a:r>
            <a:r>
              <a:rPr lang="ru-RU" dirty="0" smtClean="0"/>
              <a:t> </a:t>
            </a:r>
            <a:r>
              <a:rPr lang="ru-RU" dirty="0" err="1" smtClean="0"/>
              <a:t>журналі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72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14.</a:t>
            </a:r>
            <a:r>
              <a:rPr lang="uk-UA" baseline="0" dirty="0" smtClean="0"/>
              <a:t> … об «не </a:t>
            </a:r>
            <a:r>
              <a:rPr lang="uk-UA" baseline="0" dirty="0" err="1" smtClean="0"/>
              <a:t>зар</a:t>
            </a:r>
            <a:r>
              <a:rPr lang="uk-UA" baseline="0" dirty="0" smtClean="0"/>
              <a:t>.» </a:t>
            </a:r>
            <a:r>
              <a:rPr lang="ru-RU" baseline="0" dirty="0" smtClean="0"/>
              <a:t>у </a:t>
            </a:r>
            <a:r>
              <a:rPr lang="ru-RU" baseline="0" dirty="0" err="1" smtClean="0"/>
              <a:t>разі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неатестації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учня</a:t>
            </a:r>
            <a:r>
              <a:rPr lang="ru-RU" baseline="0" dirty="0" smtClean="0"/>
              <a:t> (</a:t>
            </a:r>
            <a:r>
              <a:rPr lang="ru-RU" baseline="0" dirty="0" err="1" smtClean="0"/>
              <a:t>учениці</a:t>
            </a:r>
            <a:r>
              <a:rPr lang="ru-RU" baseline="0" dirty="0" smtClean="0"/>
              <a:t>) через пропуски </a:t>
            </a:r>
            <a:r>
              <a:rPr lang="ru-RU" baseline="0" dirty="0" err="1" smtClean="0"/>
              <a:t>половини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або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більшості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уроків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із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навчальних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предметів</a:t>
            </a:r>
            <a:endParaRPr lang="ru-RU" dirty="0" smtClean="0"/>
          </a:p>
          <a:p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перевірок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вербального </a:t>
            </a:r>
            <a:r>
              <a:rPr lang="ru-RU" dirty="0" err="1" smtClean="0"/>
              <a:t>оцінювання</a:t>
            </a:r>
            <a:r>
              <a:rPr lang="ru-RU" dirty="0" smtClean="0"/>
              <a:t> (за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зошита</a:t>
            </a:r>
            <a:r>
              <a:rPr lang="ru-RU" dirty="0" smtClean="0"/>
              <a:t>, </a:t>
            </a:r>
            <a:r>
              <a:rPr lang="ru-RU" dirty="0" err="1" smtClean="0"/>
              <a:t>діалог</a:t>
            </a:r>
            <a:r>
              <a:rPr lang="ru-RU" dirty="0" smtClean="0"/>
              <a:t>, диктант </a:t>
            </a:r>
            <a:r>
              <a:rPr lang="ru-RU" dirty="0" err="1" smtClean="0"/>
              <a:t>тощо</a:t>
            </a:r>
            <a:r>
              <a:rPr lang="ru-RU" dirty="0" smtClean="0"/>
              <a:t>) у </a:t>
            </a:r>
            <a:r>
              <a:rPr lang="ru-RU" dirty="0" err="1" smtClean="0"/>
              <a:t>журналі</a:t>
            </a:r>
            <a:r>
              <a:rPr lang="ru-RU" dirty="0" smtClean="0"/>
              <a:t> словом «</a:t>
            </a:r>
            <a:r>
              <a:rPr lang="ru-RU" dirty="0" err="1" smtClean="0"/>
              <a:t>Зар</a:t>
            </a:r>
            <a:r>
              <a:rPr lang="ru-RU" dirty="0" smtClean="0"/>
              <a:t>.» не </a:t>
            </a:r>
            <a:r>
              <a:rPr lang="ru-RU" dirty="0" err="1" smtClean="0"/>
              <a:t>фіксують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470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32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На відміну від того, що раніше ми фіксували під</a:t>
            </a:r>
            <a:r>
              <a:rPr lang="uk-UA" baseline="0" dirty="0" smtClean="0"/>
              <a:t> оцінками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726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244600" y="1981200"/>
            <a:ext cx="7772400" cy="1736725"/>
          </a:xfrm>
        </p:spPr>
        <p:txBody>
          <a:bodyPr anchor="b">
            <a:sp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257300" y="4114800"/>
            <a:ext cx="7696200" cy="1752600"/>
          </a:xfrm>
        </p:spPr>
        <p:txBody>
          <a:bodyPr/>
          <a:lstStyle>
            <a:lvl1pPr marL="346075" indent="-346075" algn="l">
              <a:buFontTx/>
              <a:buChar char="•"/>
              <a:defRPr sz="4000">
                <a:solidFill>
                  <a:srgbClr val="8D8EB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401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65518E-7367-41C6-B292-F54C7BDE2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914400"/>
            <a:ext cx="200025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914400"/>
            <a:ext cx="5848350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54FD38-402F-4E43-8AD8-87199E7F8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77A2F4-5E01-46F6-B2E4-14111D5B6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1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280C22-23B8-456E-87A9-58F9D4895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048000"/>
            <a:ext cx="38481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3048000"/>
            <a:ext cx="38481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C88C5E-1C99-4273-B04C-65ED76353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1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5D5944-F84D-46AD-A213-721158DC6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B334-DD14-4F80-9692-0187D1038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7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D54FF2-7A3E-4B03-8E7E-3CE9593B2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05261C-D6F7-46F4-9D92-ED4D15C6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D33738-1450-4EBC-B31C-C763B5751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8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048000"/>
            <a:ext cx="7848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Secrets of eMarketing </a:t>
            </a:r>
          </a:p>
          <a:p>
            <a:pPr lvl="0"/>
            <a:r>
              <a:rPr lang="en-US" smtClean="0"/>
              <a:t>on a Small Business Budget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600" b="1" smtClean="0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B246DE4-E9CE-4AFE-88C6-5B02E9BB9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3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143000" y="9144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Business Emailer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3399"/>
          </a:solidFill>
          <a:latin typeface="Tahom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defRPr sz="3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8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4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20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2000">
          <a:solidFill>
            <a:srgbClr val="8D8EB7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1333500" y="5468144"/>
            <a:ext cx="7810500" cy="1389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FF9900"/>
              </a:buClr>
            </a:pP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Ротфорт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 Д.В., канд. пед. н., методист Центру методичної та аналітичної роботи КВНЗ «Харківська академія </a:t>
            </a:r>
            <a:r>
              <a:rPr lang="uk-UA" dirty="0" err="1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непререновї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  <a:latin typeface="Tahoma" pitchFamily="34" charset="0"/>
              </a:rPr>
              <a:t> освіти» 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ahoma" pitchFamily="34" charset="0"/>
            </a:endParaRPr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1276350" y="1916832"/>
            <a:ext cx="7772400" cy="253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uk-UA" sz="5300" dirty="0" smtClean="0">
                <a:solidFill>
                  <a:srgbClr val="003399"/>
                </a:solidFill>
                <a:latin typeface="Tahoma" pitchFamily="34" charset="0"/>
              </a:rPr>
              <a:t>Ведення</a:t>
            </a:r>
            <a:r>
              <a:rPr lang="ru-RU" sz="5300" dirty="0" smtClean="0">
                <a:solidFill>
                  <a:srgbClr val="003399"/>
                </a:solidFill>
                <a:latin typeface="Tahoma" pitchFamily="34" charset="0"/>
              </a:rPr>
              <a:t> </a:t>
            </a:r>
            <a:r>
              <a:rPr lang="uk-UA" sz="5300" dirty="0" smtClean="0">
                <a:solidFill>
                  <a:srgbClr val="003399"/>
                </a:solidFill>
                <a:latin typeface="Tahoma" pitchFamily="34" charset="0"/>
              </a:rPr>
              <a:t>класних журналів у початковій школі</a:t>
            </a:r>
            <a:endParaRPr lang="en-US" sz="5300" dirty="0">
              <a:solidFill>
                <a:srgbClr val="00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-35396"/>
            <a:ext cx="8001000" cy="1232148"/>
          </a:xfrm>
          <a:solidFill>
            <a:schemeClr val="bg1"/>
          </a:solidFill>
        </p:spPr>
        <p:txBody>
          <a:bodyPr/>
          <a:lstStyle/>
          <a:p>
            <a:r>
              <a:rPr lang="ru-RU" b="1" dirty="0" err="1" smtClean="0"/>
              <a:t>Розділ</a:t>
            </a:r>
            <a:r>
              <a:rPr lang="ru-RU" b="1" dirty="0" smtClean="0"/>
              <a:t> ІІІ «</a:t>
            </a:r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проведення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екскурсій</a:t>
            </a:r>
            <a:r>
              <a:rPr lang="ru-RU" b="1" dirty="0" smtClean="0"/>
              <a:t>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600256" cy="5589240"/>
          </a:xfrm>
          <a:solidFill>
            <a:schemeClr val="bg1"/>
          </a:solidFill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ru-RU" dirty="0" smtClean="0"/>
              <a:t>Учитель </a:t>
            </a:r>
            <a:r>
              <a:rPr lang="ru-RU" dirty="0" err="1" smtClean="0"/>
              <a:t>записує</a:t>
            </a:r>
            <a:r>
              <a:rPr lang="ru-RU" dirty="0" smtClean="0"/>
              <a:t> дату, </a:t>
            </a:r>
            <a:r>
              <a:rPr lang="ru-RU" dirty="0" err="1" smtClean="0"/>
              <a:t>зміст</a:t>
            </a:r>
            <a:r>
              <a:rPr lang="ru-RU" dirty="0" smtClean="0"/>
              <a:t> і </a:t>
            </a:r>
            <a:r>
              <a:rPr lang="ru-RU" dirty="0" err="1" smtClean="0"/>
              <a:t>кількість</a:t>
            </a:r>
            <a:r>
              <a:rPr lang="ru-RU" dirty="0" smtClean="0"/>
              <a:t> годин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екскурсій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 smtClean="0">
                <a:solidFill>
                  <a:srgbClr val="FF0000"/>
                </a:solidFill>
              </a:rPr>
              <a:t>передбачені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навчальними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програмами</a:t>
            </a:r>
            <a:r>
              <a:rPr lang="ru-RU" dirty="0" smtClean="0"/>
              <a:t> з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і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упродовж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року.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uk-UA" b="1" dirty="0" smtClean="0"/>
              <a:t>Екскурсії не оцінюються </a:t>
            </a:r>
            <a:br>
              <a:rPr lang="uk-UA" b="1" dirty="0" smtClean="0"/>
            </a:br>
            <a:r>
              <a:rPr lang="uk-UA" b="1" dirty="0" smtClean="0"/>
              <a:t>і балами не фіксуються!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95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117" y="0"/>
            <a:ext cx="8001000" cy="1136104"/>
          </a:xfrm>
          <a:solidFill>
            <a:schemeClr val="bg1"/>
          </a:solidFill>
        </p:spPr>
        <p:txBody>
          <a:bodyPr/>
          <a:lstStyle/>
          <a:p>
            <a:r>
              <a:rPr lang="uk-UA" sz="4000" b="1" dirty="0">
                <a:solidFill>
                  <a:srgbClr val="000099"/>
                </a:solidFill>
                <a:latin typeface="Arial"/>
                <a:ea typeface="Times New Roman"/>
              </a:rPr>
              <a:t>Р</a:t>
            </a:r>
            <a:r>
              <a:rPr lang="uk-UA" sz="4000" b="1" dirty="0" smtClean="0">
                <a:solidFill>
                  <a:srgbClr val="000099"/>
                </a:solidFill>
                <a:effectLst/>
                <a:latin typeface="Arial"/>
                <a:ea typeface="Times New Roman"/>
              </a:rPr>
              <a:t>озділ V «Загальні відомості про учнів» 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600256" cy="5661248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 smtClean="0">
                <a:solidFill>
                  <a:srgbClr val="FF0000"/>
                </a:solidFill>
              </a:rPr>
              <a:t>здійснюється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запис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про </a:t>
            </a:r>
            <a:r>
              <a:rPr lang="ru-RU" b="1" dirty="0" err="1" smtClean="0">
                <a:solidFill>
                  <a:srgbClr val="FF0000"/>
                </a:solidFill>
              </a:rPr>
              <a:t>батьків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у таких </a:t>
            </a:r>
            <a:r>
              <a:rPr lang="ru-RU" dirty="0" err="1" smtClean="0"/>
              <a:t>випадках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•	при </a:t>
            </a:r>
            <a:r>
              <a:rPr lang="ru-RU" dirty="0" err="1" smtClean="0"/>
              <a:t>позбавленні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прав;</a:t>
            </a:r>
          </a:p>
          <a:p>
            <a:pPr algn="just"/>
            <a:r>
              <a:rPr lang="ru-RU" dirty="0" smtClean="0"/>
              <a:t>•	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•	</a:t>
            </a:r>
            <a:r>
              <a:rPr lang="ru-RU" dirty="0" err="1" smtClean="0"/>
              <a:t>якщо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не </a:t>
            </a:r>
            <a:r>
              <a:rPr lang="ru-RU" dirty="0" err="1" smtClean="0"/>
              <a:t>бере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вихованні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, але </a:t>
            </a:r>
            <a:r>
              <a:rPr lang="ru-RU" dirty="0" err="1" smtClean="0"/>
              <a:t>водночас</a:t>
            </a:r>
            <a:r>
              <a:rPr lang="ru-RU" dirty="0" smtClean="0"/>
              <a:t> не </a:t>
            </a:r>
            <a:r>
              <a:rPr lang="ru-RU" dirty="0" err="1" smtClean="0"/>
              <a:t>позбавлений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прав (за </a:t>
            </a:r>
            <a:r>
              <a:rPr lang="ru-RU" dirty="0" err="1" smtClean="0"/>
              <a:t>згодою</a:t>
            </a:r>
            <a:r>
              <a:rPr lang="ru-RU" dirty="0" smtClean="0"/>
              <a:t>).</a:t>
            </a:r>
          </a:p>
          <a:p>
            <a:pPr marL="0" indent="0"/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про </a:t>
            </a:r>
            <a:r>
              <a:rPr lang="ru-RU" b="1" dirty="0" err="1" smtClean="0">
                <a:solidFill>
                  <a:srgbClr val="FF0000"/>
                </a:solidFill>
              </a:rPr>
              <a:t>місце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роботи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(посаду) та </a:t>
            </a:r>
            <a:r>
              <a:rPr lang="ru-RU" b="1" dirty="0" err="1" smtClean="0">
                <a:solidFill>
                  <a:srgbClr val="FF0000"/>
                </a:solidFill>
              </a:rPr>
              <a:t>трудову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діяльність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не </a:t>
            </a:r>
            <a:r>
              <a:rPr lang="ru-RU" dirty="0" err="1" smtClean="0"/>
              <a:t>записуються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2204864"/>
            <a:ext cx="7848600" cy="4653136"/>
          </a:xfrm>
          <a:solidFill>
            <a:schemeClr val="bg1"/>
          </a:solidFill>
        </p:spPr>
        <p:txBody>
          <a:bodyPr/>
          <a:lstStyle/>
          <a:p>
            <a:r>
              <a:rPr lang="ru-RU" b="1" dirty="0" smtClean="0"/>
              <a:t>Лист МОН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від</a:t>
            </a:r>
            <a:r>
              <a:rPr lang="ru-RU" b="1" dirty="0" smtClean="0"/>
              <a:t> 10.06.2015 № 1/9-285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Щодо</a:t>
            </a:r>
            <a:r>
              <a:rPr lang="ru-RU" b="1" dirty="0" smtClean="0"/>
              <a:t> </a:t>
            </a:r>
            <a:r>
              <a:rPr lang="ru-RU" b="1" dirty="0" err="1" smtClean="0"/>
              <a:t>обов'язкової</a:t>
            </a:r>
            <a:r>
              <a:rPr lang="ru-RU" b="1" dirty="0" smtClean="0"/>
              <a:t> </a:t>
            </a:r>
            <a:r>
              <a:rPr lang="ru-RU" b="1" dirty="0" err="1" smtClean="0"/>
              <a:t>ділової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документації</a:t>
            </a:r>
            <a:r>
              <a:rPr lang="ru-RU" b="1" dirty="0" smtClean="0"/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4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Методичний посібник </a:t>
            </a:r>
            <a:endParaRPr lang="ru-RU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916832"/>
            <a:ext cx="7848600" cy="4941168"/>
          </a:xfrm>
          <a:solidFill>
            <a:schemeClr val="bg1"/>
          </a:solidFill>
        </p:spPr>
        <p:txBody>
          <a:bodyPr/>
          <a:lstStyle/>
          <a:p>
            <a:pPr marL="0" indent="0">
              <a:spcAft>
                <a:spcPts val="0"/>
              </a:spcAft>
            </a:pPr>
            <a:r>
              <a:rPr lang="uk-UA" sz="4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Ведення класного журналу</a:t>
            </a:r>
            <a:r>
              <a:rPr lang="ru-RU" sz="2400" dirty="0" smtClean="0">
                <a:solidFill>
                  <a:srgbClr val="000099"/>
                </a:solidFill>
                <a:latin typeface="Times New Roman"/>
                <a:ea typeface="Times New Roman"/>
              </a:rPr>
              <a:t> </a:t>
            </a:r>
            <a:r>
              <a:rPr lang="uk-UA" sz="4000" b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в початковій школі</a:t>
            </a:r>
          </a:p>
          <a:p>
            <a:pPr marL="0" indent="0">
              <a:spcAft>
                <a:spcPts val="0"/>
              </a:spcAft>
            </a:pPr>
            <a:r>
              <a:rPr lang="uk-UA" b="1" i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Методичні рекомендації щ</a:t>
            </a:r>
            <a:r>
              <a:rPr lang="uk-UA" b="1" i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одо </a:t>
            </a:r>
            <a:r>
              <a:rPr lang="uk-UA" b="1" i="1" dirty="0">
                <a:solidFill>
                  <a:srgbClr val="000099"/>
                </a:solidFill>
                <a:latin typeface="Times New Roman"/>
                <a:ea typeface="Times New Roman"/>
              </a:rPr>
              <a:t>організації навчального процесу, </a:t>
            </a:r>
            <a:r>
              <a:rPr lang="uk-UA" b="1" i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здійснення </a:t>
            </a:r>
            <a:r>
              <a:rPr lang="uk-UA" b="1" i="1" dirty="0">
                <a:solidFill>
                  <a:srgbClr val="000099"/>
                </a:solidFill>
                <a:latin typeface="Times New Roman"/>
                <a:ea typeface="Times New Roman"/>
              </a:rPr>
              <a:t>контролю та оцінювання навчальних досягнень учнів </a:t>
            </a:r>
            <a:r>
              <a:rPr lang="uk-UA" b="1" i="1">
                <a:solidFill>
                  <a:srgbClr val="000099"/>
                </a:solidFill>
                <a:latin typeface="Times New Roman"/>
                <a:ea typeface="Times New Roman"/>
              </a:rPr>
              <a:t>1-4 </a:t>
            </a:r>
            <a:r>
              <a:rPr lang="uk-UA" b="1" i="1" smtClean="0">
                <a:solidFill>
                  <a:srgbClr val="000099"/>
                </a:solidFill>
                <a:latin typeface="Times New Roman"/>
                <a:ea typeface="Times New Roman"/>
              </a:rPr>
              <a:t>класів</a:t>
            </a:r>
            <a:endParaRPr lang="ru-RU" b="1" i="1" dirty="0">
              <a:solidFill>
                <a:srgbClr val="000099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77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43608" y="2276872"/>
            <a:ext cx="7848600" cy="1981200"/>
          </a:xfrm>
          <a:noFill/>
        </p:spPr>
        <p:txBody>
          <a:bodyPr/>
          <a:lstStyle/>
          <a:p>
            <a:pPr eaLnBrk="1" hangingPunct="1"/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uk-UA" sz="3800" b="1" dirty="0" smtClean="0">
                <a:latin typeface="Arial" charset="0"/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8001000" cy="1058416"/>
          </a:xfrm>
        </p:spPr>
        <p:txBody>
          <a:bodyPr/>
          <a:lstStyle/>
          <a:p>
            <a:pPr algn="ctr" eaLnBrk="1" hangingPunct="1"/>
            <a:r>
              <a:rPr lang="uk-UA" sz="3400" b="1" dirty="0" smtClean="0"/>
              <a:t>Наказ МОН України </a:t>
            </a:r>
            <a:br>
              <a:rPr lang="uk-UA" sz="3400" b="1" dirty="0" smtClean="0"/>
            </a:br>
            <a:r>
              <a:rPr lang="uk-UA" sz="3400" b="1" dirty="0" smtClean="0"/>
              <a:t>від 08.04.2015 № 412</a:t>
            </a:r>
            <a:endParaRPr lang="en-US" sz="3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3600"/>
            <a:ext cx="8676456" cy="47244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spcBef>
                <a:spcPts val="0"/>
              </a:spcBef>
            </a:pPr>
            <a:r>
              <a:rPr lang="uk-UA" sz="4800" dirty="0" smtClean="0"/>
              <a:t>«Про затвердження інструкції щодо заповнення </a:t>
            </a:r>
            <a:br>
              <a:rPr lang="uk-UA" sz="4800" dirty="0" smtClean="0"/>
            </a:br>
            <a:r>
              <a:rPr lang="uk-UA" sz="4800" dirty="0" smtClean="0"/>
              <a:t>Класного журналу для 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uk-UA" sz="4800" dirty="0" smtClean="0"/>
              <a:t>1 – 4-х класів»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24" y="16097"/>
            <a:ext cx="8001000" cy="914400"/>
          </a:xfrm>
        </p:spPr>
        <p:txBody>
          <a:bodyPr/>
          <a:lstStyle/>
          <a:p>
            <a:pPr eaLnBrk="1" hangingPunct="1"/>
            <a:r>
              <a:rPr lang="uk-UA" sz="3400" b="1" dirty="0" smtClean="0">
                <a:solidFill>
                  <a:srgbClr val="000099"/>
                </a:solidFill>
              </a:rPr>
              <a:t>Загальні вимоги</a:t>
            </a:r>
            <a:endParaRPr lang="en-US" sz="3400" b="1" dirty="0" smtClean="0">
              <a:solidFill>
                <a:srgbClr val="00009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908720"/>
            <a:ext cx="8028384" cy="5949280"/>
          </a:xfrm>
          <a:solidFill>
            <a:schemeClr val="bg1"/>
          </a:solidFill>
        </p:spPr>
        <p:txBody>
          <a:bodyPr/>
          <a:lstStyle/>
          <a:p>
            <a:pPr marL="0" indent="0" algn="l" eaLnBrk="1" hangingPunct="1">
              <a:spcBef>
                <a:spcPct val="30000"/>
              </a:spcBef>
            </a:pPr>
            <a:r>
              <a:rPr lang="ru-RU" sz="2800" dirty="0" smtClean="0"/>
              <a:t>2. Журнал </a:t>
            </a:r>
            <a:r>
              <a:rPr lang="ru-RU" sz="2800" dirty="0" err="1" smtClean="0"/>
              <a:t>ведеться</a:t>
            </a:r>
            <a:r>
              <a:rPr lang="ru-RU" sz="2800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загальноосвітніх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навчальних</a:t>
            </a:r>
            <a:r>
              <a:rPr lang="ru-RU" sz="2800" dirty="0" smtClean="0"/>
              <a:t> закладах </a:t>
            </a:r>
            <a:r>
              <a:rPr lang="ru-RU" sz="2800" dirty="0" err="1" smtClean="0"/>
              <a:t>незалежно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форм </a:t>
            </a:r>
            <a:r>
              <a:rPr lang="ru-RU" sz="2800" dirty="0" err="1" smtClean="0"/>
              <a:t>власності</a:t>
            </a:r>
            <a:r>
              <a:rPr lang="ru-RU" sz="2800" dirty="0" smtClean="0"/>
              <a:t>.</a:t>
            </a:r>
          </a:p>
          <a:p>
            <a:pPr marL="0" indent="0" algn="l" eaLnBrk="1" hangingPunct="1">
              <a:spcBef>
                <a:spcPct val="30000"/>
              </a:spcBef>
            </a:pPr>
            <a:r>
              <a:rPr lang="uk-UA" sz="2800" dirty="0" smtClean="0">
                <a:solidFill>
                  <a:srgbClr val="000099"/>
                </a:solidFill>
                <a:effectLst/>
                <a:latin typeface="Arial"/>
                <a:ea typeface="Times New Roman"/>
              </a:rPr>
              <a:t>3. Усі записи в журналі ведуться державною мовою &lt;…&gt;</a:t>
            </a:r>
          </a:p>
          <a:p>
            <a:pPr marL="0" indent="0" algn="l" eaLnBrk="1" hangingPunct="1">
              <a:spcBef>
                <a:spcPct val="30000"/>
              </a:spcBef>
            </a:pPr>
            <a:r>
              <a:rPr lang="ru-RU" sz="2800" dirty="0" smtClean="0"/>
              <a:t>5.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записи </a:t>
            </a:r>
            <a:r>
              <a:rPr lang="ru-RU" sz="2800" dirty="0" err="1" smtClean="0"/>
              <a:t>ведуться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чітко</a:t>
            </a:r>
            <a:r>
              <a:rPr lang="ru-RU" sz="2800" dirty="0" smtClean="0"/>
              <a:t> і </a:t>
            </a:r>
            <a:r>
              <a:rPr lang="ru-RU" sz="2800" dirty="0" err="1" smtClean="0"/>
              <a:t>розбірливо</a:t>
            </a:r>
            <a:r>
              <a:rPr lang="ru-RU" sz="2800" dirty="0" smtClean="0"/>
              <a:t>. </a:t>
            </a:r>
            <a:r>
              <a:rPr lang="ru-RU" sz="2800" dirty="0" err="1" smtClean="0"/>
              <a:t>Виправлення</a:t>
            </a:r>
            <a:r>
              <a:rPr lang="ru-RU" sz="2800" dirty="0" smtClean="0"/>
              <a:t> з </a:t>
            </a:r>
            <a:r>
              <a:rPr lang="ru-RU" sz="2800" dirty="0" err="1" smtClean="0"/>
              <a:t>використанням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гумки</a:t>
            </a:r>
            <a:r>
              <a:rPr lang="ru-RU" sz="2800" dirty="0" smtClean="0"/>
              <a:t>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коректора</a:t>
            </a:r>
            <a:r>
              <a:rPr lang="ru-RU" sz="2800" dirty="0" smtClean="0"/>
              <a:t> не </a:t>
            </a:r>
            <a:r>
              <a:rPr lang="ru-RU" sz="2800" dirty="0" err="1" smtClean="0"/>
              <a:t>допускаються</a:t>
            </a:r>
            <a:r>
              <a:rPr lang="ru-RU" sz="2800" dirty="0" smtClean="0"/>
              <a:t>. </a:t>
            </a:r>
          </a:p>
          <a:p>
            <a:pPr marL="0" indent="0" algn="l" eaLnBrk="1" hangingPunct="1">
              <a:spcBef>
                <a:spcPct val="30000"/>
              </a:spcBef>
            </a:pPr>
            <a:r>
              <a:rPr lang="ru-RU" sz="2800" dirty="0" smtClean="0"/>
              <a:t>10. </a:t>
            </a:r>
            <a:r>
              <a:rPr lang="uk-UA" sz="2800" dirty="0" smtClean="0">
                <a:solidFill>
                  <a:srgbClr val="000099"/>
                </a:solidFill>
                <a:effectLst/>
                <a:latin typeface="Arial"/>
                <a:ea typeface="Times New Roman"/>
              </a:rPr>
              <a:t>&lt;…&gt; </a:t>
            </a:r>
            <a:r>
              <a:rPr lang="ru-RU" sz="2800" dirty="0" smtClean="0"/>
              <a:t>У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</a:t>
            </a:r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загальна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годин з </a:t>
            </a:r>
            <a:r>
              <a:rPr lang="ru-RU" sz="2800" dirty="0" err="1" smtClean="0"/>
              <a:t>навчального</a:t>
            </a:r>
            <a:r>
              <a:rPr lang="ru-RU" sz="2800" dirty="0" smtClean="0"/>
              <a:t> предмета 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 з годин </a:t>
            </a:r>
            <a:r>
              <a:rPr lang="ru-RU" sz="2800" dirty="0" err="1" smtClean="0"/>
              <a:t>інваріантної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варіативної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складових</a:t>
            </a:r>
            <a:r>
              <a:rPr lang="ru-RU" sz="2800" dirty="0" smtClean="0"/>
              <a:t>,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записи в </a:t>
            </a:r>
            <a:r>
              <a:rPr lang="ru-RU" sz="2800" dirty="0" err="1" smtClean="0"/>
              <a:t>журналі</a:t>
            </a:r>
            <a:r>
              <a:rPr lang="ru-RU" sz="2800" dirty="0" smtClean="0"/>
              <a:t> </a:t>
            </a:r>
            <a:r>
              <a:rPr lang="ru-RU" sz="2800" dirty="0" err="1" smtClean="0"/>
              <a:t>ведуться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сторінках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відведених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предмета.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600256" cy="5949280"/>
          </a:xfrm>
          <a:solidFill>
            <a:schemeClr val="bg1"/>
          </a:solidFill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b="1" dirty="0" err="1" smtClean="0">
                <a:solidFill>
                  <a:srgbClr val="FF0000"/>
                </a:solidFill>
              </a:rPr>
              <a:t>Заздалегідь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й тема уроку не </a:t>
            </a:r>
            <a:r>
              <a:rPr lang="ru-RU" dirty="0" err="1" smtClean="0"/>
              <a:t>записуються</a:t>
            </a:r>
            <a:r>
              <a:rPr lang="ru-RU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b="1" dirty="0" err="1" smtClean="0">
                <a:solidFill>
                  <a:srgbClr val="FF0000"/>
                </a:solidFill>
              </a:rPr>
              <a:t>Бінарні</a:t>
            </a:r>
            <a:r>
              <a:rPr lang="ru-RU" b="1" dirty="0" smtClean="0">
                <a:solidFill>
                  <a:srgbClr val="FF0000"/>
                </a:solidFill>
              </a:rPr>
              <a:t> уроки</a:t>
            </a:r>
            <a:r>
              <a:rPr lang="ru-RU" dirty="0" smtClean="0"/>
              <a:t>: (два уроки </a:t>
            </a:r>
            <a:r>
              <a:rPr lang="ru-RU" dirty="0" err="1" smtClean="0"/>
              <a:t>поспіль</a:t>
            </a:r>
            <a:r>
              <a:rPr lang="ru-RU" dirty="0" smtClean="0"/>
              <a:t> з одного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) дата і тема кожного з них </a:t>
            </a:r>
            <a:r>
              <a:rPr lang="ru-RU" dirty="0" err="1" smtClean="0"/>
              <a:t>записуються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b="1" dirty="0" err="1" smtClean="0">
                <a:solidFill>
                  <a:srgbClr val="FF0000"/>
                </a:solidFill>
              </a:rPr>
              <a:t>Інтегровані</a:t>
            </a:r>
            <a:r>
              <a:rPr lang="ru-RU" b="1" dirty="0" smtClean="0">
                <a:solidFill>
                  <a:srgbClr val="FF0000"/>
                </a:solidFill>
              </a:rPr>
              <a:t> уроки: </a:t>
            </a:r>
            <a:r>
              <a:rPr lang="ru-RU" dirty="0" smtClean="0"/>
              <a:t>дата і тема кожного з них </a:t>
            </a:r>
            <a:r>
              <a:rPr lang="ru-RU" dirty="0" err="1" smtClean="0"/>
              <a:t>записуються</a:t>
            </a:r>
            <a:r>
              <a:rPr lang="ru-RU" dirty="0" smtClean="0"/>
              <a:t> на </a:t>
            </a:r>
            <a:r>
              <a:rPr lang="ru-RU" dirty="0" err="1" smtClean="0"/>
              <a:t>сторінці</a:t>
            </a:r>
            <a:r>
              <a:rPr lang="ru-RU" dirty="0" smtClean="0"/>
              <a:t> одного з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 </a:t>
            </a:r>
            <a:r>
              <a:rPr lang="ru-RU" dirty="0" err="1" smtClean="0">
                <a:solidFill>
                  <a:srgbClr val="FF0000"/>
                </a:solidFill>
              </a:rPr>
              <a:t>вибором</a:t>
            </a:r>
            <a:r>
              <a:rPr lang="ru-RU" dirty="0" smtClean="0">
                <a:solidFill>
                  <a:srgbClr val="FF0000"/>
                </a:solidFill>
              </a:rPr>
              <a:t> учителя.</a:t>
            </a:r>
          </a:p>
          <a:p>
            <a:pPr marL="0" indent="0" algn="just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914400"/>
          </a:xfrm>
        </p:spPr>
        <p:txBody>
          <a:bodyPr/>
          <a:lstStyle/>
          <a:p>
            <a:pPr eaLnBrk="1" hangingPunct="1"/>
            <a:r>
              <a:rPr lang="uk-UA" sz="3400" b="1" dirty="0" smtClean="0">
                <a:solidFill>
                  <a:srgbClr val="000099"/>
                </a:solidFill>
              </a:rPr>
              <a:t>Загальні вимоги</a:t>
            </a:r>
            <a:endParaRPr lang="en-US" sz="3400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1754"/>
            <a:ext cx="8001000" cy="914400"/>
          </a:xfrm>
          <a:solidFill>
            <a:schemeClr val="bg1"/>
          </a:solidFill>
        </p:spPr>
        <p:txBody>
          <a:bodyPr/>
          <a:lstStyle/>
          <a:p>
            <a:r>
              <a:rPr lang="ru-RU" b="1" dirty="0" err="1" smtClean="0"/>
              <a:t>Загальні</a:t>
            </a:r>
            <a:r>
              <a:rPr lang="ru-RU" b="1" dirty="0" smtClean="0"/>
              <a:t> </a:t>
            </a:r>
            <a:r>
              <a:rPr lang="ru-RU" b="1" dirty="0" err="1" smtClean="0"/>
              <a:t>вимоги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528248" cy="5805264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проводиться </a:t>
            </a:r>
            <a:r>
              <a:rPr lang="ru-RU" b="1" dirty="0" smtClean="0"/>
              <a:t>не у </a:t>
            </a:r>
            <a:r>
              <a:rPr lang="ru-RU" b="1" dirty="0" err="1" smtClean="0"/>
              <a:t>формі</a:t>
            </a:r>
            <a:r>
              <a:rPr lang="ru-RU" b="1" dirty="0" smtClean="0"/>
              <a:t> уроку, </a:t>
            </a:r>
            <a:r>
              <a:rPr lang="ru-RU" dirty="0" smtClean="0"/>
              <a:t>то </a:t>
            </a:r>
            <a:r>
              <a:rPr lang="ru-RU" b="1" dirty="0" smtClean="0"/>
              <a:t>у </a:t>
            </a:r>
            <a:r>
              <a:rPr lang="ru-RU" b="1" dirty="0" err="1" smtClean="0"/>
              <a:t>журналі</a:t>
            </a:r>
            <a:r>
              <a:rPr lang="ru-RU" b="1" dirty="0" smtClean="0"/>
              <a:t> </a:t>
            </a:r>
            <a:r>
              <a:rPr lang="ru-RU" b="1" dirty="0" err="1" smtClean="0"/>
              <a:t>вказується</a:t>
            </a:r>
            <a:r>
              <a:rPr lang="ru-RU" b="1" dirty="0" smtClean="0"/>
              <a:t> </a:t>
            </a:r>
            <a:r>
              <a:rPr lang="ru-RU" b="1" dirty="0" err="1" smtClean="0"/>
              <a:t>обрана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організаційна</a:t>
            </a:r>
            <a:r>
              <a:rPr lang="ru-RU" b="1" dirty="0" smtClean="0"/>
              <a:t> форма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«</a:t>
            </a:r>
            <a:r>
              <a:rPr lang="ru-RU" dirty="0" err="1" smtClean="0"/>
              <a:t>Екскурсія</a:t>
            </a:r>
            <a:r>
              <a:rPr lang="ru-RU" dirty="0" smtClean="0"/>
              <a:t> до </a:t>
            </a:r>
            <a:r>
              <a:rPr lang="ru-RU" dirty="0" err="1" smtClean="0"/>
              <a:t>бібліотеки</a:t>
            </a:r>
            <a:r>
              <a:rPr lang="ru-RU" dirty="0" smtClean="0"/>
              <a:t>»; </a:t>
            </a:r>
          </a:p>
          <a:p>
            <a:pPr algn="just"/>
            <a:r>
              <a:rPr lang="ru-RU" dirty="0" smtClean="0"/>
              <a:t>«Проект «</a:t>
            </a:r>
            <a:r>
              <a:rPr lang="ru-RU" dirty="0" err="1" smtClean="0"/>
              <a:t>Зростаємо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книгою»,</a:t>
            </a:r>
          </a:p>
          <a:p>
            <a:pPr algn="just"/>
            <a:r>
              <a:rPr lang="ru-RU" dirty="0" smtClean="0"/>
              <a:t> «Практична робота «</a:t>
            </a:r>
            <a:r>
              <a:rPr lang="ru-RU" dirty="0" err="1" smtClean="0"/>
              <a:t>Висаджування</a:t>
            </a:r>
            <a:r>
              <a:rPr lang="ru-RU" dirty="0" smtClean="0"/>
              <a:t> </a:t>
            </a:r>
            <a:r>
              <a:rPr lang="ru-RU" dirty="0" err="1" smtClean="0"/>
              <a:t>квітів</a:t>
            </a:r>
            <a:r>
              <a:rPr lang="ru-RU" dirty="0" smtClean="0"/>
              <a:t>» </a:t>
            </a:r>
            <a:r>
              <a:rPr lang="ru-RU" dirty="0" err="1" smtClean="0"/>
              <a:t>тощо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66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9418"/>
            <a:ext cx="8001000" cy="1280120"/>
          </a:xfrm>
          <a:solidFill>
            <a:schemeClr val="bg1"/>
          </a:solidFill>
        </p:spPr>
        <p:txBody>
          <a:bodyPr/>
          <a:lstStyle/>
          <a:p>
            <a:r>
              <a:rPr lang="ru-RU" b="1" dirty="0" err="1"/>
              <a:t>Р</a:t>
            </a:r>
            <a:r>
              <a:rPr lang="ru-RU" b="1" dirty="0" err="1" smtClean="0"/>
              <a:t>озділі</a:t>
            </a:r>
            <a:r>
              <a:rPr lang="ru-RU" b="1" dirty="0" smtClean="0"/>
              <a:t> І «</a:t>
            </a:r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відвідування</a:t>
            </a:r>
            <a:r>
              <a:rPr lang="ru-RU" b="1" dirty="0" smtClean="0"/>
              <a:t> (пропуск занять)»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856984" cy="5589240"/>
          </a:xfrm>
          <a:solidFill>
            <a:schemeClr val="bg1"/>
          </a:solidFill>
        </p:spPr>
        <p:txBody>
          <a:bodyPr/>
          <a:lstStyle/>
          <a:p>
            <a:pPr marL="0" indent="0" algn="just"/>
            <a:r>
              <a:rPr lang="ru-RU" dirty="0" smtClean="0"/>
              <a:t>11. &lt;…&gt; </a:t>
            </a:r>
            <a:r>
              <a:rPr lang="ru-RU" dirty="0" err="1" smtClean="0"/>
              <a:t>Класний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щодня</a:t>
            </a:r>
            <a:r>
              <a:rPr lang="ru-RU" dirty="0" smtClean="0"/>
              <a:t> </a:t>
            </a:r>
            <a:r>
              <a:rPr lang="ru-RU" dirty="0" err="1" smtClean="0"/>
              <a:t>відмічає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, </a:t>
            </a:r>
            <a:r>
              <a:rPr lang="ru-RU" dirty="0" err="1" smtClean="0"/>
              <a:t>пропущених</a:t>
            </a:r>
            <a:r>
              <a:rPr lang="ru-RU" dirty="0" smtClean="0"/>
              <a:t>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учнем</a:t>
            </a:r>
            <a:r>
              <a:rPr lang="ru-RU" dirty="0" smtClean="0"/>
              <a:t> (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хв</a:t>
            </a:r>
            <a:r>
              <a:rPr lang="ru-RU" b="1" dirty="0" smtClean="0">
                <a:solidFill>
                  <a:srgbClr val="FF0000"/>
                </a:solidFill>
              </a:rPr>
              <a:t>/5», «</a:t>
            </a:r>
            <a:r>
              <a:rPr lang="ru-RU" b="1" dirty="0" err="1" smtClean="0">
                <a:solidFill>
                  <a:srgbClr val="FF0000"/>
                </a:solidFill>
              </a:rPr>
              <a:t>пп</a:t>
            </a:r>
            <a:r>
              <a:rPr lang="ru-RU" b="1" dirty="0" smtClean="0">
                <a:solidFill>
                  <a:srgbClr val="FF0000"/>
                </a:solidFill>
              </a:rPr>
              <a:t>/4», «</a:t>
            </a:r>
            <a:r>
              <a:rPr lang="ru-RU" b="1" dirty="0" err="1" smtClean="0">
                <a:solidFill>
                  <a:srgbClr val="FF0000"/>
                </a:solidFill>
              </a:rPr>
              <a:t>бп</a:t>
            </a:r>
            <a:r>
              <a:rPr lang="ru-RU" b="1" dirty="0" smtClean="0">
                <a:solidFill>
                  <a:srgbClr val="FF0000"/>
                </a:solidFill>
              </a:rPr>
              <a:t>/5»</a:t>
            </a:r>
            <a:r>
              <a:rPr lang="ru-RU" dirty="0" smtClean="0"/>
              <a:t>).</a:t>
            </a:r>
          </a:p>
          <a:p>
            <a:pPr marL="0" indent="0"/>
            <a:r>
              <a:rPr lang="uk-UA" dirty="0" smtClean="0"/>
              <a:t>«</a:t>
            </a:r>
            <a:r>
              <a:rPr lang="uk-UA" b="1" dirty="0" smtClean="0">
                <a:solidFill>
                  <a:srgbClr val="FF0000"/>
                </a:solidFill>
              </a:rPr>
              <a:t>Санаторій. Наказ від ___№___</a:t>
            </a:r>
            <a:r>
              <a:rPr lang="uk-UA" dirty="0" smtClean="0"/>
              <a:t>». </a:t>
            </a:r>
          </a:p>
          <a:p>
            <a:pPr marL="0" indent="0"/>
            <a:r>
              <a:rPr lang="uk-UA" dirty="0" smtClean="0"/>
              <a:t>В розділі ІІ «Облік навчальних досягнень учнів» зазначається «</a:t>
            </a:r>
            <a:r>
              <a:rPr lang="uk-UA" b="1" dirty="0" smtClean="0">
                <a:solidFill>
                  <a:srgbClr val="FF0000"/>
                </a:solidFill>
              </a:rPr>
              <a:t>Санаторій</a:t>
            </a:r>
            <a:r>
              <a:rPr lang="uk-UA" dirty="0" smtClean="0"/>
              <a:t>» </a:t>
            </a:r>
          </a:p>
          <a:p>
            <a:pPr marL="0" indent="0" algn="l"/>
            <a:r>
              <a:rPr lang="ru-RU" dirty="0" smtClean="0"/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Інд</a:t>
            </a:r>
            <a:r>
              <a:rPr lang="ru-RU" b="1" dirty="0" smtClean="0">
                <a:solidFill>
                  <a:srgbClr val="FF0000"/>
                </a:solidFill>
              </a:rPr>
              <a:t>. форма </a:t>
            </a:r>
            <a:r>
              <a:rPr lang="ru-RU" b="1" dirty="0" err="1" smtClean="0">
                <a:solidFill>
                  <a:srgbClr val="FF0000"/>
                </a:solidFill>
              </a:rPr>
              <a:t>навчання</a:t>
            </a:r>
            <a:r>
              <a:rPr lang="ru-RU" b="1" dirty="0" smtClean="0">
                <a:solidFill>
                  <a:srgbClr val="FF0000"/>
                </a:solidFill>
              </a:rPr>
              <a:t>. Наказ </a:t>
            </a:r>
            <a:r>
              <a:rPr lang="ru-RU" b="1" dirty="0" err="1" smtClean="0">
                <a:solidFill>
                  <a:srgbClr val="FF0000"/>
                </a:solidFill>
              </a:rPr>
              <a:t>від</a:t>
            </a:r>
            <a:r>
              <a:rPr lang="ru-RU" b="1" dirty="0" smtClean="0">
                <a:solidFill>
                  <a:srgbClr val="FF0000"/>
                </a:solidFill>
              </a:rPr>
              <a:t>__№_</a:t>
            </a:r>
            <a:r>
              <a:rPr lang="ru-RU" dirty="0" smtClean="0"/>
              <a:t>»</a:t>
            </a:r>
          </a:p>
          <a:p>
            <a:pPr marL="0" indent="0"/>
            <a:r>
              <a:rPr lang="ru-RU" dirty="0" err="1" smtClean="0"/>
              <a:t>Відмічається</a:t>
            </a:r>
            <a:r>
              <a:rPr lang="ru-RU" dirty="0" smtClean="0"/>
              <a:t> одноразово на </a:t>
            </a:r>
            <a:r>
              <a:rPr lang="ru-RU" dirty="0" err="1" smtClean="0"/>
              <a:t>сторінці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відвідування</a:t>
            </a: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39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20613"/>
            <a:ext cx="8001000" cy="1208112"/>
          </a:xfrm>
          <a:solidFill>
            <a:schemeClr val="bg1"/>
          </a:solidFill>
        </p:spPr>
        <p:txBody>
          <a:bodyPr/>
          <a:lstStyle/>
          <a:p>
            <a:r>
              <a:rPr lang="ru-RU" b="1" dirty="0" err="1"/>
              <a:t>Р</a:t>
            </a:r>
            <a:r>
              <a:rPr lang="ru-RU" b="1" dirty="0" err="1" smtClean="0"/>
              <a:t>озділ</a:t>
            </a:r>
            <a:r>
              <a:rPr lang="ru-RU" b="1" dirty="0" smtClean="0"/>
              <a:t> ІІ «</a:t>
            </a:r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досягнень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» 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268760"/>
            <a:ext cx="8528248" cy="558924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uk-UA" dirty="0" smtClean="0"/>
              <a:t>13. &lt;…&gt;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учня</a:t>
            </a:r>
            <a:r>
              <a:rPr lang="ru-RU" dirty="0" smtClean="0"/>
              <a:t> на </a:t>
            </a:r>
            <a:r>
              <a:rPr lang="ru-RU" dirty="0" err="1" smtClean="0"/>
              <a:t>уроці</a:t>
            </a:r>
            <a:r>
              <a:rPr lang="ru-RU" dirty="0" smtClean="0"/>
              <a:t> </a:t>
            </a:r>
            <a:r>
              <a:rPr lang="ru-RU" dirty="0" err="1" smtClean="0"/>
              <a:t>зазначається</a:t>
            </a:r>
            <a:r>
              <a:rPr lang="ru-RU" dirty="0" smtClean="0"/>
              <a:t> у </a:t>
            </a:r>
            <a:r>
              <a:rPr lang="ru-RU" dirty="0" err="1" smtClean="0"/>
              <a:t>журналі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датою буквою «</a:t>
            </a:r>
            <a:r>
              <a:rPr lang="ru-RU" b="1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».</a:t>
            </a:r>
          </a:p>
          <a:p>
            <a:pPr algn="l"/>
            <a:r>
              <a:rPr lang="uk-UA" dirty="0" smtClean="0"/>
              <a:t>14. </a:t>
            </a:r>
            <a:r>
              <a:rPr lang="uk-UA" dirty="0" smtClean="0"/>
              <a:t>&lt;…&gt;</a:t>
            </a:r>
            <a:r>
              <a:rPr lang="ru-RU" dirty="0" smtClean="0"/>
              <a:t>З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оцінюються</a:t>
            </a:r>
            <a:r>
              <a:rPr lang="ru-RU" dirty="0" smtClean="0"/>
              <a:t> вербально, у </a:t>
            </a:r>
            <a:r>
              <a:rPr lang="ru-RU" dirty="0" err="1" smtClean="0"/>
              <a:t>журналі</a:t>
            </a:r>
            <a:r>
              <a:rPr lang="ru-RU" dirty="0" smtClean="0"/>
              <a:t> у графах «І семестр», «ІІ семестр», «</a:t>
            </a:r>
            <a:r>
              <a:rPr lang="ru-RU" dirty="0" err="1" smtClean="0"/>
              <a:t>Рік</a:t>
            </a:r>
            <a:r>
              <a:rPr lang="ru-RU" dirty="0" smtClean="0"/>
              <a:t>» </a:t>
            </a:r>
            <a:r>
              <a:rPr lang="ru-RU" dirty="0" err="1" smtClean="0"/>
              <a:t>записується</a:t>
            </a:r>
            <a:r>
              <a:rPr lang="ru-RU" dirty="0" smtClean="0"/>
              <a:t> «</a:t>
            </a:r>
            <a:r>
              <a:rPr lang="ru-RU" b="1" dirty="0" err="1" smtClean="0">
                <a:solidFill>
                  <a:srgbClr val="FF0000"/>
                </a:solidFill>
              </a:rPr>
              <a:t>Зар</a:t>
            </a:r>
            <a:r>
              <a:rPr lang="ru-RU" dirty="0" smtClean="0"/>
              <a:t>.» (</a:t>
            </a:r>
            <a:r>
              <a:rPr lang="ru-RU" dirty="0" err="1" smtClean="0"/>
              <a:t>зараховано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>
                <a:solidFill>
                  <a:srgbClr val="FF0000"/>
                </a:solidFill>
              </a:rPr>
              <a:t>Не </a:t>
            </a:r>
            <a:r>
              <a:rPr lang="ru-RU" b="1" dirty="0" err="1" smtClean="0">
                <a:solidFill>
                  <a:srgbClr val="FF0000"/>
                </a:solidFill>
              </a:rPr>
              <a:t>зар</a:t>
            </a:r>
            <a:r>
              <a:rPr lang="ru-RU" dirty="0" smtClean="0"/>
              <a:t>.». </a:t>
            </a:r>
          </a:p>
          <a:p>
            <a:pPr marL="0" indent="0"/>
            <a:r>
              <a:rPr lang="ru-RU" sz="2800" dirty="0" err="1" smtClean="0"/>
              <a:t>Окремі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перевірок</a:t>
            </a:r>
            <a:r>
              <a:rPr lang="ru-RU" sz="2800" dirty="0" smtClean="0"/>
              <a:t> у </a:t>
            </a:r>
            <a:r>
              <a:rPr lang="ru-RU" sz="2800" dirty="0" err="1" smtClean="0"/>
              <a:t>разі</a:t>
            </a:r>
            <a:r>
              <a:rPr lang="ru-RU" sz="2800" dirty="0" smtClean="0"/>
              <a:t> вербального </a:t>
            </a:r>
            <a:r>
              <a:rPr lang="ru-RU" sz="2800" dirty="0" err="1" smtClean="0"/>
              <a:t>оцінювання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журналі</a:t>
            </a:r>
            <a:r>
              <a:rPr lang="ru-RU" sz="2800" dirty="0" smtClean="0"/>
              <a:t> </a:t>
            </a:r>
          </a:p>
          <a:p>
            <a:pPr marL="0" indent="0"/>
            <a:r>
              <a:rPr lang="ru-RU" b="1" dirty="0" smtClean="0">
                <a:solidFill>
                  <a:srgbClr val="FF0000"/>
                </a:solidFill>
              </a:rPr>
              <a:t>словом «</a:t>
            </a:r>
            <a:r>
              <a:rPr lang="ru-RU" b="1" dirty="0" err="1" smtClean="0">
                <a:solidFill>
                  <a:srgbClr val="FF0000"/>
                </a:solidFill>
              </a:rPr>
              <a:t>Зар</a:t>
            </a:r>
            <a:r>
              <a:rPr lang="ru-RU" b="1" dirty="0" smtClean="0">
                <a:solidFill>
                  <a:srgbClr val="FF0000"/>
                </a:solidFill>
              </a:rPr>
              <a:t>.» не </a:t>
            </a:r>
            <a:r>
              <a:rPr lang="ru-RU" b="1" dirty="0" err="1" smtClean="0">
                <a:solidFill>
                  <a:srgbClr val="FF0000"/>
                </a:solidFill>
              </a:rPr>
              <a:t>фіксують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1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208112"/>
          </a:xfrm>
          <a:solidFill>
            <a:schemeClr val="bg1"/>
          </a:solidFill>
        </p:spPr>
        <p:txBody>
          <a:bodyPr/>
          <a:lstStyle/>
          <a:p>
            <a:r>
              <a:rPr lang="ru-RU" b="1" dirty="0" err="1"/>
              <a:t>Розділ</a:t>
            </a:r>
            <a:r>
              <a:rPr lang="ru-RU" b="1" dirty="0"/>
              <a:t> ІІ «</a:t>
            </a:r>
            <a:r>
              <a:rPr lang="ru-RU" b="1" dirty="0" err="1"/>
              <a:t>Облік</a:t>
            </a:r>
            <a:r>
              <a:rPr lang="ru-RU" b="1" dirty="0"/>
              <a:t> </a:t>
            </a:r>
            <a:r>
              <a:rPr lang="ru-RU" b="1" dirty="0" err="1"/>
              <a:t>навчальних</a:t>
            </a:r>
            <a:r>
              <a:rPr lang="ru-RU" b="1" dirty="0"/>
              <a:t> </a:t>
            </a:r>
            <a:r>
              <a:rPr lang="ru-RU" b="1" dirty="0" err="1"/>
              <a:t>досягнень</a:t>
            </a:r>
            <a:r>
              <a:rPr lang="ru-RU" b="1" dirty="0"/>
              <a:t> </a:t>
            </a:r>
            <a:r>
              <a:rPr lang="ru-RU" b="1" dirty="0" err="1"/>
              <a:t>учнів</a:t>
            </a:r>
            <a:r>
              <a:rPr lang="ru-RU" b="1" dirty="0"/>
              <a:t>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528248" cy="566124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uk-UA" b="1" dirty="0" smtClean="0">
                <a:solidFill>
                  <a:srgbClr val="FF0000"/>
                </a:solidFill>
              </a:rPr>
              <a:t>без дати</a:t>
            </a:r>
            <a:r>
              <a:rPr lang="uk-UA" dirty="0" smtClean="0"/>
              <a:t>  записуються:</a:t>
            </a:r>
          </a:p>
          <a:p>
            <a:pPr marL="457200" indent="-457200" algn="l">
              <a:buFontTx/>
              <a:buChar char="-"/>
            </a:pPr>
            <a:r>
              <a:rPr lang="uk-UA" dirty="0" smtClean="0"/>
              <a:t>періодичний контроль, який займає певний час на кількох уроках протягом певного періоду</a:t>
            </a:r>
            <a:r>
              <a:rPr lang="uk-UA" dirty="0" smtClean="0">
                <a:solidFill>
                  <a:srgbClr val="000099"/>
                </a:solidFill>
              </a:rPr>
              <a:t>, це: </a:t>
            </a:r>
            <a:r>
              <a:rPr lang="uk-UA" b="1" dirty="0" smtClean="0">
                <a:solidFill>
                  <a:srgbClr val="FF0000"/>
                </a:solidFill>
              </a:rPr>
              <a:t>Зошити, Діалог, Усний переказ, Усний твір, Читання вголос;</a:t>
            </a:r>
          </a:p>
          <a:p>
            <a:pPr marL="457200" indent="-457200" algn="l">
              <a:buFontTx/>
              <a:buChar char="-"/>
            </a:pPr>
            <a:r>
              <a:rPr lang="uk-UA" dirty="0" smtClean="0">
                <a:solidFill>
                  <a:srgbClr val="000099"/>
                </a:solidFill>
              </a:rPr>
              <a:t>тематичний бал з позначкою </a:t>
            </a:r>
            <a:r>
              <a:rPr lang="uk-UA" b="1" dirty="0" smtClean="0">
                <a:solidFill>
                  <a:srgbClr val="FF0000"/>
                </a:solidFill>
              </a:rPr>
              <a:t>«Тема»;</a:t>
            </a:r>
          </a:p>
          <a:p>
            <a:pPr marL="457200" indent="-457200" algn="l">
              <a:buFontTx/>
              <a:buChar char="-"/>
            </a:pPr>
            <a:r>
              <a:rPr lang="uk-UA" b="1" dirty="0" smtClean="0">
                <a:solidFill>
                  <a:srgbClr val="FF0000"/>
                </a:solidFill>
              </a:rPr>
              <a:t>«Державна підсумкова атестація»;</a:t>
            </a:r>
          </a:p>
          <a:p>
            <a:pPr marL="457200" indent="-457200" algn="l">
              <a:buFontTx/>
              <a:buChar char="-"/>
            </a:pPr>
            <a:r>
              <a:rPr lang="uk-UA" dirty="0" smtClean="0">
                <a:solidFill>
                  <a:srgbClr val="000099"/>
                </a:solidFill>
              </a:rPr>
              <a:t>Бали семестрові та річні з позначкою:</a:t>
            </a:r>
          </a:p>
          <a:p>
            <a:pPr marL="0" indent="0" algn="l"/>
            <a:r>
              <a:rPr lang="uk-UA" b="1" dirty="0" smtClean="0">
                <a:solidFill>
                  <a:srgbClr val="FF0000"/>
                </a:solidFill>
              </a:rPr>
              <a:t>    «І семестр», «ІІ семестр», «Рік»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9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75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6896"/>
            <a:ext cx="8001000" cy="1208112"/>
          </a:xfrm>
          <a:solidFill>
            <a:schemeClr val="bg1"/>
          </a:solidFill>
        </p:spPr>
        <p:txBody>
          <a:bodyPr/>
          <a:lstStyle/>
          <a:p>
            <a:r>
              <a:rPr lang="ru-RU" b="1" dirty="0" err="1" smtClean="0"/>
              <a:t>Розділ</a:t>
            </a:r>
            <a:r>
              <a:rPr lang="ru-RU" b="1" dirty="0" smtClean="0"/>
              <a:t> ІІ «</a:t>
            </a:r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навчальних</a:t>
            </a:r>
            <a:r>
              <a:rPr lang="ru-RU" b="1" dirty="0" smtClean="0"/>
              <a:t> </a:t>
            </a:r>
            <a:r>
              <a:rPr lang="ru-RU" b="1" dirty="0" err="1" smtClean="0"/>
              <a:t>досягнень</a:t>
            </a:r>
            <a:r>
              <a:rPr lang="ru-RU" b="1" dirty="0" smtClean="0"/>
              <a:t> </a:t>
            </a:r>
            <a:r>
              <a:rPr lang="ru-RU" b="1" dirty="0" err="1" smtClean="0"/>
              <a:t>учнів</a:t>
            </a:r>
            <a:r>
              <a:rPr lang="ru-RU" b="1" dirty="0" smtClean="0"/>
              <a:t>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b="1" dirty="0" err="1" smtClean="0">
                <a:solidFill>
                  <a:srgbClr val="FF0000"/>
                </a:solidFill>
              </a:rPr>
              <a:t>Під</a:t>
            </a:r>
            <a:r>
              <a:rPr lang="ru-RU" b="1" dirty="0" smtClean="0">
                <a:solidFill>
                  <a:srgbClr val="FF0000"/>
                </a:solidFill>
              </a:rPr>
              <a:t>  датою </a:t>
            </a:r>
            <a:r>
              <a:rPr lang="ru-RU" dirty="0" err="1" smtClean="0"/>
              <a:t>записують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періодичного</a:t>
            </a:r>
            <a:r>
              <a:rPr lang="ru-RU" dirty="0" smtClean="0"/>
              <a:t> контролю, </a:t>
            </a:r>
            <a:r>
              <a:rPr lang="ru-RU" dirty="0" err="1" smtClean="0"/>
              <a:t>що</a:t>
            </a:r>
            <a:r>
              <a:rPr lang="ru-RU" dirty="0" smtClean="0"/>
              <a:t> проводиться фронтально, на </a:t>
            </a:r>
            <a:r>
              <a:rPr lang="ru-RU" dirty="0" err="1" smtClean="0"/>
              <a:t>лівій</a:t>
            </a:r>
            <a:r>
              <a:rPr lang="ru-RU" dirty="0" smtClean="0"/>
              <a:t> </a:t>
            </a:r>
            <a:r>
              <a:rPr lang="ru-RU" dirty="0" err="1" smtClean="0"/>
              <a:t>сторінці</a:t>
            </a:r>
            <a:r>
              <a:rPr lang="ru-RU" dirty="0" smtClean="0"/>
              <a:t> журналу, а вид </a:t>
            </a:r>
            <a:r>
              <a:rPr lang="ru-RU" dirty="0" err="1" smtClean="0"/>
              <a:t>перевірної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(</a:t>
            </a:r>
            <a:r>
              <a:rPr lang="ru-RU" b="1" dirty="0" err="1" smtClean="0"/>
              <a:t>аудіювання</a:t>
            </a:r>
            <a:r>
              <a:rPr lang="ru-RU" b="1" dirty="0" smtClean="0"/>
              <a:t>, диктант, </a:t>
            </a:r>
            <a:r>
              <a:rPr lang="ru-RU" b="1" dirty="0" err="1" smtClean="0"/>
              <a:t>списування</a:t>
            </a:r>
            <a:r>
              <a:rPr lang="ru-RU" b="1" dirty="0" smtClean="0"/>
              <a:t>, </a:t>
            </a:r>
            <a:r>
              <a:rPr lang="ru-RU" b="1" dirty="0" err="1" smtClean="0"/>
              <a:t>письмовий</a:t>
            </a:r>
            <a:r>
              <a:rPr lang="ru-RU" b="1" dirty="0" smtClean="0"/>
              <a:t> </a:t>
            </a:r>
            <a:r>
              <a:rPr lang="ru-RU" b="1" dirty="0" err="1" smtClean="0"/>
              <a:t>переказ</a:t>
            </a:r>
            <a:r>
              <a:rPr lang="ru-RU" b="1" dirty="0" smtClean="0"/>
              <a:t>, </a:t>
            </a:r>
            <a:r>
              <a:rPr lang="ru-RU" b="1" dirty="0" err="1" smtClean="0"/>
              <a:t>письмовий</a:t>
            </a:r>
            <a:r>
              <a:rPr lang="ru-RU" b="1" dirty="0" smtClean="0"/>
              <a:t> </a:t>
            </a:r>
            <a:r>
              <a:rPr lang="ru-RU" b="1" dirty="0" err="1" smtClean="0"/>
              <a:t>твір</a:t>
            </a:r>
            <a:r>
              <a:rPr lang="ru-RU" b="1" dirty="0" smtClean="0"/>
              <a:t>, </a:t>
            </a:r>
            <a:r>
              <a:rPr lang="ru-RU" b="1" dirty="0" err="1" smtClean="0"/>
              <a:t>мовна</a:t>
            </a:r>
            <a:r>
              <a:rPr lang="ru-RU" b="1" dirty="0" smtClean="0"/>
              <a:t> тема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зазначають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у </a:t>
            </a:r>
            <a:r>
              <a:rPr lang="ru-RU" b="1" u="sng" dirty="0" err="1" smtClean="0">
                <a:solidFill>
                  <a:srgbClr val="FF0000"/>
                </a:solidFill>
              </a:rPr>
              <a:t>верхній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частині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відповідної</a:t>
            </a:r>
            <a:r>
              <a:rPr lang="ru-RU" b="1" dirty="0" smtClean="0">
                <a:solidFill>
                  <a:srgbClr val="FF0000"/>
                </a:solidFill>
              </a:rPr>
              <a:t> колонки.</a:t>
            </a:r>
            <a:r>
              <a:rPr lang="ru-RU" dirty="0" smtClean="0"/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Roving Logo (Rev 1)">
  <a:themeElements>
    <a:clrScheme name="New Roving Logo (Rev 1)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New Roving Logo (Rev 1)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Roving Logo (Rev 1)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Roving Logo (Rev 1)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Roving Logo (Rev 1)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Settings\jmuto\Application Data\Microsoft\Templates\New Roving Logo (Rev 1).pot</Template>
  <TotalTime>4452</TotalTime>
  <Words>1087</Words>
  <Application>Microsoft Office PowerPoint</Application>
  <PresentationFormat>Экран (4:3)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Tahoma</vt:lpstr>
      <vt:lpstr>Wingdings</vt:lpstr>
      <vt:lpstr>Times New Roman</vt:lpstr>
      <vt:lpstr>Verdana</vt:lpstr>
      <vt:lpstr>New Roving Logo (Rev 1)</vt:lpstr>
      <vt:lpstr>Презентация PowerPoint</vt:lpstr>
      <vt:lpstr>Наказ МОН України  від 08.04.2015 № 412</vt:lpstr>
      <vt:lpstr>Загальні вимоги</vt:lpstr>
      <vt:lpstr>Загальні вимоги</vt:lpstr>
      <vt:lpstr>Загальні вимоги</vt:lpstr>
      <vt:lpstr>Розділі І «Облік відвідування (пропуск занять)»</vt:lpstr>
      <vt:lpstr>Розділ ІІ «Облік навчальних досягнень учнів» </vt:lpstr>
      <vt:lpstr>Розділ ІІ «Облік навчальних досягнень учнів» </vt:lpstr>
      <vt:lpstr>Розділ ІІ «Облік навчальних досягнень учнів» </vt:lpstr>
      <vt:lpstr>Розділ ІІІ «Облік проведення навчальних екскурсій» </vt:lpstr>
      <vt:lpstr>Розділ V «Загальні відомості про учнів» </vt:lpstr>
      <vt:lpstr>Презентация PowerPoint</vt:lpstr>
      <vt:lpstr>Методичний посібник </vt:lpstr>
      <vt:lpstr>Презентация PowerPoint</vt:lpstr>
    </vt:vector>
  </TitlesOfParts>
  <Company>Roving Software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Constant Contact PowerPoint Template</dc:title>
  <dc:creator>Julian</dc:creator>
  <cp:lastModifiedBy>Diana</cp:lastModifiedBy>
  <cp:revision>137</cp:revision>
  <cp:lastPrinted>2015-09-03T14:34:15Z</cp:lastPrinted>
  <dcterms:created xsi:type="dcterms:W3CDTF">2001-02-01T15:23:38Z</dcterms:created>
  <dcterms:modified xsi:type="dcterms:W3CDTF">2015-09-03T14:36:59Z</dcterms:modified>
</cp:coreProperties>
</file>