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308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1" autoAdjust="0"/>
    <p:restoredTop sz="98355" autoAdjust="0"/>
  </p:normalViewPr>
  <p:slideViewPr>
    <p:cSldViewPr>
      <p:cViewPr>
        <p:scale>
          <a:sx n="62" d="100"/>
          <a:sy n="62" d="100"/>
        </p:scale>
        <p:origin x="-140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BA2AB880-8200-44E7-8C6B-0398A706FC13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96E99549-6AD2-4696-90F3-D10C155D5D0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2828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/>
          <a:lstStyle>
            <a:lvl1pPr algn="r">
              <a:defRPr sz="1200"/>
            </a:lvl1pPr>
          </a:lstStyle>
          <a:p>
            <a:fld id="{464E3D66-C795-439F-81DE-8BD96C8E54F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6" tIns="45848" rIns="91696" bIns="4584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696" tIns="45848" rIns="91696" bIns="4584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696" tIns="45848" rIns="91696" bIns="45848" rtlCol="0" anchor="b"/>
          <a:lstStyle>
            <a:lvl1pPr algn="r">
              <a:defRPr sz="1200"/>
            </a:lvl1pPr>
          </a:lstStyle>
          <a:p>
            <a:fld id="{1ED483E3-ADE4-4789-A148-49C6B53CC3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776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475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756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096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258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57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2599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757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678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1547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5943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452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212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483E3-ADE4-4789-A148-49C6B53CC317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18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F107840-82A1-4F0F-9694-4FCDEF33E189}" type="datetimeFigureOut">
              <a:rPr lang="ru-RU" smtClean="0"/>
              <a:pPr/>
              <a:t>23.02.2016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591A697-B676-4061-9DCC-4E48A53D93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52;&#1080;&#1083;&#1072;\Desktop\&#1043;&#1088;&#1103;&#1079;&#1085;&#1086;&#1074;&#1072;%20&#1042;.&#1057;.&#1051;&#1080;&#1090;&#1077;&#1088;&#1072;&#1090;&#1091;&#1088;&#1085;&#1099;&#1077;%20&#1084;&#1077;&#1089;&#1090;&#1072;%20&#1047;&#1072;&#1076;&#1072;&#1085;&#1080;&#1077;3\&#1043;&#1088;&#1103;&#1079;&#1085;&#1086;&#1074;&#1072;%20&#1042;.&#1057;.&#1051;&#1080;&#1090;&#1077;&#1088;&#1072;&#1090;&#1091;&#1088;&#1085;&#1099;&#1077;%20&#1084;&#1077;&#1089;&#1090;&#1072;%20&#1047;&#1072;&#1076;&#1072;&#1085;&#1080;&#1077;3\cinemusic_-_ss_11__u_kostra_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214282" y="214290"/>
            <a:ext cx="8715436" cy="6500858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90000"/>
                  <a:tint val="66000"/>
                  <a:satMod val="160000"/>
                </a:schemeClr>
              </a:gs>
              <a:gs pos="50000">
                <a:schemeClr val="accent3">
                  <a:lumMod val="90000"/>
                  <a:tint val="44500"/>
                  <a:satMod val="160000"/>
                </a:schemeClr>
              </a:gs>
              <a:gs pos="100000">
                <a:schemeClr val="accent3">
                  <a:lumMod val="90000"/>
                  <a:tint val="23500"/>
                  <a:satMod val="160000"/>
                </a:schemeClr>
              </a:gs>
            </a:gsLst>
            <a:lin ang="13500000" scaled="1"/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661249"/>
            <a:ext cx="3829032" cy="864096"/>
          </a:xfrm>
        </p:spPr>
        <p:txBody>
          <a:bodyPr>
            <a:normAutofit fontScale="85000" lnSpcReduction="20000"/>
          </a:bodyPr>
          <a:lstStyle/>
          <a:p>
            <a:r>
              <a:rPr lang="uk-UA" sz="2400" b="1" dirty="0" err="1" smtClean="0">
                <a:solidFill>
                  <a:schemeClr val="tx2">
                    <a:lumMod val="25000"/>
                  </a:schemeClr>
                </a:solidFill>
                <a:effectLst/>
              </a:rPr>
              <a:t>Моліна</a:t>
            </a:r>
            <a:r>
              <a:rPr lang="uk-UA" sz="2400" b="1" dirty="0" smtClean="0">
                <a:solidFill>
                  <a:schemeClr val="tx2">
                    <a:lumMod val="25000"/>
                  </a:schemeClr>
                </a:solidFill>
                <a:effectLst/>
              </a:rPr>
              <a:t> О.О., методист Центру  методичної та аналітичної роботи</a:t>
            </a:r>
            <a:endParaRPr lang="ru-RU" sz="2400" b="1" dirty="0" smtClean="0"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29190" y="4714884"/>
            <a:ext cx="4214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67944" y="636845"/>
            <a:ext cx="48617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>
                <a:solidFill>
                  <a:schemeClr val="bg2"/>
                </a:solidFill>
              </a:rPr>
              <a:t>Організація взаємодії ПНЗ і ЗНЗ – крок до підвищення якості навчання англійської мови</a:t>
            </a:r>
            <a:endParaRPr lang="en-US" sz="3200" b="1" dirty="0" smtClean="0">
              <a:solidFill>
                <a:schemeClr val="bg2"/>
              </a:solidFill>
            </a:endParaRPr>
          </a:p>
        </p:txBody>
      </p:sp>
      <p:pic>
        <p:nvPicPr>
          <p:cNvPr id="12" name="cinemusic_-_ss_11__u_kostra_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tretch>
            <a:fillRect/>
          </a:stretch>
        </p:blipFill>
        <p:spPr>
          <a:xfrm>
            <a:off x="1214414" y="2786058"/>
            <a:ext cx="304800" cy="3048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282" y="424142"/>
            <a:ext cx="3709646" cy="5957186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548680"/>
            <a:ext cx="7543800" cy="936104"/>
          </a:xfrm>
        </p:spPr>
        <p:txBody>
          <a:bodyPr/>
          <a:lstStyle/>
          <a:p>
            <a:r>
              <a:rPr lang="uk-UA" sz="4000" dirty="0" smtClean="0"/>
              <a:t>Конкурси з англійської мови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400" u="sng" dirty="0" smtClean="0"/>
              <a:t>Oxford Education Group </a:t>
            </a:r>
          </a:p>
          <a:p>
            <a:pPr marL="18288" indent="0">
              <a:buNone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7 </a:t>
            </a:r>
            <a:r>
              <a:rPr lang="uk-UA" sz="2400" dirty="0"/>
              <a:t>– 12 років: завдання – створити плакат формату А4 за темою «Користь вивчення англійської мови».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uk-UA" sz="2400" dirty="0"/>
              <a:t>13 – 14 років: завдання – написати твір обсягом 500 слів за темою «Які можливості відкриває переді мною вільне володіння англійською мовою?».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uk-UA" sz="2400" dirty="0"/>
              <a:t>15 – 18 років: завдання – написати твір обсягом 1000 слів за темою «Чи варта можливість вільно спілкуватися англійською мовою витраченого часу та зусиль</a:t>
            </a:r>
            <a:r>
              <a:rPr lang="uk-UA" sz="2400" dirty="0" smtClean="0"/>
              <a:t>?».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976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776864" cy="914400"/>
          </a:xfrm>
        </p:spPr>
        <p:txBody>
          <a:bodyPr>
            <a:normAutofit/>
          </a:bodyPr>
          <a:lstStyle/>
          <a:p>
            <a:r>
              <a:rPr lang="uk-UA" sz="3600" dirty="0" smtClean="0"/>
              <a:t>Рекомендації до подальшої роботи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Розширення репертуару творчих колективів англомовними творами.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Упровадження в НВП практики відзначення свят та урочистих дат англомовного світу задля виховання поваги до культури англомовних країн.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/>
              <a:t>Проведення декад англійської мови, тижнів американського/британського кіно/поезії, конкурсів, </a:t>
            </a:r>
            <a:r>
              <a:rPr lang="uk-UA" sz="2800" dirty="0" err="1" smtClean="0"/>
              <a:t>брейн-рингів</a:t>
            </a:r>
            <a:r>
              <a:rPr lang="uk-UA" sz="2800" dirty="0" smtClean="0"/>
              <a:t> тощо.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036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9592" y="1616938"/>
            <a:ext cx="7787208" cy="449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право 3"/>
          <p:cNvSpPr/>
          <p:nvPr/>
        </p:nvSpPr>
        <p:spPr>
          <a:xfrm>
            <a:off x="1043608" y="4293096"/>
            <a:ext cx="1008112" cy="288032"/>
          </a:xfrm>
          <a:prstGeom prst="rightArrow">
            <a:avLst>
              <a:gd name="adj1" fmla="val 7442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038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92696"/>
            <a:ext cx="770485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48803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685801"/>
            <a:ext cx="7546032" cy="4687415"/>
          </a:xfrm>
        </p:spPr>
        <p:txBody>
          <a:bodyPr>
            <a:normAutofit/>
          </a:bodyPr>
          <a:lstStyle/>
          <a:p>
            <a:pPr marL="18288" indent="0" algn="ctr">
              <a:buNone/>
            </a:pPr>
            <a:r>
              <a:rPr lang="uk-UA" sz="4000" dirty="0"/>
              <a:t>2016 рік оголошено Роком англійської мови в Україні </a:t>
            </a:r>
            <a:br>
              <a:rPr lang="uk-UA" sz="4000" dirty="0"/>
            </a:br>
            <a:r>
              <a:rPr lang="uk-UA" sz="4000" dirty="0"/>
              <a:t>(Указ Президента України </a:t>
            </a:r>
            <a:br>
              <a:rPr lang="uk-UA" sz="4000" dirty="0"/>
            </a:br>
            <a:r>
              <a:rPr lang="uk-UA" sz="4000" dirty="0"/>
              <a:t>від 16 листопада 2015 року № 641/2015)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590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676456" cy="778098"/>
          </a:xfrm>
        </p:spPr>
        <p:txBody>
          <a:bodyPr>
            <a:noAutofit/>
          </a:bodyPr>
          <a:lstStyle/>
          <a:p>
            <a:r>
              <a:rPr lang="uk-UA" sz="3200" dirty="0" smtClean="0"/>
              <a:t>На виконання Указу заплановані заходи: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065315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dirty="0"/>
              <a:t>Запровадження вивчення англійської мови як другої іноземної у </a:t>
            </a:r>
            <a:r>
              <a:rPr lang="uk-UA" sz="2800" dirty="0" smtClean="0"/>
              <a:t>ЗНЗ, </a:t>
            </a:r>
            <a:r>
              <a:rPr lang="uk-UA" sz="2800" dirty="0"/>
              <a:t>у яких вона не </a:t>
            </a:r>
            <a:r>
              <a:rPr lang="uk-UA" sz="2800" dirty="0" smtClean="0"/>
              <a:t>вивчається.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 smtClean="0">
                <a:solidFill>
                  <a:srgbClr val="FF7C80"/>
                </a:solidFill>
              </a:rPr>
              <a:t>Розширення </a:t>
            </a:r>
            <a:r>
              <a:rPr lang="uk-UA" sz="2800" dirty="0">
                <a:solidFill>
                  <a:srgbClr val="FF7C80"/>
                </a:solidFill>
              </a:rPr>
              <a:t>мережі гуртків з вивчення англійської мови у </a:t>
            </a:r>
            <a:r>
              <a:rPr lang="uk-UA" sz="2800" dirty="0" smtClean="0">
                <a:solidFill>
                  <a:srgbClr val="FF7C80"/>
                </a:solidFill>
              </a:rPr>
              <a:t>ПНЗ, </a:t>
            </a:r>
            <a:r>
              <a:rPr lang="uk-UA" sz="2800" dirty="0">
                <a:solidFill>
                  <a:srgbClr val="FF7C80"/>
                </a:solidFill>
              </a:rPr>
              <a:t>а також практики її застосування в роботі з вихованцями, учнями і слухачами за різними напрямами позашкільної </a:t>
            </a:r>
            <a:r>
              <a:rPr lang="uk-UA" sz="2800" dirty="0" smtClean="0">
                <a:solidFill>
                  <a:srgbClr val="FF7C80"/>
                </a:solidFill>
              </a:rPr>
              <a:t>освіти. </a:t>
            </a:r>
          </a:p>
          <a:p>
            <a:pPr>
              <a:buFont typeface="Arial" pitchFamily="34" charset="0"/>
              <a:buChar char="•"/>
            </a:pPr>
            <a:r>
              <a:rPr lang="uk-UA" sz="2800" dirty="0"/>
              <a:t>Проведення фахових конкурсів, олімпіад та інших змагань з англійської мови серед педагогічних, науково-педагогічних працівників, учнів та студентів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607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568952" cy="778098"/>
          </a:xfrm>
        </p:spPr>
        <p:txBody>
          <a:bodyPr>
            <a:noAutofit/>
          </a:bodyPr>
          <a:lstStyle/>
          <a:p>
            <a:r>
              <a:rPr lang="uk-UA" sz="3200" dirty="0" smtClean="0"/>
              <a:t>На виконання Указу заплановані заходи: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5"/>
            <a:ext cx="8424936" cy="475252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2800" dirty="0" smtClean="0"/>
              <a:t>Розвиток </a:t>
            </a:r>
            <a:r>
              <a:rPr lang="uk-UA" sz="2800" dirty="0"/>
              <a:t>взаємного обміну учнями, студентами між навчальними закладами України та держав, у яких англійська мова є основною мовою </a:t>
            </a:r>
            <a:r>
              <a:rPr lang="uk-UA" sz="2800" dirty="0" smtClean="0"/>
              <a:t>спілкування.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/>
              <a:t>Активізація участі загальноосвітніх навчальних закладів України в навчальній програмі Європейського Союзу «</a:t>
            </a:r>
            <a:r>
              <a:rPr lang="en-US" sz="2800" dirty="0"/>
              <a:t>E</a:t>
            </a:r>
            <a:r>
              <a:rPr lang="uk-UA" sz="2800" dirty="0"/>
              <a:t>-</a:t>
            </a:r>
            <a:r>
              <a:rPr lang="en-US" sz="2800" dirty="0"/>
              <a:t>Twinning Plus</a:t>
            </a:r>
            <a:r>
              <a:rPr lang="uk-UA" sz="2800" dirty="0" smtClean="0"/>
              <a:t>».</a:t>
            </a:r>
          </a:p>
          <a:p>
            <a:pPr lvl="0">
              <a:buFont typeface="Arial" pitchFamily="34" charset="0"/>
              <a:buChar char="•"/>
            </a:pPr>
            <a:r>
              <a:rPr lang="uk-UA" sz="2800" dirty="0" smtClean="0"/>
              <a:t>Започаткування </a:t>
            </a:r>
            <a:r>
              <a:rPr lang="uk-UA" sz="2800" dirty="0"/>
              <a:t>проекту підвищення фахової кваліфікації педагогічних і науково-педагогічних працівників з англійської мови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45290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208912" cy="11430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На виконання Указу заплановані заходи: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uk-UA" sz="3200" dirty="0"/>
              <a:t>Розвиток міжнародного співробітництва щодо залучення до викладання англійської мови іноземних фахівців, які є її носіями, у тому числі волонтерів.</a:t>
            </a:r>
            <a:endParaRPr lang="ru-RU" sz="3200" dirty="0"/>
          </a:p>
          <a:p>
            <a:pPr>
              <a:buFont typeface="Arial" pitchFamily="34" charset="0"/>
              <a:buChar char="•"/>
            </a:pPr>
            <a:r>
              <a:rPr lang="uk-UA" sz="3200" dirty="0">
                <a:solidFill>
                  <a:srgbClr val="FF7C80"/>
                </a:solidFill>
              </a:rPr>
              <a:t>Розширення мережі літніх мовних таборів з метою вивчення </a:t>
            </a:r>
            <a:r>
              <a:rPr lang="uk-UA" sz="3200" dirty="0" smtClean="0">
                <a:solidFill>
                  <a:srgbClr val="FF7C80"/>
                </a:solidFill>
              </a:rPr>
              <a:t>іноземних </a:t>
            </a:r>
            <a:r>
              <a:rPr lang="uk-UA" sz="3200" dirty="0">
                <a:solidFill>
                  <a:srgbClr val="FF7C80"/>
                </a:solidFill>
              </a:rPr>
              <a:t>мов в </a:t>
            </a:r>
            <a:r>
              <a:rPr lang="uk-UA" sz="3200" dirty="0" smtClean="0">
                <a:solidFill>
                  <a:srgbClr val="FF7C80"/>
                </a:solidFill>
              </a:rPr>
              <a:t>Україні.</a:t>
            </a:r>
            <a:endParaRPr lang="ru-RU" sz="3200" dirty="0">
              <a:solidFill>
                <a:srgbClr val="FF7C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8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uk-UA" dirty="0" smtClean="0"/>
              <a:t>Гуртки з англійської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525963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uk-UA" sz="4000" dirty="0" smtClean="0"/>
              <a:t>Англійська мова для моряків </a:t>
            </a:r>
          </a:p>
          <a:p>
            <a:pPr marL="0" indent="0">
              <a:buNone/>
            </a:pPr>
            <a:r>
              <a:rPr lang="uk-UA" sz="4000" dirty="0" smtClean="0"/>
              <a:t>(Харківський дитячо-юнацький клуб моряків Харківської міської ради Харківської області)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6569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975848" cy="720080"/>
          </a:xfrm>
        </p:spPr>
        <p:txBody>
          <a:bodyPr/>
          <a:lstStyle/>
          <a:p>
            <a:r>
              <a:rPr lang="uk-UA" dirty="0" smtClean="0"/>
              <a:t>Гуртки з англійської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04056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uk-UA" sz="2400" b="1" i="1" dirty="0" smtClean="0"/>
              <a:t>Методичні </a:t>
            </a:r>
            <a:r>
              <a:rPr lang="uk-UA" sz="2400" b="1" i="1" dirty="0"/>
              <a:t>рекомендації до навчальної </a:t>
            </a:r>
            <a:r>
              <a:rPr lang="uk-UA" sz="2400" b="1" i="1" dirty="0" smtClean="0"/>
              <a:t>програми</a:t>
            </a:r>
            <a:r>
              <a:rPr lang="ru-RU" sz="2400" dirty="0"/>
              <a:t> </a:t>
            </a:r>
            <a:r>
              <a:rPr lang="uk-UA" sz="2400" b="1" dirty="0" smtClean="0"/>
              <a:t>«Цікава англійська»</a:t>
            </a:r>
            <a:r>
              <a:rPr lang="ru-RU" sz="2400" dirty="0"/>
              <a:t> </a:t>
            </a:r>
            <a:r>
              <a:rPr lang="uk-UA" sz="2400" i="1" dirty="0" smtClean="0"/>
              <a:t>для </a:t>
            </a:r>
            <a:r>
              <a:rPr lang="uk-UA" sz="2400" i="1" dirty="0"/>
              <a:t>вихованців позашкільного навчального </a:t>
            </a:r>
            <a:r>
              <a:rPr lang="uk-UA" sz="2400" i="1" dirty="0" smtClean="0"/>
              <a:t>закладу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/>
              <a:t>Програма гуртка розрахована на 3 роки навчання, призначена для організації роботи з дітьми 6-11 років. Навчання гуртківців здійснюється за початковим  та основним рівнями. У цій програмі передбачено 4 години на тиждень, 144 години на рік. 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uk-UA" sz="2400" dirty="0"/>
              <a:t>Мета програми – формувати у вихованців комунікативні компетентності, які були б достатніми для </a:t>
            </a:r>
            <a:r>
              <a:rPr lang="uk-UA" sz="2400" dirty="0" smtClean="0"/>
              <a:t>спілкування </a:t>
            </a:r>
            <a:r>
              <a:rPr lang="uk-UA" sz="2400" dirty="0"/>
              <a:t>в усному (говоріння, аудіювання) </a:t>
            </a:r>
            <a:r>
              <a:rPr lang="uk-UA" sz="2400" dirty="0" smtClean="0"/>
              <a:t>та </a:t>
            </a:r>
            <a:r>
              <a:rPr lang="uk-UA" sz="2400" dirty="0"/>
              <a:t>писемному (читання, письмо) мовленні, </a:t>
            </a:r>
            <a:r>
              <a:rPr lang="uk-UA" sz="2400" dirty="0" smtClean="0"/>
              <a:t>сформувати </a:t>
            </a:r>
            <a:r>
              <a:rPr lang="uk-UA" sz="2400" dirty="0"/>
              <a:t>мовні навички (фонетичні, </a:t>
            </a:r>
            <a:r>
              <a:rPr lang="uk-UA" sz="2400" dirty="0" smtClean="0"/>
              <a:t>лексичні</a:t>
            </a:r>
            <a:r>
              <a:rPr lang="uk-UA" sz="2400" dirty="0"/>
              <a:t>, </a:t>
            </a:r>
            <a:r>
              <a:rPr lang="uk-UA" sz="2400" dirty="0" smtClean="0"/>
              <a:t>граматичні</a:t>
            </a:r>
            <a:r>
              <a:rPr lang="uk-UA" sz="2400" dirty="0"/>
              <a:t>, орфографічні) </a:t>
            </a:r>
            <a:r>
              <a:rPr lang="uk-UA" sz="2400" dirty="0" smtClean="0"/>
              <a:t>та поняття</a:t>
            </a:r>
            <a:r>
              <a:rPr lang="uk-UA" sz="2400" dirty="0"/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02955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850106"/>
          </a:xfrm>
        </p:spPr>
        <p:txBody>
          <a:bodyPr/>
          <a:lstStyle/>
          <a:p>
            <a:r>
              <a:rPr lang="uk-UA" dirty="0" smtClean="0"/>
              <a:t>Гуртки з англійської мови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12968" cy="482453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b="1" i="1" dirty="0"/>
              <a:t>Методичні рекомендації до навчальної програми </a:t>
            </a:r>
            <a:br>
              <a:rPr lang="uk-UA" sz="2400" b="1" i="1" dirty="0"/>
            </a:br>
            <a:r>
              <a:rPr lang="uk-UA" sz="2400" b="1" i="1" dirty="0" smtClean="0"/>
              <a:t>«</a:t>
            </a:r>
            <a:r>
              <a:rPr lang="en-US" sz="2400" b="1" i="1" dirty="0"/>
              <a:t>The Path to Perfection</a:t>
            </a:r>
            <a:r>
              <a:rPr lang="uk-UA" sz="2400" b="1" i="1" dirty="0" smtClean="0"/>
              <a:t>»</a:t>
            </a:r>
            <a:r>
              <a:rPr lang="uk-UA" sz="2400" dirty="0"/>
              <a:t> </a:t>
            </a:r>
            <a:endParaRPr lang="uk-UA" sz="2400" dirty="0" smtClean="0"/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Програма </a:t>
            </a:r>
            <a:r>
              <a:rPr lang="uk-UA" sz="2400" dirty="0"/>
              <a:t>гуртка - модульно-інтегрована та розрахована на 2 роки навчання для </a:t>
            </a:r>
            <a:r>
              <a:rPr lang="uk-UA" sz="2400" dirty="0" smtClean="0"/>
              <a:t>учнів 10-11-х </a:t>
            </a:r>
            <a:r>
              <a:rPr lang="uk-UA" sz="2400" dirty="0"/>
              <a:t>класів (обсяг – 68 годин, 1 рік – 34 години /1 година на тиждень). </a:t>
            </a:r>
            <a:endParaRPr lang="ru-RU" sz="2400" dirty="0"/>
          </a:p>
          <a:p>
            <a:pPr>
              <a:buFont typeface="Arial" pitchFamily="34" charset="0"/>
              <a:buChar char="•"/>
            </a:pPr>
            <a:r>
              <a:rPr lang="uk-UA" sz="2400" dirty="0"/>
              <a:t>Основною метою створення програми є підвищення рівня володіння учнями </a:t>
            </a:r>
            <a:r>
              <a:rPr lang="uk-UA" sz="2400" dirty="0" smtClean="0"/>
              <a:t>англійською </a:t>
            </a:r>
            <a:r>
              <a:rPr lang="uk-UA" sz="2400" dirty="0"/>
              <a:t>мовою, розвиток умінь і навичок спілкування з морально-етичних </a:t>
            </a:r>
            <a:r>
              <a:rPr lang="uk-UA" sz="2400" dirty="0" smtClean="0"/>
              <a:t>проблем</a:t>
            </a:r>
            <a:r>
              <a:rPr lang="uk-UA" sz="2400" dirty="0"/>
              <a:t>; програма передбачає 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/>
              <a:t>ознайомлення </a:t>
            </a:r>
            <a:r>
              <a:rPr lang="uk-UA" sz="2400" dirty="0"/>
              <a:t>учнів з основними </a:t>
            </a:r>
            <a:r>
              <a:rPr lang="uk-UA" sz="2400" dirty="0" smtClean="0"/>
              <a:t>моральними </a:t>
            </a:r>
            <a:r>
              <a:rPr lang="uk-UA" sz="2400" dirty="0"/>
              <a:t>поняттями, формування в учнів </a:t>
            </a:r>
            <a:r>
              <a:rPr lang="uk-UA" sz="2400" dirty="0" smtClean="0"/>
              <a:t>моральних </a:t>
            </a:r>
            <a:r>
              <a:rPr lang="uk-UA" sz="2400" dirty="0"/>
              <a:t>якостей на </a:t>
            </a:r>
            <a:r>
              <a:rPr lang="uk-UA" sz="2400" dirty="0" smtClean="0"/>
              <a:t>основі загальнолюдських </a:t>
            </a:r>
            <a:r>
              <a:rPr lang="uk-UA" sz="2400" dirty="0"/>
              <a:t>цінностей</a:t>
            </a:r>
            <a:r>
              <a:rPr lang="uk-UA" sz="2400" dirty="0" smtClean="0"/>
              <a:t>.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98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143000"/>
          </a:xfrm>
        </p:spPr>
        <p:txBody>
          <a:bodyPr/>
          <a:lstStyle/>
          <a:p>
            <a:r>
              <a:rPr lang="uk-UA" sz="3600" dirty="0" smtClean="0"/>
              <a:t>Конкурси з англійської мови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916832"/>
            <a:ext cx="8363272" cy="4209331"/>
          </a:xfrm>
        </p:spPr>
        <p:txBody>
          <a:bodyPr>
            <a:noAutofit/>
          </a:bodyPr>
          <a:lstStyle/>
          <a:p>
            <a:pPr marL="18288" indent="0">
              <a:buNone/>
            </a:pPr>
            <a:r>
              <a:rPr lang="ru-RU" sz="3200" u="sng" dirty="0" err="1" smtClean="0"/>
              <a:t>Видавництво</a:t>
            </a:r>
            <a:r>
              <a:rPr lang="ru-RU" sz="3200" u="sng" dirty="0" smtClean="0"/>
              <a:t> </a:t>
            </a:r>
            <a:r>
              <a:rPr lang="en-US" sz="3200" u="sng" dirty="0" smtClean="0"/>
              <a:t>MM Publication</a:t>
            </a:r>
          </a:p>
          <a:p>
            <a:pPr marL="18288" indent="0">
              <a:buNone/>
            </a:pPr>
            <a:endParaRPr lang="en-US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 smtClean="0"/>
              <a:t>Моя </a:t>
            </a:r>
            <a:r>
              <a:rPr lang="ru-RU" sz="3200" dirty="0" err="1"/>
              <a:t>Батьківщина</a:t>
            </a:r>
            <a:r>
              <a:rPr lang="ru-RU" sz="3200" dirty="0"/>
              <a:t>: </a:t>
            </a:r>
            <a:r>
              <a:rPr lang="ru-RU" sz="3200" dirty="0" err="1"/>
              <a:t>місце</a:t>
            </a:r>
            <a:r>
              <a:rPr lang="ru-RU" sz="3200" dirty="0"/>
              <a:t>, де я живу/ </a:t>
            </a:r>
            <a:r>
              <a:rPr lang="ru-RU" sz="3200" dirty="0" err="1"/>
              <a:t>місце</a:t>
            </a:r>
            <a:r>
              <a:rPr lang="ru-RU" sz="3200" dirty="0"/>
              <a:t>, яке я люблю “</a:t>
            </a:r>
            <a:r>
              <a:rPr lang="en-US" sz="3200" dirty="0"/>
              <a:t>My motherland: the place where I live / </a:t>
            </a:r>
            <a:r>
              <a:rPr lang="en-US" sz="3200" dirty="0" smtClean="0"/>
              <a:t>the </a:t>
            </a:r>
            <a:r>
              <a:rPr lang="en-US" sz="3200" dirty="0"/>
              <a:t>place I love the most</a:t>
            </a:r>
            <a:r>
              <a:rPr lang="en-US" sz="3200" dirty="0" smtClean="0"/>
              <a:t>”</a:t>
            </a:r>
            <a:endParaRPr lang="uk-UA" sz="3200" dirty="0" smtClean="0"/>
          </a:p>
          <a:p>
            <a:pPr>
              <a:buFont typeface="Arial" pitchFamily="34" charset="0"/>
              <a:buChar char="•"/>
            </a:pPr>
            <a:r>
              <a:rPr lang="ru-RU" sz="3200" dirty="0"/>
              <a:t>Час </a:t>
            </a:r>
            <a:r>
              <a:rPr lang="ru-RU" sz="3200" dirty="0" err="1"/>
              <a:t>Української</a:t>
            </a:r>
            <a:r>
              <a:rPr lang="ru-RU" sz="3200" dirty="0"/>
              <a:t> </a:t>
            </a:r>
            <a:r>
              <a:rPr lang="ru-RU" sz="3200" dirty="0" err="1"/>
              <a:t>Культури</a:t>
            </a:r>
            <a:r>
              <a:rPr lang="ru-RU" sz="3200" dirty="0"/>
              <a:t> (</a:t>
            </a:r>
            <a:r>
              <a:rPr lang="en-US" sz="3200" dirty="0"/>
              <a:t>Ukrainian Culture Time)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2112464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5610</TotalTime>
  <Words>514</Words>
  <Application>Microsoft Office PowerPoint</Application>
  <PresentationFormat>Экран (4:3)</PresentationFormat>
  <Paragraphs>53</Paragraphs>
  <Slides>13</Slides>
  <Notes>13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Базовая</vt:lpstr>
      <vt:lpstr>Презентация PowerPoint</vt:lpstr>
      <vt:lpstr>Презентация PowerPoint</vt:lpstr>
      <vt:lpstr>На виконання Указу заплановані заходи:</vt:lpstr>
      <vt:lpstr>На виконання Указу заплановані заходи:</vt:lpstr>
      <vt:lpstr>На виконання Указу заплановані заходи:</vt:lpstr>
      <vt:lpstr>Гуртки з англійської мови</vt:lpstr>
      <vt:lpstr>Гуртки з англійської мови</vt:lpstr>
      <vt:lpstr>Гуртки з англійської мови</vt:lpstr>
      <vt:lpstr>Конкурси з англійської мови</vt:lpstr>
      <vt:lpstr>Конкурси з англійської мови</vt:lpstr>
      <vt:lpstr>Рекомендації до подальшої роботи</vt:lpstr>
      <vt:lpstr>Презентация PowerPoint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литературным местам Соединённого Королевства</dc:title>
  <dc:creator>User</dc:creator>
  <cp:lastModifiedBy> Сиваченко</cp:lastModifiedBy>
  <cp:revision>710</cp:revision>
  <cp:lastPrinted>2016-02-23T06:57:04Z</cp:lastPrinted>
  <dcterms:created xsi:type="dcterms:W3CDTF">2011-03-27T16:48:44Z</dcterms:created>
  <dcterms:modified xsi:type="dcterms:W3CDTF">2016-02-23T13:44:18Z</dcterms:modified>
</cp:coreProperties>
</file>