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60" r:id="rId4"/>
    <p:sldId id="266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C85C41-8110-45EC-9E16-82E651C00FEB}" type="datetimeFigureOut">
              <a:rPr lang="ru-RU"/>
              <a:pPr>
                <a:defRPr/>
              </a:pPr>
              <a:t>20.04.2016</a:t>
            </a:fld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612047-20A5-4411-A81D-73907E306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105D149C-D424-4B53-8315-463FB2AD7F15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986D163-1BD8-43C4-AC4B-4AB94E3074B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6958-8EAA-4128-80D9-9564659D21D1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27D14-AC01-4236-B0AC-6B19D2E3D25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5A7D-9854-434F-8F81-D9FF98CA52B1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1C5B-3A1C-4C87-AD3D-8E11D168534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D52A6-A3CC-4672-9D1E-57FF92E7ED68}" type="datetimeFigureOut">
              <a:rPr lang="ru-RU"/>
              <a:pPr>
                <a:defRPr/>
              </a:pPr>
              <a:t>20.04.2016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4B2C-9091-4F5F-B337-76EA8897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BA3E-9D3C-4955-9C16-5FF89B1B9A53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E4C42-3612-4E87-B273-33C7678FB9C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70DE-6AFD-41C2-80FA-1ED75C6AB229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9FFD-106F-4F64-AFE3-425609E54C5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39B10-F8B9-44C8-AD73-2E11930FBDFD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5552-3ECC-45A4-998E-FCDE40AC829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4055-32F4-403A-8C62-98D27D9F1F89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2592-0FC7-42AB-8990-1ADB713C797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D03A-02B4-4607-975D-22831AF7AEFA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A75AA-EE15-46B7-9E91-8485191E324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4740-73DD-4F5A-9E8F-515EC49B17EF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4162-6EB0-452A-B49E-AB26F7E027C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C930-548F-4211-AFAC-35DD45A3ACA1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32B8-E38E-48AE-B69B-5398D708B9E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F9A68-57AB-4016-80A8-F43522F1955A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92E8A-B9B8-474B-B8D4-6A48E1AE7BE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EFB275AA-7B7F-4C5C-B4D3-10BE34199D9D}" type="datetimeFigureOut">
              <a:rPr lang="uk-UA"/>
              <a:pPr>
                <a:defRPr/>
              </a:pPr>
              <a:t>20.04.2016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39B0E6D9-A21B-42BF-AC42-8562E8BCACB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  <p:sldLayoutId id="21474836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765175"/>
            <a:ext cx="8280400" cy="20161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Про організацію оздоровлення та відпочинку вихованців шкіл – інтернатів улітку 2016 року</a:t>
            </a:r>
            <a:r>
              <a:rPr lang="uk-UA" sz="4000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375" y="3500438"/>
            <a:ext cx="4537075" cy="2520950"/>
          </a:xfrm>
        </p:spPr>
        <p:txBody>
          <a:bodyPr rtlCol="0"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Доповідає: Федунова О.В.</a:t>
            </a:r>
            <a:endParaRPr lang="ru-RU" alt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головний спеціаліст </a:t>
            </a:r>
            <a:r>
              <a:rPr lang="ru-RU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сектор</a:t>
            </a: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дошкільної та корекційної освіти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правління освіти і науки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Департаменту</a:t>
            </a:r>
            <a:r>
              <a:rPr lang="ru-RU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науки і освіти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Харківської </a:t>
            </a: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обласної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uk-UA" alt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державної адміністрації</a:t>
            </a:r>
            <a:endParaRPr lang="ru-RU" dirty="0"/>
          </a:p>
          <a:p>
            <a:pPr eaLnBrk="1" fontAlgn="auto" hangingPunct="1">
              <a:spcAft>
                <a:spcPts val="0"/>
              </a:spcAft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550" y="-242888"/>
            <a:ext cx="7024688" cy="9731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Нормативне забезпечення</a:t>
            </a:r>
          </a:p>
        </p:txBody>
      </p:sp>
      <p:sp>
        <p:nvSpPr>
          <p:cNvPr id="16386" name="Объект 1"/>
          <p:cNvSpPr>
            <a:spLocks noGrp="1"/>
          </p:cNvSpPr>
          <p:nvPr>
            <p:ph idx="1"/>
          </p:nvPr>
        </p:nvSpPr>
        <p:spPr>
          <a:xfrm>
            <a:off x="611188" y="1052513"/>
            <a:ext cx="7921625" cy="5472112"/>
          </a:xfrm>
        </p:spPr>
        <p:txBody>
          <a:bodyPr/>
          <a:lstStyle/>
          <a:p>
            <a:pPr marL="0" indent="0" algn="just" defTabSz="685800" eaLnBrk="1" hangingPunct="1">
              <a:lnSpc>
                <a:spcPct val="80000"/>
              </a:lnSpc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Закони України:</a:t>
            </a:r>
          </a:p>
          <a:p>
            <a:pPr marL="0" indent="0" algn="just" defTabSz="6858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	-  «Про оздоровлення та відпочинок дітей», із змінами; </a:t>
            </a:r>
          </a:p>
          <a:p>
            <a:pPr marL="0" indent="0" algn="just" defTabSz="6858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	- «Про Загальнодержавну програму "Національний план дій щодо реалізації Конвенції ООН про права дитини" на період до 2016 року»;</a:t>
            </a:r>
          </a:p>
          <a:p>
            <a:pPr marL="0" indent="0" algn="just" defTabSz="6858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	- «Про охорону дитинства», із змінами; 	</a:t>
            </a:r>
          </a:p>
          <a:p>
            <a:pPr marL="0" indent="0" algn="just" defTabSz="6858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	- «Про позашкільну освіту», із змінами; </a:t>
            </a:r>
          </a:p>
          <a:p>
            <a:pPr marL="0" indent="0" algn="just" defTabSz="685800" eaLnBrk="1" hangingPunct="1">
              <a:lnSpc>
                <a:spcPct val="80000"/>
              </a:lnSpc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Постанова Кабінету Міністрів України від 21.12.2005 р. № 1251 «Про затвердження Порядку організації виїзду дітей за кордон на відпочинок та оздоровлення», із змінами і доповненнями; </a:t>
            </a:r>
          </a:p>
          <a:p>
            <a:pPr marL="0" indent="0" algn="just" defTabSz="685800" eaLnBrk="1" hangingPunct="1">
              <a:lnSpc>
                <a:spcPct val="80000"/>
              </a:lnSpc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Наказ Міністерства освіти і науки України від 07.02.2014 року № 121</a:t>
            </a:r>
            <a:r>
              <a:rPr lang="ru-RU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«Про забезпечення права дітей на оздоровлення та відпочинок в дитячих закладах оздоровлення та відпочинку, підпорядкованих органам управління освітою».</a:t>
            </a:r>
          </a:p>
          <a:p>
            <a:pPr marL="0" indent="0" defTabSz="685800" eaLnBrk="1" hangingPunct="1">
              <a:lnSpc>
                <a:spcPct val="80000"/>
              </a:lnSpc>
            </a:pPr>
            <a:endParaRPr lang="uk-UA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64500" cy="7207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altLang="uk-UA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Планування оздоровчої кампанії </a:t>
            </a:r>
            <a:br>
              <a:rPr lang="uk-UA" altLang="uk-UA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</a:br>
            <a:r>
              <a:rPr lang="uk-UA" altLang="uk-UA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2016 року</a:t>
            </a:r>
            <a:endParaRPr lang="ru-RU" altLang="uk-UA" sz="3200" b="1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410" name="Rectangle 66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 algn="just" eaLnBrk="1" hangingPunct="1"/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Позаміські заклади оздоровлення та відпочинку обласного підпорядкування: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			«АІСТ» – 66 дітей;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			«Чайка» – </a:t>
            </a:r>
            <a:r>
              <a:rPr lang="en-US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380</a:t>
            </a:r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 дітей.</a:t>
            </a:r>
          </a:p>
          <a:p>
            <a:pPr algn="just" eaLnBrk="1" hangingPunct="1"/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Дитячий заклад праці та відпочинку з цілодобовим перебуванням «Джерело» - 94 дитини;</a:t>
            </a:r>
          </a:p>
          <a:p>
            <a:pPr algn="just" eaLnBrk="1" hangingPunct="1"/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Оздоровлення та відпочинок за кордоном – 15 дітей;</a:t>
            </a:r>
          </a:p>
          <a:p>
            <a:pPr algn="just" eaLnBrk="1" hangingPunct="1"/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Санаторії та дитячі заклади оздоровлення - 82 дитини.</a:t>
            </a:r>
          </a:p>
          <a:p>
            <a:pPr eaLnBrk="1" hangingPunct="1">
              <a:buFont typeface="Wingdings" pitchFamily="2" charset="2"/>
              <a:buNone/>
            </a:pPr>
            <a:endParaRPr lang="ru-RU" altLang="uk-UA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uk-UA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993063" cy="1081088"/>
          </a:xfrm>
        </p:spPr>
        <p:txBody>
          <a:bodyPr/>
          <a:lstStyle/>
          <a:p>
            <a:pPr algn="ctr"/>
            <a:r>
              <a:rPr lang="uk-UA" sz="2000" b="1" i="1" smtClean="0">
                <a:latin typeface="Arial" charset="0"/>
                <a:cs typeface="Arial" charset="0"/>
              </a:rPr>
              <a:t>ІНФОРМАЦІЯ </a:t>
            </a:r>
            <a:r>
              <a:rPr lang="ru-RU" sz="2000" b="1" i="1" smtClean="0">
                <a:latin typeface="Arial" charset="0"/>
                <a:cs typeface="Arial" charset="0"/>
              </a:rPr>
              <a:t/>
            </a:r>
            <a:br>
              <a:rPr lang="ru-RU" sz="2000" b="1" i="1" smtClean="0">
                <a:latin typeface="Arial" charset="0"/>
                <a:cs typeface="Arial" charset="0"/>
              </a:rPr>
            </a:br>
            <a:r>
              <a:rPr lang="uk-UA" sz="2000" b="1" i="1" smtClean="0">
                <a:latin typeface="Arial" charset="0"/>
                <a:cs typeface="Arial" charset="0"/>
              </a:rPr>
              <a:t>про оздоровлення дітей-сиріт та дітей, позбавлених батьківського піклування у таборі «Аіст» </a:t>
            </a:r>
            <a:endParaRPr lang="ru-RU" sz="2000" b="1" i="1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628775"/>
          <a:ext cx="8929688" cy="49291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20755"/>
                <a:gridCol w="2308237"/>
              </a:tblGrid>
              <a:tr h="710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навчального закладу інтернатного типу обласного підпорядкування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Кількість дітей-сиріт та дітей, ПБП/осіб з їх числа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  <a:tr h="4259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Харківський</a:t>
                      </a:r>
                      <a:r>
                        <a:rPr lang="uk-UA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СНВК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8»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  <a:tr h="388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</a:t>
                      </a:r>
                      <a:r>
                        <a:rPr lang="uk-UA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uk-UA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Зеленогайський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СЗ НВК» ХОР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</a:t>
                      </a:r>
                      <a:r>
                        <a:rPr lang="uk-UA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«Харківський СНВК</a:t>
                      </a:r>
                      <a:r>
                        <a:rPr lang="uk-UA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ім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В. Г. Короленка»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  <a:tr h="4259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«Куп’янський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СНВК» ХОР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  <a:tr h="422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</a:t>
                      </a:r>
                      <a:r>
                        <a:rPr lang="uk-UA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"Сахновщинський НРЦ" ХОР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  <a:tr h="4259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«Богодухівський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СНВК» ХОР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  <a:tr h="425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</a:t>
                      </a:r>
                      <a:r>
                        <a:rPr lang="uk-UA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uk-UA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Люботинська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спеціалізована школа-інтернат І-ІІІ ступенів „Дивосвіт”» </a:t>
                      </a:r>
                      <a:r>
                        <a:rPr lang="uk-UA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  <a:tr h="7105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Всього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з них: дітей-сиріт та дітей, ПБП - 5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uk-UA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осіб з їх числа -15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814" marR="33814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706438"/>
          </a:xfrm>
        </p:spPr>
        <p:txBody>
          <a:bodyPr/>
          <a:lstStyle/>
          <a:p>
            <a:pPr algn="ctr" eaLnBrk="1" hangingPunct="1"/>
            <a:r>
              <a:rPr lang="uk-UA" altLang="uk-UA" sz="3600" b="1" smtClean="0">
                <a:latin typeface="Arial" charset="0"/>
                <a:cs typeface="Arial" charset="0"/>
              </a:rPr>
              <a:t>Форми звіту</a:t>
            </a:r>
            <a:endParaRPr lang="ru-RU" altLang="uk-UA" sz="3600" b="1" smtClean="0">
              <a:latin typeface="Arial" charset="0"/>
              <a:cs typeface="Arial" charset="0"/>
            </a:endParaRPr>
          </a:p>
        </p:txBody>
      </p:sp>
      <p:graphicFrame>
        <p:nvGraphicFramePr>
          <p:cNvPr id="12341" name="Group 53"/>
          <p:cNvGraphicFramePr>
            <a:graphicFrameLocks noGrp="1"/>
          </p:cNvGraphicFramePr>
          <p:nvPr>
            <p:ph idx="4294967295"/>
          </p:nvPr>
        </p:nvGraphicFramePr>
        <p:xfrm>
          <a:off x="358775" y="1700213"/>
          <a:ext cx="8748713" cy="3244850"/>
        </p:xfrm>
        <a:graphic>
          <a:graphicData uri="http://schemas.openxmlformats.org/drawingml/2006/table">
            <a:tbl>
              <a:tblPr/>
              <a:tblGrid>
                <a:gridCol w="468153"/>
                <a:gridCol w="792088"/>
                <a:gridCol w="792088"/>
                <a:gridCol w="1008112"/>
                <a:gridCol w="914659"/>
                <a:gridCol w="798513"/>
                <a:gridCol w="792162"/>
                <a:gridCol w="798513"/>
                <a:gridCol w="795337"/>
                <a:gridCol w="793750"/>
                <a:gridCol w="795338"/>
              </a:tblGrid>
              <a:tr h="2449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b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П.І.Б учня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народження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Пільгова категорія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Документ, який підтверджує пільгову категорію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Повна назва навчального закладу, клас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Домашня адреса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П.І. Б  батьків або осіб, які їх замінюють, контактний телефон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оздоровлення чи відпочинку (з зазначенням конкретного закладу, місцевості тощо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червень</a:t>
                      </a:r>
                      <a:endParaRPr kumimoji="0" lang="ru-RU" altLang="uk-U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липень</a:t>
                      </a:r>
                      <a:endParaRPr kumimoji="0" lang="ru-RU" alt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uk-U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серпень</a:t>
                      </a:r>
                      <a:endParaRPr kumimoji="0" lang="ru-RU" altLang="uk-U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Завдання </a:t>
            </a:r>
            <a:br>
              <a:rPr lang="uk-UA" altLang="uk-U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uk-UA" altLang="uk-UA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директорам навчальних закладів інтернатного типу обласного підпорядкування</a:t>
            </a:r>
            <a:endParaRPr lang="ru-RU" altLang="uk-UA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16113"/>
            <a:ext cx="7710487" cy="1339850"/>
          </a:xfrm>
        </p:spPr>
        <p:txBody>
          <a:bodyPr/>
          <a:lstStyle/>
          <a:p>
            <a:pPr algn="just" eaLnBrk="1" hangingPunct="1"/>
            <a:r>
              <a:rPr lang="uk-UA" altLang="uk-UA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Щосереди звітувати про кількість дітей у позаміських закладах оздоровлення за формою</a:t>
            </a:r>
          </a:p>
          <a:p>
            <a:pPr eaLnBrk="1" hangingPunct="1"/>
            <a:endParaRPr lang="ru-RU" altLang="uk-UA" smtClean="0">
              <a:latin typeface="Times New Roman" pitchFamily="18" charset="0"/>
            </a:endParaRPr>
          </a:p>
        </p:txBody>
      </p:sp>
      <p:graphicFrame>
        <p:nvGraphicFramePr>
          <p:cNvPr id="13336" name="Group 24"/>
          <p:cNvGraphicFramePr>
            <a:graphicFrameLocks noGrp="1"/>
          </p:cNvGraphicFramePr>
          <p:nvPr>
            <p:ph sz="half" idx="2"/>
          </p:nvPr>
        </p:nvGraphicFramePr>
        <p:xfrm>
          <a:off x="827088" y="3357563"/>
          <a:ext cx="8128000" cy="2324100"/>
        </p:xfrm>
        <a:graphic>
          <a:graphicData uri="http://schemas.openxmlformats.org/drawingml/2006/table">
            <a:tbl>
              <a:tblPr/>
              <a:tblGrid>
                <a:gridCol w="2001837"/>
                <a:gridCol w="1492250"/>
                <a:gridCol w="4633913"/>
              </a:tblGrid>
              <a:tr h="8715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Усього дітей</a:t>
                      </a:r>
                      <a:endParaRPr kumimoji="0" lang="ru-RU" altLang="uk-UA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Присутні </a:t>
                      </a:r>
                      <a:endParaRPr kumimoji="0" lang="ru-RU" altLang="uk-UA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Відсутні (указати, з якої причини і де перебувають)</a:t>
                      </a:r>
                      <a:endParaRPr kumimoji="0" lang="ru-RU" altLang="uk-UA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Директор табору                                        ПІБ</a:t>
                      </a:r>
                      <a:endParaRPr kumimoji="0" lang="ru-RU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75700" cy="790575"/>
          </a:xfrm>
        </p:spPr>
        <p:txBody>
          <a:bodyPr rtlCol="0">
            <a:normAutofit fontScale="85000"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altLang="uk-UA" sz="2000" b="1" dirty="0" smtClean="0">
                <a:solidFill>
                  <a:srgbClr val="FF0000"/>
                </a:solidFill>
              </a:rPr>
              <a:t>Передбачити 100 % охоплення оздоровленням дітей пільгових категорій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altLang="uk-UA" sz="2000" b="1" dirty="0" smtClean="0">
                <a:solidFill>
                  <a:srgbClr val="FF0000"/>
                </a:solidFill>
              </a:rPr>
              <a:t>Своєчасно надавати звіт за формою</a:t>
            </a:r>
            <a:endParaRPr lang="ru-RU" altLang="uk-UA" sz="2000" b="1" dirty="0" smtClean="0">
              <a:solidFill>
                <a:srgbClr val="FF0000"/>
              </a:solidFill>
            </a:endParaRPr>
          </a:p>
        </p:txBody>
      </p:sp>
      <p:sp>
        <p:nvSpPr>
          <p:cNvPr id="21506" name="Rectangle 1024"/>
          <p:cNvSpPr>
            <a:spLocks noChangeArrowheads="1"/>
          </p:cNvSpPr>
          <p:nvPr/>
        </p:nvSpPr>
        <p:spPr bwMode="auto">
          <a:xfrm>
            <a:off x="179388" y="908050"/>
            <a:ext cx="85693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uk-UA" altLang="uk-UA" sz="1600" b="1">
                <a:latin typeface="Times New Roman" pitchFamily="18" charset="0"/>
                <a:cs typeface="Times New Roman" pitchFamily="18" charset="0"/>
              </a:rPr>
              <a:t>Оперативна</a:t>
            </a:r>
            <a:endParaRPr lang="ru-RU" altLang="uk-UA" sz="1600">
              <a:latin typeface="Tahoma" pitchFamily="34" charset="0"/>
              <a:cs typeface="Arial" charset="0"/>
            </a:endParaRPr>
          </a:p>
          <a:p>
            <a:pPr algn="ctr" eaLnBrk="0" hangingPunct="0"/>
            <a:r>
              <a:rPr lang="uk-UA" altLang="uk-UA" sz="1600" b="1">
                <a:latin typeface="Tahoma" pitchFamily="34" charset="0"/>
                <a:cs typeface="Times New Roman" pitchFamily="18" charset="0"/>
              </a:rPr>
              <a:t>інформація про хід оздоровлення та відпочинку дітей – вихованців </a:t>
            </a:r>
            <a:endParaRPr lang="en-US" altLang="uk-UA" sz="1600" b="1">
              <a:latin typeface="Tahoma" pitchFamily="34" charset="0"/>
              <a:cs typeface="Times New Roman" pitchFamily="18" charset="0"/>
            </a:endParaRPr>
          </a:p>
          <a:p>
            <a:pPr algn="ctr" eaLnBrk="0" hangingPunct="0"/>
            <a:r>
              <a:rPr lang="uk-UA" altLang="uk-UA" sz="1600">
                <a:latin typeface="Tahoma" pitchFamily="34" charset="0"/>
                <a:cs typeface="Times New Roman" pitchFamily="18" charset="0"/>
              </a:rPr>
              <a:t>(</a:t>
            </a:r>
            <a:r>
              <a:rPr lang="uk-UA" altLang="uk-UA" sz="1600" b="1">
                <a:latin typeface="Tahoma" pitchFamily="34" charset="0"/>
                <a:cs typeface="Times New Roman" pitchFamily="18" charset="0"/>
              </a:rPr>
              <a:t>повна назва навчального закладу інтернатного типу обласного підпорядкування</a:t>
            </a:r>
            <a:r>
              <a:rPr lang="uk-UA" altLang="uk-UA" sz="1600">
                <a:latin typeface="Tahoma" pitchFamily="34" charset="0"/>
                <a:cs typeface="Times New Roman" pitchFamily="18" charset="0"/>
              </a:rPr>
              <a:t>) </a:t>
            </a:r>
            <a:r>
              <a:rPr lang="uk-UA" altLang="uk-UA" sz="1600" b="1">
                <a:latin typeface="Tahoma" pitchFamily="34" charset="0"/>
                <a:cs typeface="Times New Roman" pitchFamily="18" charset="0"/>
              </a:rPr>
              <a:t>станом на ______________</a:t>
            </a:r>
          </a:p>
          <a:p>
            <a:pPr algn="ctr" eaLnBrk="0" hangingPunct="0"/>
            <a:r>
              <a:rPr lang="uk-UA" altLang="uk-UA" sz="1600">
                <a:latin typeface="Tahoma" pitchFamily="34" charset="0"/>
                <a:cs typeface="Times New Roman" pitchFamily="18" charset="0"/>
              </a:rPr>
              <a:t>(2 червня, </a:t>
            </a:r>
            <a:r>
              <a:rPr lang="uk-UA" altLang="uk-UA" sz="1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до 13 червня, 10 липня, 15 серпня, </a:t>
            </a:r>
            <a:r>
              <a:rPr lang="en-US" altLang="uk-UA" sz="1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3</a:t>
            </a:r>
            <a:r>
              <a:rPr lang="uk-UA" altLang="uk-UA" sz="1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вересня 201</a:t>
            </a:r>
            <a:r>
              <a:rPr lang="en-US" altLang="uk-UA" sz="1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6</a:t>
            </a:r>
            <a:r>
              <a:rPr lang="uk-UA" altLang="uk-UA" sz="160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 року</a:t>
            </a:r>
            <a:r>
              <a:rPr lang="uk-UA" altLang="uk-UA" sz="1600">
                <a:latin typeface="Tahoma" pitchFamily="34" charset="0"/>
                <a:cs typeface="Times New Roman" pitchFamily="18" charset="0"/>
              </a:rPr>
              <a:t>).</a:t>
            </a:r>
            <a:endParaRPr lang="ru-RU" altLang="uk-UA" sz="1600">
              <a:latin typeface="Tahoma" pitchFamily="34" charset="0"/>
              <a:cs typeface="Arial" charset="0"/>
            </a:endParaRPr>
          </a:p>
          <a:p>
            <a:pPr algn="just" eaLnBrk="0" hangingPunct="0"/>
            <a:r>
              <a:rPr lang="uk-UA" altLang="uk-UA" sz="1600" b="1">
                <a:latin typeface="Times New Roman" pitchFamily="18" charset="0"/>
                <a:cs typeface="Times New Roman" pitchFamily="18" charset="0"/>
              </a:rPr>
              <a:t>Усього дітей у навчальному закладі (станом на</a:t>
            </a:r>
            <a:r>
              <a:rPr lang="en-US" alt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1600" b="1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uk-UA" sz="1600" b="1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altLang="uk-UA" sz="1600" b="1">
                <a:latin typeface="Times New Roman" pitchFamily="18" charset="0"/>
                <a:cs typeface="Times New Roman" pitchFamily="18" charset="0"/>
              </a:rPr>
              <a:t>.05.201</a:t>
            </a:r>
            <a:r>
              <a:rPr lang="en-US" altLang="uk-UA" sz="16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altLang="uk-UA" sz="1600" b="1">
                <a:latin typeface="Times New Roman" pitchFamily="18" charset="0"/>
                <a:cs typeface="Times New Roman" pitchFamily="18" charset="0"/>
              </a:rPr>
              <a:t>) ______________. </a:t>
            </a:r>
            <a:endParaRPr lang="ru-RU" altLang="uk-UA" sz="1600">
              <a:latin typeface="Tahoma" pitchFamily="34" charset="0"/>
              <a:cs typeface="Arial" charset="0"/>
            </a:endParaRPr>
          </a:p>
          <a:p>
            <a:pPr algn="just" eaLnBrk="0" hangingPunct="0"/>
            <a:r>
              <a:rPr lang="uk-UA" altLang="uk-UA" sz="1600" b="1">
                <a:latin typeface="Times New Roman" pitchFamily="18" charset="0"/>
                <a:cs typeface="Times New Roman" pitchFamily="18" charset="0"/>
              </a:rPr>
              <a:t>Усього оздоровлюється _________________________.</a:t>
            </a:r>
            <a:endParaRPr lang="ru-RU" altLang="uk-UA" sz="1600">
              <a:latin typeface="Tahoma" pitchFamily="34" charset="0"/>
              <a:cs typeface="Arial" charset="0"/>
            </a:endParaRPr>
          </a:p>
          <a:p>
            <a:pPr algn="just" eaLnBrk="0" hangingPunct="0"/>
            <a:r>
              <a:rPr lang="uk-UA" altLang="uk-UA" sz="1600" b="1">
                <a:latin typeface="Times New Roman" pitchFamily="18" charset="0"/>
                <a:cs typeface="Times New Roman" pitchFamily="18" charset="0"/>
              </a:rPr>
              <a:t>Усього відпочиває ______________________________. </a:t>
            </a:r>
            <a:endParaRPr lang="ru-RU" altLang="uk-UA" sz="1600">
              <a:latin typeface="Tahoma" pitchFamily="34" charset="0"/>
              <a:cs typeface="Arial" charset="0"/>
            </a:endParaRPr>
          </a:p>
          <a:p>
            <a:pPr algn="just" eaLnBrk="0" hangingPunct="0"/>
            <a:r>
              <a:rPr lang="uk-UA" altLang="uk-UA" sz="1600" b="1">
                <a:latin typeface="Times New Roman" pitchFamily="18" charset="0"/>
                <a:cs typeface="Times New Roman" pitchFamily="18" charset="0"/>
              </a:rPr>
              <a:t>У тому числі пільгового контингенту _____________.</a:t>
            </a:r>
          </a:p>
        </p:txBody>
      </p:sp>
      <p:sp>
        <p:nvSpPr>
          <p:cNvPr id="21507" name="Line 1135"/>
          <p:cNvSpPr>
            <a:spLocks noChangeShapeType="1"/>
          </p:cNvSpPr>
          <p:nvPr/>
        </p:nvSpPr>
        <p:spPr bwMode="auto">
          <a:xfrm>
            <a:off x="695325" y="16748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7934" name="Group 1310"/>
          <p:cNvGraphicFramePr>
            <a:graphicFrameLocks noGrp="1"/>
          </p:cNvGraphicFramePr>
          <p:nvPr/>
        </p:nvGraphicFramePr>
        <p:xfrm>
          <a:off x="179388" y="3357563"/>
          <a:ext cx="8785225" cy="3294062"/>
        </p:xfrm>
        <a:graphic>
          <a:graphicData uri="http://schemas.openxmlformats.org/drawingml/2006/table">
            <a:tbl>
              <a:tblPr/>
              <a:tblGrid>
                <a:gridCol w="388937"/>
                <a:gridCol w="2574925"/>
                <a:gridCol w="1485900"/>
                <a:gridCol w="623888"/>
                <a:gridCol w="368300"/>
                <a:gridCol w="369887"/>
                <a:gridCol w="630238"/>
                <a:gridCol w="365125"/>
                <a:gridCol w="369887"/>
                <a:gridCol w="474663"/>
                <a:gridCol w="360362"/>
                <a:gridCol w="296863"/>
                <a:gridCol w="476250"/>
              </a:tblGrid>
              <a:tr h="47942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Пільговий контингент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дітей пільгового контингенту у навчальному закладі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Оздоровлення та відпочинок дітей пільгового контингенту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охо-плен-нн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Оздоровлення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Відпочинок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68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Позам-іські заклади оздоро-влення облас-ного підпо-рядк-ування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Са-на-торії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Оздоровлення за кордоном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Інші позаміські заклади оздоровлення  (у т.ч. за межами області)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опікунів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Багатоденні екскурсії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Туристичні бази, бази відпочинку,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інше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•</a:t>
                      </a: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діти-сироти та діти, позбавлені батьківського піклування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301625"/>
            <a:ext cx="8208962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024688" cy="1143000"/>
          </a:xfrm>
        </p:spPr>
        <p:txBody>
          <a:bodyPr/>
          <a:lstStyle/>
          <a:p>
            <a:pPr algn="ctr" eaLnBrk="1" hangingPunct="1"/>
            <a:r>
              <a:rPr lang="uk-UA" altLang="uk-UA" i="1" smtClean="0">
                <a:latin typeface="Arial" charset="0"/>
                <a:cs typeface="Arial" charset="0"/>
              </a:rPr>
              <a:t>Фінансування </a:t>
            </a:r>
            <a:endParaRPr lang="ru-RU" altLang="uk-UA" i="1" smtClean="0">
              <a:latin typeface="Arial" charset="0"/>
              <a:cs typeface="Arial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844675"/>
            <a:ext cx="7488237" cy="35083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На фінансування послуг по забезпеченню підготовки та проведення оздоровлення в обласному бюджеті передбачено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		</a:t>
            </a:r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4559,2</a:t>
            </a: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 тис. грн.</a:t>
            </a:r>
          </a:p>
          <a:p>
            <a:pPr algn="ctr" eaLnBrk="1" hangingPunct="1">
              <a:buFont typeface="Wingdings" pitchFamily="2" charset="2"/>
              <a:buNone/>
            </a:pPr>
            <a:endParaRPr lang="uk-UA" altLang="uk-UA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Вартість харчування – </a:t>
            </a:r>
            <a:r>
              <a:rPr lang="uk-UA" altLang="uk-UA" b="1" smtClean="0">
                <a:solidFill>
                  <a:schemeClr val="tx1"/>
                </a:solidFill>
                <a:latin typeface="Arial" charset="0"/>
                <a:cs typeface="Arial" charset="0"/>
              </a:rPr>
              <a:t>60 грн. 50 коп</a:t>
            </a:r>
            <a:r>
              <a:rPr lang="uk-UA" altLang="uk-UA" smtClean="0">
                <a:solidFill>
                  <a:schemeClr val="tx1"/>
                </a:solidFill>
                <a:latin typeface="Arial" charset="0"/>
                <a:cs typeface="Arial" charset="0"/>
              </a:rPr>
              <a:t>. на добу на вихованця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altLang="uk-UA" smtClean="0">
                <a:solidFill>
                  <a:schemeClr val="tx1"/>
                </a:solidFill>
              </a:rPr>
              <a:t> </a:t>
            </a:r>
            <a:endParaRPr lang="ru-RU" altLang="uk-UA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здоровлення 2015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Оздоровлення 2015</Template>
  <TotalTime>211</TotalTime>
  <Words>480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Century Gothic</vt:lpstr>
      <vt:lpstr>Wingdings 2</vt:lpstr>
      <vt:lpstr>Calibri</vt:lpstr>
      <vt:lpstr>Times New Roman</vt:lpstr>
      <vt:lpstr>Wingdings</vt:lpstr>
      <vt:lpstr>Tahoma</vt:lpstr>
      <vt:lpstr>Оздоровлення 2015</vt:lpstr>
      <vt:lpstr>Оздоровлення 2015</vt:lpstr>
      <vt:lpstr>Оздоровлення 2015</vt:lpstr>
      <vt:lpstr>Оздоровлення 2015</vt:lpstr>
      <vt:lpstr>Оздоровлення 2015</vt:lpstr>
      <vt:lpstr>Про організацію оздоровлення та відпочинку вихованців шкіл – інтернатів улітку 2016 року </vt:lpstr>
      <vt:lpstr>Нормативне забезпечення</vt:lpstr>
      <vt:lpstr>Планування оздоровчої кампанії  2016 року</vt:lpstr>
      <vt:lpstr>ІНФОРМАЦІЯ  про оздоровлення дітей-сиріт та дітей, позбавлених батьківського піклування у таборі «Аіст» </vt:lpstr>
      <vt:lpstr>Форми звіту</vt:lpstr>
      <vt:lpstr>Завдання  директорам навчальних закладів інтернатного типу обласного підпорядкування</vt:lpstr>
      <vt:lpstr>Слайд 7</vt:lpstr>
      <vt:lpstr>Слайд 8</vt:lpstr>
      <vt:lpstr>Фінансування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організацію оздоровлення та відпочинку вихованців шкіл – інтернатів улітку 2015 року</dc:title>
  <dc:creator>STROGOS</dc:creator>
  <cp:lastModifiedBy>User</cp:lastModifiedBy>
  <cp:revision>18</cp:revision>
  <dcterms:created xsi:type="dcterms:W3CDTF">2015-05-05T07:10:31Z</dcterms:created>
  <dcterms:modified xsi:type="dcterms:W3CDTF">2016-04-20T13:02:15Z</dcterms:modified>
</cp:coreProperties>
</file>