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8" r:id="rId3"/>
    <p:sldId id="261" r:id="rId4"/>
    <p:sldId id="262" r:id="rId5"/>
    <p:sldId id="263" r:id="rId6"/>
    <p:sldId id="260" r:id="rId7"/>
    <p:sldId id="266" r:id="rId8"/>
    <p:sldId id="259" r:id="rId9"/>
    <p:sldId id="267" r:id="rId10"/>
    <p:sldId id="268" r:id="rId11"/>
    <p:sldId id="269" r:id="rId12"/>
    <p:sldId id="270" r:id="rId13"/>
    <p:sldId id="271" r:id="rId14"/>
    <p:sldId id="264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FC4A-32EE-43B0-920D-0467D0DA2511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BA68-6511-4F27-A32A-8F97B339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0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9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5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3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6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2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7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4CD2-C649-4617-9E92-294989CD37F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6511" r="41154" b="150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1388225" y="3429000"/>
            <a:ext cx="9684327" cy="140961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ЗНО-2016: актуальні питання підготовки. Моніторинг з фізики учнів 10-х класів</a:t>
            </a:r>
            <a:endParaRPr lang="uk-UA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251171" y="5469774"/>
            <a:ext cx="4316276" cy="68505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Русанова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Наталія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Олександрівна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заступник директора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Харківського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РЦОЯО </a:t>
            </a:r>
            <a:endParaRPr lang="ru-RU" sz="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Untitled -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31" y="2208818"/>
            <a:ext cx="982872" cy="9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2643" y="185697"/>
            <a:ext cx="11786532" cy="6422493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3234802" y="385823"/>
            <a:ext cx="6358085" cy="98148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 з фізики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338" y="2019993"/>
            <a:ext cx="101997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/>
              <a:t>Визначити відповідальних за проведення моніторингу в Р(М)В(У)О та у навчальних закладах і графік участі у моніторингу з урахуванням сесій та наявності робочих місць (ПК, підключених до Інтернет) згідно з формою, що додається, </a:t>
            </a:r>
            <a:r>
              <a:rPr lang="uk-UA" b="1" i="1" dirty="0"/>
              <a:t>до 01.04.2016</a:t>
            </a:r>
            <a:r>
              <a:rPr lang="uk-UA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Забезпечити проведення реєстрації учасників моніторингу навчальними закладами згідно з інструкцією, що буде надана окремо, </a:t>
            </a:r>
            <a:r>
              <a:rPr lang="uk-UA" b="1" i="1" dirty="0"/>
              <a:t>04-08.01.2016</a:t>
            </a:r>
            <a:r>
              <a:rPr lang="uk-UA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Забезпечити участь у тренувальному етапі проведення моніторингу (без організації підвозу) згідно з інструкцією, що буде надана окремо, для виконання демонстраційного тесту та заповнення анкети:</a:t>
            </a:r>
            <a:endParaRPr lang="ru-RU" dirty="0"/>
          </a:p>
          <a:p>
            <a:pPr lvl="1"/>
            <a:r>
              <a:rPr lang="uk-UA" dirty="0"/>
              <a:t>для учасників І сесії – </a:t>
            </a:r>
            <a:r>
              <a:rPr lang="uk-UA" b="1" i="1" dirty="0"/>
              <a:t>12.04.2016 о 10.00</a:t>
            </a:r>
            <a:endParaRPr lang="ru-RU" dirty="0"/>
          </a:p>
          <a:p>
            <a:pPr lvl="1"/>
            <a:r>
              <a:rPr lang="uk-UA" dirty="0"/>
              <a:t>для учасників ІІ- V сесій – </a:t>
            </a:r>
            <a:r>
              <a:rPr lang="uk-UA" b="1" i="1" dirty="0"/>
              <a:t>13-15.04.2016 у будь-який </a:t>
            </a:r>
            <a:r>
              <a:rPr lang="uk-UA" b="1" i="1" dirty="0" smtClean="0"/>
              <a:t>час</a:t>
            </a:r>
          </a:p>
          <a:p>
            <a:pPr lvl="1"/>
            <a:endParaRPr lang="ru-RU" dirty="0"/>
          </a:p>
          <a:p>
            <a:pPr lvl="0"/>
            <a:r>
              <a:rPr lang="uk-UA" dirty="0"/>
              <a:t>Забезпечити участь в основному етапі проведення моніторингу згідно з визначеними сесіями та організувати підвіз учасників до робочих місць у разі потреби.</a:t>
            </a:r>
            <a:endParaRPr lang="ru-RU" dirty="0"/>
          </a:p>
          <a:p>
            <a:endParaRPr lang="ru-RU" dirty="0"/>
          </a:p>
        </p:txBody>
      </p:sp>
      <p:pic>
        <p:nvPicPr>
          <p:cNvPr id="7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363675" y="2019993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347050" y="3175462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355363" y="4048299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355363" y="5370022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1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2643" y="185697"/>
            <a:ext cx="11786532" cy="6422493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3234802" y="385823"/>
            <a:ext cx="6358085" cy="98148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 з фізики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29141"/>
              </p:ext>
            </p:extLst>
          </p:nvPr>
        </p:nvGraphicFramePr>
        <p:xfrm>
          <a:off x="325912" y="2164750"/>
          <a:ext cx="11569602" cy="3629221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18812">
                  <a:extLst>
                    <a:ext uri="{9D8B030D-6E8A-4147-A177-3AD203B41FA5}">
                      <a16:colId xmlns:a16="http://schemas.microsoft.com/office/drawing/2014/main" val="638682963"/>
                    </a:ext>
                  </a:extLst>
                </a:gridCol>
                <a:gridCol w="867203">
                  <a:extLst>
                    <a:ext uri="{9D8B030D-6E8A-4147-A177-3AD203B41FA5}">
                      <a16:colId xmlns:a16="http://schemas.microsoft.com/office/drawing/2014/main" val="3800639412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3760308071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1590576863"/>
                    </a:ext>
                  </a:extLst>
                </a:gridCol>
                <a:gridCol w="1512916">
                  <a:extLst>
                    <a:ext uri="{9D8B030D-6E8A-4147-A177-3AD203B41FA5}">
                      <a16:colId xmlns:a16="http://schemas.microsoft.com/office/drawing/2014/main" val="2088991826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114854360"/>
                    </a:ext>
                  </a:extLst>
                </a:gridCol>
                <a:gridCol w="1429789">
                  <a:extLst>
                    <a:ext uri="{9D8B030D-6E8A-4147-A177-3AD203B41FA5}">
                      <a16:colId xmlns:a16="http://schemas.microsoft.com/office/drawing/2014/main" val="508126675"/>
                    </a:ext>
                  </a:extLst>
                </a:gridCol>
                <a:gridCol w="1537854">
                  <a:extLst>
                    <a:ext uri="{9D8B030D-6E8A-4147-A177-3AD203B41FA5}">
                      <a16:colId xmlns:a16="http://schemas.microsoft.com/office/drawing/2014/main" val="200279687"/>
                    </a:ext>
                  </a:extLst>
                </a:gridCol>
                <a:gridCol w="1113907">
                  <a:extLst>
                    <a:ext uri="{9D8B030D-6E8A-4147-A177-3AD203B41FA5}">
                      <a16:colId xmlns:a16="http://schemas.microsoft.com/office/drawing/2014/main" val="3851721359"/>
                    </a:ext>
                  </a:extLst>
                </a:gridCol>
              </a:tblGrid>
              <a:tr h="44785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Сесія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Базовий ЗНЗ (у якому проводиться моніторинг)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ЗНЗ, учні яких підвозяться до базового ЗНЗ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141904"/>
                  </a:ext>
                </a:extLst>
              </a:tr>
              <a:tr h="2863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Назва ЗНЗ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ПІБ, посада, мобільний телефон особи, відповідальної за проведення моніторингу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Кількість учасників моніторингу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 базового ЗНЗ </a:t>
                      </a:r>
                      <a:endParaRPr lang="uk-UA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(</a:t>
                      </a:r>
                      <a:r>
                        <a:rPr lang="uk-UA" sz="1600" dirty="0">
                          <a:effectLst/>
                        </a:rPr>
                        <a:t>з урахуванням сесії)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Загальна кількість учасників моніторингу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(</a:t>
                      </a:r>
                      <a:r>
                        <a:rPr lang="uk-UA" sz="1600" dirty="0">
                          <a:effectLst/>
                        </a:rPr>
                        <a:t>з урахуванням сесії та учасників з інших ЗНЗ)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Назва ЗНЗ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ПІБ, посада, мобільний телефон особи, відповідальної за проведення моніторингу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Кількість учасників моніторингу </a:t>
                      </a:r>
                      <a:endParaRPr lang="uk-UA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(</a:t>
                      </a:r>
                      <a:r>
                        <a:rPr lang="uk-UA" sz="1600" dirty="0">
                          <a:effectLst/>
                        </a:rPr>
                        <a:t>з урахуванням сесії)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Транспорт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extLst>
                  <a:ext uri="{0D108BD9-81ED-4DB2-BD59-A6C34878D82A}">
                    <a16:rowId xmlns:a16="http://schemas.microsoft.com/office/drawing/2014/main" val="246076500"/>
                  </a:ext>
                </a:extLst>
              </a:tr>
              <a:tr h="318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45" marR="64145" marT="0" marB="0"/>
                </a:tc>
                <a:extLst>
                  <a:ext uri="{0D108BD9-81ED-4DB2-BD59-A6C34878D82A}">
                    <a16:rowId xmlns:a16="http://schemas.microsoft.com/office/drawing/2014/main" val="345663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6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2643" y="185697"/>
            <a:ext cx="11786532" cy="6422493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9080" t="11973" r="19027" b="11344"/>
          <a:stretch/>
        </p:blipFill>
        <p:spPr bwMode="auto">
          <a:xfrm>
            <a:off x="1795549" y="332509"/>
            <a:ext cx="9551324" cy="6151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13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90945" y="260513"/>
            <a:ext cx="11629506" cy="633979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2073755" y="337209"/>
            <a:ext cx="8724478" cy="84760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ЗАХОДИ ЩОДО ПІДГОТОВКИ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75261" y="1360832"/>
            <a:ext cx="1042074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600" dirty="0" smtClean="0"/>
              <a:t>  </a:t>
            </a:r>
          </a:p>
          <a:p>
            <a:pPr>
              <a:buClr>
                <a:srgbClr val="008000"/>
              </a:buClr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ЗНО-2016:</a:t>
            </a:r>
            <a:r>
              <a:rPr lang="uk-UA" dirty="0" smtClean="0"/>
              <a:t> </a:t>
            </a:r>
          </a:p>
          <a:p>
            <a:pPr>
              <a:buClr>
                <a:srgbClr val="008000"/>
              </a:buClr>
            </a:pPr>
            <a:r>
              <a:rPr lang="uk-UA" dirty="0" smtClean="0">
                <a:solidFill>
                  <a:srgbClr val="C00000"/>
                </a:solidFill>
              </a:rPr>
              <a:t>-  </a:t>
            </a:r>
            <a:r>
              <a:rPr lang="uk-UA" dirty="0" smtClean="0"/>
              <a:t>здійснювати реєстрацію на додаткову </a:t>
            </a:r>
            <a:r>
              <a:rPr lang="uk-UA" dirty="0"/>
              <a:t>сесію </a:t>
            </a:r>
            <a:r>
              <a:rPr lang="uk-UA" dirty="0" smtClean="0"/>
              <a:t>ЗНО у </a:t>
            </a:r>
            <a:r>
              <a:rPr lang="uk-UA" dirty="0"/>
              <a:t>разі необхідності </a:t>
            </a:r>
            <a:endParaRPr lang="uk-UA" dirty="0" smtClean="0"/>
          </a:p>
          <a:p>
            <a:pPr algn="r">
              <a:buClr>
                <a:srgbClr val="008000"/>
              </a:buClr>
            </a:pPr>
            <a:r>
              <a:rPr lang="uk-UA" b="1" i="1" dirty="0" smtClean="0"/>
              <a:t>до 20.05.2016</a:t>
            </a:r>
          </a:p>
          <a:p>
            <a:pPr>
              <a:buClr>
                <a:srgbClr val="008000"/>
              </a:buClr>
            </a:pPr>
            <a:r>
              <a:rPr lang="uk-UA" dirty="0">
                <a:solidFill>
                  <a:srgbClr val="C00000"/>
                </a:solidFill>
              </a:rPr>
              <a:t>- </a:t>
            </a:r>
            <a:r>
              <a:rPr lang="uk-UA" dirty="0" smtClean="0"/>
              <a:t>передати </a:t>
            </a:r>
            <a:r>
              <a:rPr lang="uk-UA" dirty="0"/>
              <a:t>інформаційні бюлетені щодо порядку визначення </a:t>
            </a:r>
            <a:r>
              <a:rPr lang="uk-UA" dirty="0" smtClean="0"/>
              <a:t>результатів</a:t>
            </a:r>
          </a:p>
          <a:p>
            <a:pPr marL="342900" indent="-342900">
              <a:buClr>
                <a:srgbClr val="008000"/>
              </a:buClr>
              <a:buFontTx/>
              <a:buChar char="-"/>
            </a:pPr>
            <a:endParaRPr lang="uk-UA" dirty="0"/>
          </a:p>
          <a:p>
            <a:pPr>
              <a:buClr>
                <a:srgbClr val="008000"/>
              </a:buClr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Пробне ЗНО-2016:</a:t>
            </a:r>
          </a:p>
          <a:p>
            <a:pPr>
              <a:buClr>
                <a:srgbClr val="008000"/>
              </a:buClr>
            </a:pPr>
            <a:r>
              <a:rPr lang="uk-UA" dirty="0">
                <a:solidFill>
                  <a:srgbClr val="C00000"/>
                </a:solidFill>
              </a:rPr>
              <a:t>- </a:t>
            </a:r>
            <a:r>
              <a:rPr lang="uk-UA" dirty="0" smtClean="0"/>
              <a:t>довести інформацію до учасників щодо отримання запрошення, адрес пунктів з урахуванням </a:t>
            </a:r>
            <a:r>
              <a:rPr lang="uk-UA" dirty="0" smtClean="0"/>
              <a:t>перейменувань об’єктів топоніміки, перекриття дорожнього руху 09.04.2016</a:t>
            </a:r>
          </a:p>
          <a:p>
            <a:pPr algn="r">
              <a:buClr>
                <a:srgbClr val="008000"/>
              </a:buClr>
            </a:pPr>
            <a:r>
              <a:rPr lang="uk-UA" b="1" i="1" dirty="0" smtClean="0"/>
              <a:t>до 25.03.2016</a:t>
            </a:r>
          </a:p>
          <a:p>
            <a:pPr>
              <a:buClr>
                <a:srgbClr val="008000"/>
              </a:buClr>
            </a:pPr>
            <a:r>
              <a:rPr lang="uk-UA" dirty="0">
                <a:solidFill>
                  <a:srgbClr val="C00000"/>
                </a:solidFill>
              </a:rPr>
              <a:t>- 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забезпечити </a:t>
            </a:r>
            <a:r>
              <a:rPr lang="uk-UA" dirty="0"/>
              <a:t>явку </a:t>
            </a:r>
            <a:r>
              <a:rPr lang="uk-UA" dirty="0" smtClean="0"/>
              <a:t>відповідальних на установчу нараду</a:t>
            </a:r>
          </a:p>
          <a:p>
            <a:pPr algn="r">
              <a:buClr>
                <a:srgbClr val="008000"/>
              </a:buClr>
            </a:pPr>
            <a:r>
              <a:rPr lang="uk-UA" b="1" i="1" dirty="0" smtClean="0"/>
              <a:t>29.03.2016</a:t>
            </a:r>
            <a:endParaRPr lang="uk-UA" b="1" i="1" dirty="0"/>
          </a:p>
          <a:p>
            <a:pPr>
              <a:buClr>
                <a:srgbClr val="008000"/>
              </a:buClr>
            </a:pPr>
            <a:r>
              <a:rPr lang="uk-UA" dirty="0" smtClean="0">
                <a:solidFill>
                  <a:srgbClr val="C00000"/>
                </a:solidFill>
              </a:rPr>
              <a:t>- </a:t>
            </a:r>
            <a:r>
              <a:rPr lang="uk-UA" dirty="0" smtClean="0"/>
              <a:t>забезпечити явку персоналу пунктів </a:t>
            </a:r>
          </a:p>
          <a:p>
            <a:pPr algn="r">
              <a:buClr>
                <a:srgbClr val="008000"/>
              </a:buClr>
            </a:pPr>
            <a:r>
              <a:rPr lang="uk-UA" b="1" i="1" dirty="0" smtClean="0"/>
              <a:t>02,09.04.2016</a:t>
            </a:r>
            <a:endParaRPr lang="uk-UA" b="1" i="1" dirty="0"/>
          </a:p>
          <a:p>
            <a:pPr>
              <a:buClr>
                <a:srgbClr val="008000"/>
              </a:buClr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Моніторинг:</a:t>
            </a:r>
          </a:p>
          <a:p>
            <a:pPr>
              <a:buClr>
                <a:srgbClr val="008000"/>
              </a:buClr>
            </a:pPr>
            <a:r>
              <a:rPr lang="uk-UA" dirty="0" smtClean="0">
                <a:solidFill>
                  <a:srgbClr val="C00000"/>
                </a:solidFill>
              </a:rPr>
              <a:t>- </a:t>
            </a:r>
            <a:r>
              <a:rPr lang="uk-UA" dirty="0" smtClean="0"/>
              <a:t>здійснювати заходи згідно з листом Департаменту науки і освіти ХОДА</a:t>
            </a:r>
          </a:p>
          <a:p>
            <a:pPr algn="r">
              <a:buClr>
                <a:srgbClr val="008000"/>
              </a:buClr>
            </a:pPr>
            <a:r>
              <a:rPr lang="uk-UA" b="1" i="1" dirty="0" smtClean="0"/>
              <a:t>згідно із зазначеними строками виконання </a:t>
            </a:r>
          </a:p>
          <a:p>
            <a:pPr>
              <a:buClr>
                <a:srgbClr val="008000"/>
              </a:buClr>
            </a:pPr>
            <a:endParaRPr lang="uk-UA" dirty="0"/>
          </a:p>
        </p:txBody>
      </p:sp>
      <p:pic>
        <p:nvPicPr>
          <p:cNvPr id="7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596157" y="1666134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606185" y="3017021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651015" y="5175936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65265" y="191193"/>
            <a:ext cx="11188931" cy="5744094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42" y="1555035"/>
            <a:ext cx="2571964" cy="25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54331" y="536064"/>
            <a:ext cx="7848600" cy="52783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kumimoji="1" lang="en-US" sz="800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kumimoji="1" lang="uk-UA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Телефон інформаційної служби:</a:t>
            </a:r>
          </a:p>
          <a:p>
            <a:pPr eaLnBrk="0" hangingPunct="0">
              <a:defRPr/>
            </a:pPr>
            <a:r>
              <a:rPr kumimoji="1" lang="uk-UA" sz="2400" dirty="0">
                <a:latin typeface="Calibri" panose="020F0502020204030204" pitchFamily="34" charset="0"/>
                <a:cs typeface="Arial" charset="0"/>
              </a:rPr>
              <a:t>(057)705-07-37</a:t>
            </a:r>
          </a:p>
          <a:p>
            <a:pPr eaLnBrk="0" hangingPunct="0">
              <a:defRPr/>
            </a:pPr>
            <a:endParaRPr kumimoji="1" lang="uk-UA" sz="1600" b="1" dirty="0" smtClean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kumimoji="1" lang="uk-U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Телефон </a:t>
            </a:r>
            <a:r>
              <a:rPr kumimoji="1" lang="uk-UA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служби методичної підтримки:</a:t>
            </a:r>
          </a:p>
          <a:p>
            <a:pPr eaLnBrk="0" hangingPunct="0">
              <a:defRPr/>
            </a:pPr>
            <a:r>
              <a:rPr kumimoji="1" lang="uk-UA" sz="2400" dirty="0">
                <a:latin typeface="Calibri" panose="020F0502020204030204" pitchFamily="34" charset="0"/>
                <a:cs typeface="Arial" charset="0"/>
              </a:rPr>
              <a:t>(057) 705-39-10</a:t>
            </a:r>
            <a:endParaRPr kumimoji="1" lang="en-US" sz="2400" dirty="0"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endParaRPr kumimoji="1" lang="uk-UA" sz="1600" b="1" dirty="0" smtClean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kumimoji="1" lang="uk-U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Електронна </a:t>
            </a:r>
            <a:r>
              <a:rPr kumimoji="1" lang="uk-UA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пошта: </a:t>
            </a:r>
          </a:p>
          <a:p>
            <a:pPr eaLnBrk="0" hangingPunct="0">
              <a:defRPr/>
            </a:pPr>
            <a:r>
              <a:rPr kumimoji="1" lang="en-US" sz="2400" u="sng" dirty="0">
                <a:latin typeface="Calibri" panose="020F0502020204030204" pitchFamily="34" charset="0"/>
                <a:cs typeface="Arial" charset="0"/>
              </a:rPr>
              <a:t>office@zno-kharkiv.org.ua</a:t>
            </a:r>
            <a:endParaRPr kumimoji="1" lang="uk-UA" sz="2400" u="sng" dirty="0"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endParaRPr kumimoji="1" lang="uk-UA" sz="800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endParaRPr kumimoji="1" lang="uk-UA" sz="1600" b="1" dirty="0" smtClean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kumimoji="1" lang="uk-U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Сайт</a:t>
            </a:r>
            <a:r>
              <a:rPr kumimoji="1" lang="uk-UA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: </a:t>
            </a:r>
            <a:endParaRPr kumimoji="1" lang="en-US" sz="2400" b="1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kumimoji="1" lang="en-US" sz="2400" u="sng" dirty="0">
                <a:latin typeface="Calibri" panose="020F0502020204030204" pitchFamily="34" charset="0"/>
                <a:cs typeface="Arial" charset="0"/>
              </a:rPr>
              <a:t>zno-kharkiv.org.ua</a:t>
            </a:r>
            <a:endParaRPr kumimoji="1" lang="uk-UA" sz="2400" u="sng" dirty="0"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endParaRPr kumimoji="1" lang="uk-UA" sz="900" b="1" u="sng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endParaRPr kumimoji="1" lang="uk-UA" sz="1600" b="1" dirty="0" smtClean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kumimoji="1" lang="uk-U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Адреса</a:t>
            </a:r>
            <a:r>
              <a:rPr kumimoji="1" lang="uk-UA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:</a:t>
            </a:r>
          </a:p>
          <a:p>
            <a:pPr eaLnBrk="0" hangingPunct="0">
              <a:defRPr/>
            </a:pPr>
            <a:r>
              <a:rPr kumimoji="1" lang="uk-UA" sz="2400" dirty="0">
                <a:latin typeface="Calibri" panose="020F0502020204030204" pitchFamily="34" charset="0"/>
                <a:cs typeface="Arial" charset="0"/>
              </a:rPr>
              <a:t>майдан Свободи, 6, офіс 463, м. Харків, 61022</a:t>
            </a:r>
            <a:endParaRPr kumimoji="1" lang="ru-RU" sz="2400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0" name="Рисунок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6" t="31262" r="1772" b="61528"/>
          <a:stretch>
            <a:fillRect/>
          </a:stretch>
        </p:blipFill>
        <p:spPr bwMode="auto">
          <a:xfrm>
            <a:off x="6400800" y="6211080"/>
            <a:ext cx="2017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2979843" y="6280158"/>
            <a:ext cx="3603837" cy="38869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Харківський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РЦОЯО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соцмережах</a:t>
            </a:r>
            <a:endParaRPr lang="ru-R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32643" y="185697"/>
            <a:ext cx="11786532" cy="6422493"/>
          </a:xfrm>
          <a:prstGeom prst="round2Diag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2073755" y="337209"/>
            <a:ext cx="8724478" cy="127791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ЗНО-2016: </a:t>
            </a:r>
            <a:r>
              <a:rPr lang="ru-RU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реєстрація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25417" y="2642041"/>
            <a:ext cx="11197244" cy="285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Усього в Харківській області зареєстровано 16 908 осіб, з них 12177 випускників ЗНЗ.</a:t>
            </a:r>
          </a:p>
          <a:p>
            <a:r>
              <a:rPr lang="uk-UA" dirty="0" smtClean="0"/>
              <a:t>Математика  - 9713 осіб з них 5256  (57%)</a:t>
            </a:r>
          </a:p>
          <a:p>
            <a:r>
              <a:rPr lang="uk-UA" dirty="0" smtClean="0"/>
              <a:t>Історія України 11686 з них 6893  (69%) </a:t>
            </a:r>
          </a:p>
          <a:p>
            <a:r>
              <a:rPr lang="uk-UA" dirty="0" smtClean="0"/>
              <a:t>Англійська мова  - 6780  (40%)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32643" y="185697"/>
            <a:ext cx="11786532" cy="6422493"/>
          </a:xfrm>
          <a:prstGeom prst="round2Diag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dirty="0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2073755" y="337209"/>
            <a:ext cx="8724478" cy="177561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ЗНО-2016: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круги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endParaRPr lang="uk-U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Округ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16794" r="36614" b="3800"/>
          <a:stretch/>
        </p:blipFill>
        <p:spPr>
          <a:xfrm>
            <a:off x="7510149" y="337209"/>
            <a:ext cx="3898555" cy="5956126"/>
          </a:xfrm>
          <a:prstGeom prst="rect">
            <a:avLst/>
          </a:prstGeom>
        </p:spPr>
      </p:pic>
      <p:pic>
        <p:nvPicPr>
          <p:cNvPr id="7" name="Picture 10" descr="Untitled -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525417" y="2419109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1316093" y="2264335"/>
            <a:ext cx="6472931" cy="53290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 мова і література (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05.05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Untitled -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525417" y="3012998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1316095" y="2860267"/>
            <a:ext cx="4946071" cy="53290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(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11.05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0" descr="Untitled -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525417" y="3636453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1316095" y="3483722"/>
            <a:ext cx="4946071" cy="55335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України (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13.05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99258" y="185698"/>
            <a:ext cx="11629506" cy="6339794"/>
          </a:xfrm>
          <a:prstGeom prst="round2Diag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2073755" y="337209"/>
            <a:ext cx="8724478" cy="84760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ЗНО-2016: </a:t>
            </a:r>
            <a:r>
              <a:rPr lang="ru-RU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додаткова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реєстрація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884911" y="1529856"/>
            <a:ext cx="897982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 smtClean="0"/>
              <a:t>  </a:t>
            </a:r>
          </a:p>
          <a:p>
            <a:pPr>
              <a:buClr>
                <a:srgbClr val="008000"/>
              </a:buClr>
            </a:pPr>
            <a:r>
              <a:rPr lang="uk-UA" sz="2000" dirty="0" smtClean="0"/>
              <a:t>Термін реєстрації -  до 20.05.2016</a:t>
            </a:r>
          </a:p>
          <a:p>
            <a:pPr>
              <a:buClr>
                <a:srgbClr val="008000"/>
              </a:buClr>
            </a:pPr>
            <a:endParaRPr lang="uk-UA" sz="2000" dirty="0" smtClean="0"/>
          </a:p>
          <a:p>
            <a:pPr>
              <a:buClr>
                <a:srgbClr val="008000"/>
              </a:buClr>
            </a:pPr>
            <a:r>
              <a:rPr lang="uk-UA" sz="2000" dirty="0" smtClean="0"/>
              <a:t>Дата проведення ЗНО: </a:t>
            </a:r>
          </a:p>
          <a:p>
            <a:pPr>
              <a:buClr>
                <a:srgbClr val="008000"/>
              </a:buClr>
            </a:pPr>
            <a:r>
              <a:rPr lang="uk-UA" sz="2000" dirty="0" smtClean="0">
                <a:solidFill>
                  <a:srgbClr val="C00000"/>
                </a:solidFill>
              </a:rPr>
              <a:t>- </a:t>
            </a:r>
            <a:r>
              <a:rPr lang="uk-UA" sz="2000" dirty="0" smtClean="0"/>
              <a:t>з української мови і літератури – 14.06.2016</a:t>
            </a:r>
          </a:p>
          <a:p>
            <a:pPr>
              <a:buClr>
                <a:srgbClr val="008000"/>
              </a:buClr>
            </a:pPr>
            <a:r>
              <a:rPr lang="uk-UA" sz="2000" dirty="0" smtClean="0">
                <a:solidFill>
                  <a:srgbClr val="C00000"/>
                </a:solidFill>
              </a:rPr>
              <a:t>- </a:t>
            </a:r>
            <a:r>
              <a:rPr lang="uk-UA" sz="2000" dirty="0" smtClean="0"/>
              <a:t>з математики – 16.06.2016</a:t>
            </a:r>
          </a:p>
          <a:p>
            <a:pPr>
              <a:buClr>
                <a:srgbClr val="008000"/>
              </a:buClr>
            </a:pPr>
            <a:r>
              <a:rPr lang="uk-UA" sz="2000" dirty="0" smtClean="0">
                <a:solidFill>
                  <a:srgbClr val="C00000"/>
                </a:solidFill>
              </a:rPr>
              <a:t>- </a:t>
            </a:r>
            <a:r>
              <a:rPr lang="uk-UA" sz="2000" dirty="0" smtClean="0"/>
              <a:t>з історії України – 21.06.2016</a:t>
            </a:r>
          </a:p>
          <a:p>
            <a:pPr marL="342900" indent="-342900">
              <a:buClr>
                <a:srgbClr val="008000"/>
              </a:buClr>
              <a:buFontTx/>
              <a:buChar char="-"/>
            </a:pPr>
            <a:endParaRPr lang="uk-UA" sz="2000" dirty="0" smtClean="0"/>
          </a:p>
          <a:p>
            <a:pPr>
              <a:buClr>
                <a:srgbClr val="008000"/>
              </a:buClr>
            </a:pPr>
            <a:r>
              <a:rPr lang="uk-UA" sz="2000" dirty="0" smtClean="0"/>
              <a:t>Перелік документів для реєстрації:</a:t>
            </a:r>
          </a:p>
          <a:p>
            <a:pPr>
              <a:buClr>
                <a:srgbClr val="008000"/>
              </a:buClr>
            </a:pPr>
            <a:r>
              <a:rPr lang="uk-UA" sz="2000" dirty="0" smtClean="0">
                <a:solidFill>
                  <a:srgbClr val="C00000"/>
                </a:solidFill>
              </a:rPr>
              <a:t>- </a:t>
            </a:r>
            <a:r>
              <a:rPr lang="uk-UA" sz="2000" dirty="0" smtClean="0"/>
              <a:t>реєстраційна картка;</a:t>
            </a:r>
          </a:p>
          <a:p>
            <a:pPr>
              <a:buClr>
                <a:srgbClr val="008000"/>
              </a:buClr>
            </a:pPr>
            <a:r>
              <a:rPr lang="uk-UA" sz="2000" dirty="0" smtClean="0">
                <a:solidFill>
                  <a:srgbClr val="C00000"/>
                </a:solidFill>
              </a:rPr>
              <a:t>-</a:t>
            </a:r>
            <a:r>
              <a:rPr lang="uk-UA" sz="2000" dirty="0" smtClean="0"/>
              <a:t> копія документа, що посвідчує особу;</a:t>
            </a:r>
          </a:p>
          <a:p>
            <a:pPr>
              <a:buClr>
                <a:srgbClr val="008000"/>
              </a:buClr>
            </a:pPr>
            <a:r>
              <a:rPr lang="uk-UA" sz="2000" dirty="0" smtClean="0">
                <a:solidFill>
                  <a:srgbClr val="C00000"/>
                </a:solidFill>
              </a:rPr>
              <a:t>-</a:t>
            </a:r>
            <a:r>
              <a:rPr lang="uk-UA" sz="2000" dirty="0" smtClean="0"/>
              <a:t> список з навчального закладу;</a:t>
            </a:r>
          </a:p>
          <a:p>
            <a:pPr>
              <a:buClr>
                <a:srgbClr val="008000"/>
              </a:buClr>
            </a:pPr>
            <a:r>
              <a:rPr lang="uk-UA" sz="2000" dirty="0" smtClean="0">
                <a:solidFill>
                  <a:srgbClr val="C00000"/>
                </a:solidFill>
              </a:rPr>
              <a:t>-</a:t>
            </a:r>
            <a:r>
              <a:rPr lang="uk-UA" sz="2000" dirty="0" smtClean="0"/>
              <a:t> заява на додаткову сесію;</a:t>
            </a:r>
          </a:p>
          <a:p>
            <a:pPr>
              <a:buClr>
                <a:srgbClr val="008000"/>
              </a:buClr>
            </a:pPr>
            <a:r>
              <a:rPr lang="uk-UA" sz="2000" dirty="0" smtClean="0">
                <a:solidFill>
                  <a:srgbClr val="C00000"/>
                </a:solidFill>
              </a:rPr>
              <a:t>-</a:t>
            </a:r>
            <a:r>
              <a:rPr lang="uk-UA" sz="2000" dirty="0" smtClean="0"/>
              <a:t> документ, що підтверджує перебування або переселення із зони АТО</a:t>
            </a:r>
            <a:endParaRPr lang="uk-UA" sz="2000" dirty="0"/>
          </a:p>
        </p:txBody>
      </p:sp>
      <p:pic>
        <p:nvPicPr>
          <p:cNvPr id="7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1221245" y="1841376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1221245" y="2498722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1221245" y="3987550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3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32643" y="185697"/>
            <a:ext cx="11786532" cy="6422493"/>
          </a:xfrm>
          <a:prstGeom prst="round2Diag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2073755" y="337209"/>
            <a:ext cx="9431060" cy="72173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ЗНО-2016: 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Дорожня карта для випускників із зони АТО та АР Крим (сайт МОНУ)</a:t>
            </a:r>
            <a:endParaRPr lang="uk-U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-482" t="5416" r="31214" b="8781"/>
          <a:stretch/>
        </p:blipFill>
        <p:spPr bwMode="auto">
          <a:xfrm>
            <a:off x="2073755" y="1088184"/>
            <a:ext cx="9023736" cy="5246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61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32643" y="185697"/>
            <a:ext cx="11786532" cy="642249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3107746" y="304584"/>
            <a:ext cx="6252456" cy="122527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ПРОБНЕ ЗНО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82729"/>
              </p:ext>
            </p:extLst>
          </p:nvPr>
        </p:nvGraphicFramePr>
        <p:xfrm>
          <a:off x="1571103" y="1740953"/>
          <a:ext cx="9019311" cy="4352276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99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951"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 тестування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02"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2.04.2016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Українська мова та література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11.00 – 14.30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66">
                <a:tc rowSpan="10"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09.04.2016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11.00 – 14.30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Історія України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11.00 – 14.00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Біологія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11.00 – 13.30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Географія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11.00 – 14.00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Фізика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11.00 – 14.30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Хімія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11.00 – 14.00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Англійська мова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11.00 – 13.30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Французька мова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11.00 – 13.30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8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Німецька мова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11.00 – 13.30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Російська мова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0" marR="0" lvl="0" indent="-428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11.00 – 14.00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32643" y="185697"/>
            <a:ext cx="11786532" cy="642249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1894088" y="304584"/>
            <a:ext cx="5537490" cy="9420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ПРОБНЕ ЗНО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4532" t="13967" r="43399" b="16192"/>
          <a:stretch/>
        </p:blipFill>
        <p:spPr bwMode="auto">
          <a:xfrm>
            <a:off x="6217920" y="457200"/>
            <a:ext cx="4962861" cy="5935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55393" y="1565672"/>
            <a:ext cx="517051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</a:pPr>
            <a:endParaRPr lang="uk-UA" altLang="zh-CN" sz="2000" dirty="0" smtClean="0">
              <a:latin typeface="Times New Roman" pitchFamily="18" charset="0"/>
              <a:ea typeface="华文楷体"/>
              <a:cs typeface="Times New Roman" pitchFamily="18" charset="0"/>
            </a:endParaRPr>
          </a:p>
          <a:p>
            <a:pPr>
              <a:buClr>
                <a:srgbClr val="CC3300"/>
              </a:buClr>
            </a:pPr>
            <a:r>
              <a:rPr lang="uk-UA" altLang="zh-CN" sz="6600" dirty="0" smtClean="0">
                <a:solidFill>
                  <a:srgbClr val="C0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!</a:t>
            </a:r>
            <a:r>
              <a:rPr lang="uk-UA" altLang="zh-CN" sz="20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Адреси пунктів проведення –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відповідно до перейменування об’єктів топоніміки </a:t>
            </a:r>
            <a:endParaRPr lang="uk-UA" altLang="zh-CN" sz="2000" b="1" dirty="0" smtClean="0">
              <a:solidFill>
                <a:srgbClr val="C00000"/>
              </a:solidFill>
              <a:latin typeface="Times New Roman" pitchFamily="18" charset="0"/>
              <a:ea typeface="华文楷体"/>
              <a:cs typeface="Times New Roman" pitchFamily="18" charset="0"/>
            </a:endParaRPr>
          </a:p>
          <a:p>
            <a:r>
              <a:rPr lang="uk-UA" altLang="zh-CN" sz="6600" dirty="0" smtClean="0">
                <a:solidFill>
                  <a:srgbClr val="C00000"/>
                </a:solidFill>
                <a:latin typeface="Times New Roman" pitchFamily="18" charset="0"/>
                <a:ea typeface="华文楷体"/>
                <a:cs typeface="华文楷体"/>
              </a:rPr>
              <a:t>!</a:t>
            </a:r>
            <a:r>
              <a:rPr lang="uk-UA" altLang="zh-CN" sz="6600" dirty="0" smtClean="0">
                <a:latin typeface="Times New Roman" pitchFamily="18" charset="0"/>
                <a:ea typeface="华文楷体"/>
                <a:cs typeface="华文楷体"/>
              </a:rPr>
              <a:t> </a:t>
            </a:r>
            <a:r>
              <a:rPr lang="uk-UA" sz="20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09.04.2016 ІІІ Харківський міжнародний марафон 10.30-17.30 -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перекриття дорожнього руху за маршрутом проведення Марафону</a:t>
            </a:r>
            <a:endParaRPr lang="uk-UA" sz="2000" b="1" dirty="0">
              <a:solidFill>
                <a:srgbClr val="C00000"/>
              </a:solidFill>
              <a:latin typeface="Times New Roman" pitchFamily="18" charset="0"/>
              <a:ea typeface="华文楷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2643" y="185697"/>
            <a:ext cx="11786532" cy="6422493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1665877" y="286503"/>
            <a:ext cx="9975273" cy="154131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 </a:t>
            </a:r>
            <a:r>
              <a:rPr lang="uk-U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 навчальних досягнень з фізики учнів 10-х класів </a:t>
            </a:r>
            <a:r>
              <a:rPr lang="uk-UA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ЗНЗ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02085"/>
              </p:ext>
            </p:extLst>
          </p:nvPr>
        </p:nvGraphicFramePr>
        <p:xfrm>
          <a:off x="1095647" y="2450906"/>
          <a:ext cx="10091651" cy="383216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92467">
                  <a:extLst>
                    <a:ext uri="{9D8B030D-6E8A-4147-A177-3AD203B41FA5}">
                      <a16:colId xmlns:a16="http://schemas.microsoft.com/office/drawing/2014/main" val="4028224420"/>
                    </a:ext>
                  </a:extLst>
                </a:gridCol>
                <a:gridCol w="2181403">
                  <a:extLst>
                    <a:ext uri="{9D8B030D-6E8A-4147-A177-3AD203B41FA5}">
                      <a16:colId xmlns:a16="http://schemas.microsoft.com/office/drawing/2014/main" val="2081397089"/>
                    </a:ext>
                  </a:extLst>
                </a:gridCol>
                <a:gridCol w="6317781">
                  <a:extLst>
                    <a:ext uri="{9D8B030D-6E8A-4147-A177-3AD203B41FA5}">
                      <a16:colId xmlns:a16="http://schemas.microsoft.com/office/drawing/2014/main" val="2521679763"/>
                    </a:ext>
                  </a:extLst>
                </a:gridCol>
              </a:tblGrid>
              <a:tr h="5403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І сесія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 10.00-10.45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для всіх районів області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135370"/>
                  </a:ext>
                </a:extLst>
              </a:tr>
              <a:tr h="1105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ІІ сесія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 11.00-11.45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для Великобурлуцького, Дворічанського, Золочівського Красноградського районів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556800"/>
                  </a:ext>
                </a:extLst>
              </a:tr>
              <a:tr h="5403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ІІІ сесія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 12.00-12.45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для всіх районів області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946760"/>
                  </a:ext>
                </a:extLst>
              </a:tr>
              <a:tr h="1105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ІV сесія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 13.00-13.45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для Великобурлуцького, Дворічанського, Золочівського районів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969959"/>
                  </a:ext>
                </a:extLst>
              </a:tr>
              <a:tr h="5403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V сесія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 14.00-14.45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для всіх районів області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9959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3825" y="1690436"/>
            <a:ext cx="3915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19.04.2016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7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2643" y="185697"/>
            <a:ext cx="11786532" cy="6422493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/>
          </a:p>
        </p:txBody>
      </p:sp>
      <p:pic>
        <p:nvPicPr>
          <p:cNvPr id="14" name="Picture 10" descr="Untitled -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" y="396791"/>
            <a:ext cx="1140460" cy="1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3234802" y="385823"/>
            <a:ext cx="6358085" cy="98148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 з фізики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339" y="2019993"/>
            <a:ext cx="101997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dirty="0"/>
              <a:t>надійне функціонування комп’ютерної техніки</a:t>
            </a:r>
            <a:r>
              <a:rPr lang="uk-UA" sz="2400" dirty="0" smtClean="0"/>
              <a:t>;</a:t>
            </a:r>
          </a:p>
          <a:p>
            <a:pPr lvl="0"/>
            <a:endParaRPr lang="ru-RU" sz="2400" dirty="0"/>
          </a:p>
          <a:p>
            <a:pPr lvl="0"/>
            <a:r>
              <a:rPr lang="uk-UA" sz="2400" dirty="0"/>
              <a:t>наявність встановленого веб-браузера</a:t>
            </a:r>
            <a:r>
              <a:rPr lang="uk-UA" sz="2400" dirty="0" smtClean="0"/>
              <a:t>;</a:t>
            </a:r>
          </a:p>
          <a:p>
            <a:pPr lvl="0"/>
            <a:endParaRPr lang="ru-RU" sz="2400" dirty="0"/>
          </a:p>
          <a:p>
            <a:pPr lvl="0"/>
            <a:r>
              <a:rPr lang="uk-UA" sz="2400" dirty="0"/>
              <a:t>якісний Інтернет-зв'язок на кожному задіяному робочому місці</a:t>
            </a:r>
            <a:r>
              <a:rPr lang="uk-UA" sz="2400" dirty="0" smtClean="0"/>
              <a:t>;</a:t>
            </a:r>
          </a:p>
          <a:p>
            <a:pPr lvl="0"/>
            <a:endParaRPr lang="ru-RU" sz="2400" dirty="0"/>
          </a:p>
          <a:p>
            <a:pPr lvl="0"/>
            <a:r>
              <a:rPr lang="uk-UA" sz="2400" dirty="0"/>
              <a:t>наявність у кожного учасника моніторингу чернетки та ручки для виконання обрахунків</a:t>
            </a:r>
            <a:r>
              <a:rPr lang="uk-UA" sz="2400" dirty="0" smtClean="0"/>
              <a:t>;</a:t>
            </a:r>
          </a:p>
          <a:p>
            <a:pPr lvl="0"/>
            <a:endParaRPr lang="ru-RU" sz="2400" dirty="0"/>
          </a:p>
          <a:p>
            <a:pPr lvl="0"/>
            <a:r>
              <a:rPr lang="uk-UA" sz="2400" dirty="0"/>
              <a:t>відсутність підручників, посібників та довідників на робочих місцях.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7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363675" y="2019993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363675" y="2866512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363675" y="3624350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363675" y="4358432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2221" r="28307" b="38889"/>
          <a:stretch>
            <a:fillRect/>
          </a:stretch>
        </p:blipFill>
        <p:spPr bwMode="auto">
          <a:xfrm>
            <a:off x="396926" y="5364272"/>
            <a:ext cx="444632" cy="3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697</Words>
  <Application>Microsoft Office PowerPoint</Application>
  <PresentationFormat>Широкоэкранный</PresentationFormat>
  <Paragraphs>158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华文楷体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Русанова</dc:creator>
  <cp:lastModifiedBy>Наталья Русанова</cp:lastModifiedBy>
  <cp:revision>22</cp:revision>
  <cp:lastPrinted>2016-03-23T06:34:38Z</cp:lastPrinted>
  <dcterms:created xsi:type="dcterms:W3CDTF">2016-02-01T11:13:14Z</dcterms:created>
  <dcterms:modified xsi:type="dcterms:W3CDTF">2016-03-23T07:11:32Z</dcterms:modified>
</cp:coreProperties>
</file>