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64" r:id="rId3"/>
    <p:sldId id="276" r:id="rId4"/>
    <p:sldId id="277" r:id="rId5"/>
    <p:sldId id="278" r:id="rId6"/>
    <p:sldId id="281" r:id="rId7"/>
    <p:sldId id="283" r:id="rId8"/>
    <p:sldId id="284" r:id="rId9"/>
    <p:sldId id="286" r:id="rId10"/>
    <p:sldId id="266" r:id="rId11"/>
    <p:sldId id="268" r:id="rId12"/>
    <p:sldId id="269" r:id="rId13"/>
    <p:sldId id="270" r:id="rId14"/>
    <p:sldId id="280" r:id="rId15"/>
    <p:sldId id="274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</p:sldIdLst>
  <p:sldSz cx="12188825" cy="6858000"/>
  <p:notesSz cx="6858000" cy="99472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A9"/>
    <a:srgbClr val="66FF33"/>
    <a:srgbClr val="0033CC"/>
    <a:srgbClr val="361E9A"/>
    <a:srgbClr val="62BCF4"/>
    <a:srgbClr val="AB0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569" autoAdjust="0"/>
  </p:normalViewPr>
  <p:slideViewPr>
    <p:cSldViewPr showGuides="1">
      <p:cViewPr varScale="1">
        <p:scale>
          <a:sx n="74" d="100"/>
          <a:sy n="74" d="100"/>
        </p:scale>
        <p:origin x="-546" y="-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1375429821818"/>
          <c:y val="0.71972284359341443"/>
          <c:w val="3.5773679274773387E-2"/>
          <c:h val="5.3487607372942024E-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94944"/>
        <c:axId val="43396480"/>
      </c:lineChart>
      <c:catAx>
        <c:axId val="4339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6480"/>
        <c:crosses val="autoZero"/>
        <c:auto val="1"/>
        <c:lblAlgn val="ctr"/>
        <c:lblOffset val="100"/>
        <c:noMultiLvlLbl val="0"/>
      </c:catAx>
      <c:valAx>
        <c:axId val="4339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3949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uk-U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вибуло протягом </a:t>
            </a:r>
          </a:p>
          <a:p>
            <a:pPr>
              <a:defRPr/>
            </a:pPr>
            <a:r>
              <a:rPr lang="uk-U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2015 - січня 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60025436450213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752749694478391E-3"/>
          <c:y val="6.0329639299337108E-2"/>
          <c:w val="0.71419826091674565"/>
          <c:h val="0.939670393765772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explosion val="39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4.724851024139344E-2"/>
                  <c:y val="3.98582426688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59445331781606E-2"/>
                  <c:y val="-3.662296109134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458335284046235E-2"/>
                  <c:y val="-8.395233602067317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заклад- інтернат</c:v>
                </c:pt>
                <c:pt idx="1">
                  <c:v>ЗНЗ</c:v>
                </c:pt>
                <c:pt idx="2">
                  <c:v>ПТНЗ</c:v>
                </c:pt>
                <c:pt idx="3">
                  <c:v>виїхали </c:v>
                </c:pt>
                <c:pt idx="4">
                  <c:v>соцзахист</c:v>
                </c:pt>
                <c:pt idx="5">
                  <c:v>інше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46</c:v>
                </c:pt>
                <c:pt idx="2">
                  <c:v>1</c:v>
                </c:pt>
                <c:pt idx="3">
                  <c:v>11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95496333740695"/>
          <c:y val="0.13619204347665073"/>
          <c:w val="0.28810451616487059"/>
          <c:h val="0.8520499385477242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0.03451</cdr:x>
      <cdr:y>0.12292</cdr:y>
    </cdr:from>
    <cdr:to>
      <cdr:x>0.41161</cdr:x>
      <cdr:y>0.49084</cdr:y>
    </cdr:to>
    <cdr:sp macro="" textlink="">
      <cdr:nvSpPr>
        <cdr:cNvPr id="5" name="Rectangle 4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355600" y="522956"/>
          <a:ext cx="3886200" cy="1565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3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800">
              <a:solidFill>
                <a:schemeClr val="tx1"/>
              </a:solidFill>
              <a:latin typeface="+mn-lt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•"/>
            <a:defRPr sz="2400">
              <a:solidFill>
                <a:schemeClr val="tx1"/>
              </a:solidFill>
              <a:latin typeface="+mn-lt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000">
              <a:solidFill>
                <a:schemeClr val="tx1"/>
              </a:solidFill>
              <a:latin typeface="+mn-lt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5pPr>
          <a:lvl6pPr marL="25146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6pPr>
          <a:lvl7pPr marL="29718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7pPr>
          <a:lvl8pPr marL="34290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8pPr>
          <a:lvl9pPr marL="38862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chemeClr val="tx1"/>
              </a:solidFill>
              <a:latin typeface="+mn-lt"/>
            </a:defRPr>
          </a:lvl9pPr>
        </a:lstStyle>
        <a:p xmlns:a="http://schemas.openxmlformats.org/drawingml/2006/main">
          <a:pPr marL="0" indent="0" eaLnBrk="1" hangingPunct="1">
            <a:lnSpc>
              <a:spcPct val="80000"/>
            </a:lnSpc>
            <a:buNone/>
          </a:pPr>
          <a:r>
            <a:rPr lang="uk-UA" altLang="ru-RU" sz="2400" b="1" dirty="0" smtClean="0">
              <a:solidFill>
                <a:srgbClr val="FF3300"/>
              </a:solidFill>
              <a:latin typeface="Times New Roman" charset="0"/>
            </a:rPr>
            <a:t>      </a:t>
          </a:r>
          <a:r>
            <a:rPr lang="uk-UA" altLang="ru-RU" sz="2800" b="1" dirty="0" smtClean="0">
              <a:solidFill>
                <a:srgbClr val="FF3300"/>
              </a:solidFill>
              <a:latin typeface="Times New Roman" charset="0"/>
            </a:rPr>
            <a:t>25 </a:t>
          </a:r>
          <a:r>
            <a:rPr lang="uk-UA" altLang="ru-RU" sz="2800" b="1" dirty="0" smtClean="0">
              <a:solidFill>
                <a:srgbClr val="FF3300"/>
              </a:solidFill>
              <a:latin typeface="Times New Roman" charset="0"/>
            </a:rPr>
            <a:t>осіб, з них:</a:t>
          </a:r>
        </a:p>
        <a:p xmlns:a="http://schemas.openxmlformats.org/drawingml/2006/main">
          <a:pPr marL="0" indent="0" eaLnBrk="1" hangingPunct="1">
            <a:lnSpc>
              <a:spcPct val="80000"/>
            </a:lnSpc>
            <a:buNone/>
          </a:pPr>
          <a:endParaRPr lang="uk-UA" altLang="ru-RU" sz="1600" b="1" dirty="0" smtClean="0">
            <a:solidFill>
              <a:srgbClr val="FF3300"/>
            </a:solidFill>
            <a:latin typeface="Times New Roman" charset="0"/>
          </a:endParaRPr>
        </a:p>
        <a:p xmlns:a="http://schemas.openxmlformats.org/drawingml/2006/main">
          <a:pPr eaLnBrk="1" hangingPunct="1">
            <a:lnSpc>
              <a:spcPct val="80000"/>
            </a:lnSpc>
          </a:pPr>
          <a:r>
            <a:rPr lang="uk-UA" altLang="ru-RU" sz="2400" b="1" dirty="0" smtClean="0">
              <a:solidFill>
                <a:srgbClr val="0033CC"/>
              </a:solidFill>
              <a:latin typeface="Times New Roman" charset="0"/>
            </a:rPr>
            <a:t>БЗСО – 23 особи</a:t>
          </a:r>
        </a:p>
        <a:p xmlns:a="http://schemas.openxmlformats.org/drawingml/2006/main">
          <a:pPr marL="0" indent="0" eaLnBrk="1" hangingPunct="1">
            <a:lnSpc>
              <a:spcPct val="80000"/>
            </a:lnSpc>
            <a:buNone/>
          </a:pPr>
          <a:endParaRPr lang="uk-UA" altLang="ru-RU" sz="1600" b="1" dirty="0" smtClean="0">
            <a:solidFill>
              <a:srgbClr val="0033CC"/>
            </a:solidFill>
            <a:latin typeface="Times New Roman" charset="0"/>
          </a:endParaRPr>
        </a:p>
        <a:p xmlns:a="http://schemas.openxmlformats.org/drawingml/2006/main">
          <a:pPr eaLnBrk="1" hangingPunct="1">
            <a:lnSpc>
              <a:spcPct val="80000"/>
            </a:lnSpc>
          </a:pPr>
          <a:r>
            <a:rPr lang="uk-UA" altLang="ru-RU" sz="2400" b="1" dirty="0" smtClean="0">
              <a:solidFill>
                <a:srgbClr val="0033CC"/>
              </a:solidFill>
              <a:latin typeface="Times New Roman" charset="0"/>
            </a:rPr>
            <a:t>без БЗСО – 2 особи</a:t>
          </a:r>
          <a:endParaRPr lang="ru-RU" altLang="ru-RU" sz="2400" b="1" dirty="0" smtClean="0">
            <a:solidFill>
              <a:srgbClr val="0033CC"/>
            </a:solidFill>
            <a:latin typeface="Times New Roman" charset="0"/>
          </a:endParaRPr>
        </a:p>
      </cdr:txBody>
    </cdr:sp>
  </cdr:relSizeAnchor>
  <cdr:relSizeAnchor xmlns:cdr="http://schemas.openxmlformats.org/drawingml/2006/chartDrawing">
    <cdr:from>
      <cdr:x>0.42623</cdr:x>
      <cdr:y>0.01693</cdr:y>
    </cdr:from>
    <cdr:to>
      <cdr:x>1</cdr:x>
      <cdr:y>0.97728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72008"/>
          <a:ext cx="5912916" cy="40857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</cdr:x>
      <cdr:y>0.01667</cdr:y>
    </cdr:from>
    <cdr:to>
      <cdr:x>1</cdr:x>
      <cdr:y>0.11667</cdr:y>
    </cdr:to>
    <cdr:sp macro="" textlink="">
      <cdr:nvSpPr>
        <cdr:cNvPr id="3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472608" y="72008"/>
          <a:ext cx="172819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vert="horz" lIns="121899" tIns="60949" rIns="121899" bIns="60949" rtlCol="0" anchor="t">
          <a:normAutofit/>
        </a:bodyPr>
        <a:lstStyle xmlns:a="http://schemas.openxmlformats.org/drawingml/2006/main">
          <a:lvl1pPr algn="l" defTabSz="1218987" rtl="0" eaLnBrk="1" latinLnBrk="0" hangingPunct="1">
            <a:lnSpc>
              <a:spcPct val="85000"/>
            </a:lnSpc>
            <a:spcBef>
              <a:spcPct val="0"/>
            </a:spcBef>
            <a:buNone/>
            <a:tabLst/>
            <a:defRPr sz="5400" b="0" kern="1200" cap="none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 осіб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20.03.2016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20.03.2016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1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8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20.03.2016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20.03.2016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2164" y="476673"/>
            <a:ext cx="8064896" cy="2808311"/>
          </a:xfrm>
        </p:spPr>
        <p:txBody>
          <a:bodyPr>
            <a:noAutofit/>
          </a:bodyPr>
          <a:lstStyle/>
          <a:p>
            <a:pPr defTabSz="1216152">
              <a:spcBef>
                <a:spcPts val="0"/>
              </a:spcBef>
            </a:pP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відраховані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 ПТНЗ  та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інтернатного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 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року – лютому 2016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sz="3600" b="1" i="0" baseline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6217" y="4941168"/>
            <a:ext cx="5900843" cy="1244600"/>
          </a:xfrm>
        </p:spPr>
        <p:txBody>
          <a:bodyPr>
            <a:noAutofit/>
          </a:bodyPr>
          <a:lstStyle/>
          <a:p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нормативності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науки і </a:t>
            </a:r>
            <a:r>
              <a:rPr lang="ru-RU" sz="2400" b="1" i="0" dirty="0" err="1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</a:t>
            </a:r>
            <a:r>
              <a:rPr lang="ru-RU" sz="2400" b="1" dirty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Сєрікова</a:t>
            </a:r>
            <a:endParaRPr lang="ru-RU" sz="2400" b="1" i="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188640"/>
            <a:ext cx="10449711" cy="144016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Подальше </a:t>
            </a:r>
            <a:r>
              <a:rPr lang="uk-UA" sz="3600" b="1" dirty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учнів, які вибули із навчальних закладів інтернатного типу обласного підпорядкування</a:t>
            </a:r>
            <a:endParaRPr lang="ru-RU" sz="36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31577"/>
              </p:ext>
            </p:extLst>
          </p:nvPr>
        </p:nvGraphicFramePr>
        <p:xfrm>
          <a:off x="405779" y="2094330"/>
          <a:ext cx="11377264" cy="320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675"/>
                <a:gridCol w="1557614"/>
                <a:gridCol w="2098267"/>
                <a:gridCol w="865866"/>
                <a:gridCol w="769659"/>
                <a:gridCol w="1162751"/>
                <a:gridCol w="1296144"/>
                <a:gridCol w="1440160"/>
                <a:gridCol w="1152128"/>
              </a:tblGrid>
              <a:tr h="2552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4F81B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вибуло </a:t>
                      </a:r>
                      <a:r>
                        <a:rPr lang="uk-UA" sz="20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</a:t>
                      </a:r>
                      <a:r>
                        <a:rPr lang="uk-UA" sz="2000" dirty="0" smtClean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2015 - лютого 2016</a:t>
                      </a:r>
                      <a:endParaRPr lang="ru-RU" sz="20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навчальні заклади інтернатного типу обласного підпорядкування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ЗНЗ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ПТНЗ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ВНЗ </a:t>
                      </a:r>
                      <a:endParaRPr lang="ru-RU" sz="1800" dirty="0" smtClean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І-ІІ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рівнів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акредетації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Виїхали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межі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Інтернатні установи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соціального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800" dirty="0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361E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ru-RU" sz="1800" dirty="0">
                        <a:solidFill>
                          <a:srgbClr val="361E9A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03" marR="36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4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361E9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ВСЬОГО:</a:t>
                      </a:r>
                      <a:endParaRPr lang="ru-RU" sz="1600" b="1" i="1" dirty="0">
                        <a:solidFill>
                          <a:srgbClr val="361E9A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303" marR="36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i="0" u="none" strike="noStrike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10521719" cy="129614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Нововодолазький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санаторний навчально-виховний комплекс»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02990"/>
              </p:ext>
            </p:extLst>
          </p:nvPr>
        </p:nvGraphicFramePr>
        <p:xfrm>
          <a:off x="477788" y="1700808"/>
          <a:ext cx="11531524" cy="4776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944"/>
                <a:gridCol w="2771873"/>
                <a:gridCol w="1661321"/>
                <a:gridCol w="3908991"/>
                <a:gridCol w="2345395"/>
              </a:tblGrid>
              <a:tr h="988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подальшого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</a:tr>
              <a:tr h="65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Свєтлічний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Ярослав Миколайович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12.01.2016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2-у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Нововодолазький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ліцей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Нововодолазької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районної ради 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12.01.2016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01-39/06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</a:tr>
              <a:tr h="65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Клеменова Ія Володимирівна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13.01.2016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Слатинський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НВК Дергачівської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районної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11.01.2016 № 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</a:tr>
              <a:tr h="71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Власенко Анастасія Сергіївна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25.01.2016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Нововодолазький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ліцей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Нововодолазької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районної ради 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22.01.2016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01-39/21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07" marR="5507" marT="0" marB="0" anchor="ctr"/>
                </a:tc>
              </a:tr>
              <a:tr h="659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Недорубко Юлія Станіславівна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11.02.2016 № 8-у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20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Староводолазька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І-ІІІ ступенів </a:t>
                      </a:r>
                      <a:r>
                        <a:rPr lang="uk-UA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Нововодолазької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районної ради Харківської 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09.02.2016 </a:t>
                      </a:r>
                      <a:endParaRPr lang="uk-UA" sz="20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01-33/18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 anchor="ctr"/>
                </a:tc>
              </a:tr>
              <a:tr h="136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Леле Анастасія Вікторівна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23.02.2016 № 9-у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79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6412" marR="264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01-33/26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12" marR="2641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1" y="188640"/>
            <a:ext cx="11233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Кочетоцька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загальноосвітня санаторна школа-інтернат І–ІІІ ступенів»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21550"/>
              </p:ext>
            </p:extLst>
          </p:nvPr>
        </p:nvGraphicFramePr>
        <p:xfrm>
          <a:off x="405781" y="1412777"/>
          <a:ext cx="11387507" cy="42996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72033"/>
                <a:gridCol w="3119899"/>
                <a:gridCol w="1605484"/>
                <a:gridCol w="3945876"/>
                <a:gridCol w="1944215"/>
              </a:tblGrid>
              <a:tr h="704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закладу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вибуття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місця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подальшого навчання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Фініка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Андрійович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42 -у від 25.12.2015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Кочетоцька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загальноосвітня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 І-ІІІ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ступенів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Чугуївської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районної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25.12.2015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01-22/25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Володимирович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15.01.2016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4-У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Печенізька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 І-ІІІ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ступенів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Г.Семирадського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Печенізької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районної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18.01.2016 № 12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Тітаренко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Іван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Олександрович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15.01.2016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3-У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385" marR="6138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18.01.2016 № 11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385" marR="613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260648"/>
            <a:ext cx="11478323" cy="79208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«Харківська загальноосвітня санаторна школа-інтернат I–III ступенів № 9»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80514"/>
              </p:ext>
            </p:extLst>
          </p:nvPr>
        </p:nvGraphicFramePr>
        <p:xfrm>
          <a:off x="513285" y="1268760"/>
          <a:ext cx="11341766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117"/>
                <a:gridCol w="2929956"/>
                <a:gridCol w="2362868"/>
                <a:gridCol w="3024471"/>
                <a:gridCol w="2268354"/>
              </a:tblGrid>
              <a:tr h="7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Алишанова</a:t>
                      </a:r>
                      <a:r>
                        <a:rPr lang="uk-UA" sz="2000" b="1" dirty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000" b="1" dirty="0" smtClean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Мазар </a:t>
                      </a:r>
                      <a:r>
                        <a:rPr lang="uk-UA" sz="2000" b="1" dirty="0" err="1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Айдин</a:t>
                      </a:r>
                      <a:r>
                        <a:rPr lang="uk-UA" sz="2000" b="1" dirty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</a:t>
                      </a:r>
                      <a:endParaRPr lang="ru-RU" sz="2000" b="1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13.01.2016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 ХЗОШ  № 136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Харківської області імені Героя Радянського Союзу П.Д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Говоруненка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12.01.2016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Гладченко</a:t>
                      </a:r>
                      <a:r>
                        <a:rPr lang="uk-UA" sz="2000" b="1" dirty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 Дмитрович</a:t>
                      </a:r>
                      <a:endParaRPr lang="ru-RU" sz="2000" b="1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15.01.2016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№ 28  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 ради Харківської області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18.01.2016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Пєшев</a:t>
                      </a:r>
                      <a:r>
                        <a:rPr lang="uk-UA" sz="2000" b="1" dirty="0">
                          <a:solidFill>
                            <a:srgbClr val="1F1F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Владислав Олексійович</a:t>
                      </a:r>
                      <a:endParaRPr lang="ru-RU" sz="2000" b="1" dirty="0">
                        <a:solidFill>
                          <a:srgbClr val="1F1FA9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25.01.2016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Валківський ліцей імені Олександра Марсельського Валківської районної ради Харківської області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15.01.2016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01/25/18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22300" y="0"/>
            <a:ext cx="10944225" cy="134076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«Харківський санаторний навчально-виховний комплекс № 13» Харківської обласної ради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76517"/>
              </p:ext>
            </p:extLst>
          </p:nvPr>
        </p:nvGraphicFramePr>
        <p:xfrm>
          <a:off x="395536" y="1628800"/>
          <a:ext cx="11243492" cy="4833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932"/>
                <a:gridCol w="2882146"/>
                <a:gridCol w="1880439"/>
                <a:gridCol w="2831909"/>
                <a:gridCol w="2456066"/>
              </a:tblGrid>
              <a:tr h="56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учня (вихованця)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вибуття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місця подальшого навчання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</a:tr>
              <a:tr h="84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Гуторова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04.01.2016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Пісочинський колегіум Харківської районної ради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</a:t>
                      </a:r>
                      <a:r>
                        <a:rPr lang="uk-UA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18.12.2015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407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</a:tr>
              <a:tr h="113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Маліков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Олександрович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04.01.2016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02-у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Красноградський НВК № 3 Красноградської районної державної адміністрації Харківської області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28.12.2015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01-25/188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</a:tr>
              <a:tr h="1132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Головко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Оксана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Дмитрівна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03.02.2016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07-у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ХЗОШ І-ІІІ ступенів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37 Харківської міської ради Харківської області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03.02.2016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25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883" marR="538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77838" y="332655"/>
            <a:ext cx="11449050" cy="11516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І-ІІ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31604"/>
              </p:ext>
            </p:extLst>
          </p:nvPr>
        </p:nvGraphicFramePr>
        <p:xfrm>
          <a:off x="621804" y="2132856"/>
          <a:ext cx="11017224" cy="3249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055"/>
                <a:gridCol w="2217732"/>
                <a:gridCol w="1602264"/>
                <a:gridCol w="4472973"/>
                <a:gridCol w="1800200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учня (вихованця)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місця подальшого 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/>
                </a:tc>
              </a:tr>
              <a:tr h="203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3015" marR="53015" marT="0" marB="0" anchor="ctr"/>
                </a:tc>
                <a:tc>
                  <a:txBody>
                    <a:bodyPr/>
                    <a:lstStyle/>
                    <a:p>
                      <a:pPr marL="6350" indent="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Коновалова Христина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Станіславівна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20.01.2016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000" b="1" kern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Прудянська</a:t>
                      </a:r>
                      <a:r>
                        <a:rPr lang="uk-UA" sz="2000" b="1" kern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загальноосвітня школа </a:t>
                      </a:r>
                      <a:r>
                        <a:rPr lang="uk-UA" sz="2000" b="1" kern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І-ІІІ ступенів Дергачівської районної ради Харківської області  </a:t>
                      </a:r>
                      <a:endParaRPr lang="ru-RU" sz="2000" b="1" kern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18.01.2016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15" marR="53015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5" y="188640"/>
            <a:ext cx="10873208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63704"/>
              </p:ext>
            </p:extLst>
          </p:nvPr>
        </p:nvGraphicFramePr>
        <p:xfrm>
          <a:off x="477788" y="2132856"/>
          <a:ext cx="11171484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272"/>
                <a:gridCol w="2224044"/>
                <a:gridCol w="1072316"/>
                <a:gridCol w="1656184"/>
                <a:gridCol w="2088232"/>
                <a:gridCol w="1738436"/>
              </a:tblGrid>
              <a:tr h="125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навчального закладу звідки вибула  дитина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учня (вихованця)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 про відрахування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вибуття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подальшого</a:t>
                      </a:r>
                      <a:r>
                        <a:rPr lang="uk-UA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142" marR="52142" marT="0" marB="0"/>
                </a:tc>
              </a:tr>
              <a:tr h="1988815">
                <a:tc>
                  <a:txBody>
                    <a:bodyPr/>
                    <a:lstStyle/>
                    <a:p>
                      <a:pPr algn="ctr" fontAlgn="t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Комунальний заклад «Харківський спеціальний навчально-виховний комплекс І–ІІ ступенів № 7» Харківської обласної ради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Піднебесний Михайло Олександрович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4-А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14.12.2015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47-у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Харківський приватний навчально - виховний комплекс «Гімназія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Очаг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Харківської області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09.12.2015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367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49275" y="0"/>
            <a:ext cx="11090275" cy="112474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«Харківська спеціальна загальноосвітня школа-інтернат І–ІІІ ступенів № 12»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154089"/>
              </p:ext>
            </p:extLst>
          </p:nvPr>
        </p:nvGraphicFramePr>
        <p:xfrm>
          <a:off x="837828" y="1196752"/>
          <a:ext cx="10667429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548"/>
                <a:gridCol w="2393791"/>
                <a:gridCol w="1735683"/>
                <a:gridCol w="2380826"/>
                <a:gridCol w="3034581"/>
              </a:tblGrid>
              <a:tr h="821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подальшого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119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Писаренко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Раїса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Сергіївна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25.12.2015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ЗОШ № 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 25.11.2015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333772" y="3645024"/>
            <a:ext cx="11377264" cy="792088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«Спеціальний навчально-виховний комплекс І-ІІ ступенів № 2»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473938"/>
              </p:ext>
            </p:extLst>
          </p:nvPr>
        </p:nvGraphicFramePr>
        <p:xfrm>
          <a:off x="837828" y="4437113"/>
          <a:ext cx="10585176" cy="21587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78043"/>
                <a:gridCol w="2334325"/>
                <a:gridCol w="2088232"/>
                <a:gridCol w="2874161"/>
                <a:gridCol w="2310415"/>
              </a:tblGrid>
              <a:tr h="63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учня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вибуття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</a:tr>
              <a:tr h="1457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Ангеліна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09.12.2015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109-у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Первомайська 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І-ІІІ ступенів № 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20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Первомайської </a:t>
                      </a: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 ради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01-27/596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74" marR="537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7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25538" y="260351"/>
            <a:ext cx="9937426" cy="936401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«Харківська спеціальна загальноосвітня школа-інтернат № 3»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3109"/>
              </p:ext>
            </p:extLst>
          </p:nvPr>
        </p:nvGraphicFramePr>
        <p:xfrm>
          <a:off x="693812" y="1484784"/>
          <a:ext cx="1072919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475"/>
                <a:gridCol w="2035735"/>
                <a:gridCol w="1997349"/>
                <a:gridCol w="2566353"/>
                <a:gridCol w="2520280"/>
              </a:tblGrid>
              <a:tr h="31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82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підготовчий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Шилов Роман Михайлович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11.01.2016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Первомайська ЗОШ І-ІІІ ступенів №1 Первомайської міської ради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16.12.2015 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193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333772" y="3717032"/>
            <a:ext cx="11521280" cy="100811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«Спеціальна загальноосвітня 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школа-інтернат І-ІІ ступенів № 55»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84235"/>
              </p:ext>
            </p:extLst>
          </p:nvPr>
        </p:nvGraphicFramePr>
        <p:xfrm>
          <a:off x="693812" y="4797152"/>
          <a:ext cx="108012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585"/>
                <a:gridCol w="2237122"/>
                <a:gridCol w="1646379"/>
                <a:gridCol w="3596826"/>
                <a:gridCol w="2592288"/>
              </a:tblGrid>
              <a:tr h="331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</a:tr>
              <a:tr h="828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Полозенко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Валерія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Миколаївна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від 01.02.2016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Колодязненська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загальноосвітня школа </a:t>
                      </a:r>
                      <a:endParaRPr lang="uk-UA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І-ІІІ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ступенів Дворічанської районної ради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12265" algn="l"/>
                        </a:tabLs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19.01.2016 № 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0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09638" y="188640"/>
            <a:ext cx="10440987" cy="10081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«Богодухівський спеціальний навчально-виховний комплекс»</a:t>
            </a:r>
            <a:endParaRPr lang="ru-RU" sz="3200" b="1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481267"/>
              </p:ext>
            </p:extLst>
          </p:nvPr>
        </p:nvGraphicFramePr>
        <p:xfrm>
          <a:off x="323528" y="1340768"/>
          <a:ext cx="11171485" cy="1852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6960"/>
                <a:gridCol w="2452957"/>
                <a:gridCol w="1818323"/>
                <a:gridCol w="2225066"/>
                <a:gridCol w="3448179"/>
              </a:tblGrid>
              <a:tr h="633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20" marR="537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учня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вихованця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3720" marR="537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по закладу</a:t>
                      </a:r>
                    </a:p>
                  </a:txBody>
                  <a:tcPr marL="53720" marR="537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 вибуття</a:t>
                      </a:r>
                    </a:p>
                  </a:txBody>
                  <a:tcPr marL="53720" marR="5372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Довідка з місця подальшого навчання</a:t>
                      </a:r>
                    </a:p>
                  </a:txBody>
                  <a:tcPr marL="53720" marR="53720" marT="0" marB="0"/>
                </a:tc>
              </a:tr>
              <a:tr h="95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20" marR="537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Севрюкова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Кристина </a:t>
                      </a:r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Анатоліївна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720" marR="537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Наказ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17.12.2015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136-у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20" marR="537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Краснокутськ</a:t>
                      </a:r>
                      <a:r>
                        <a:rPr lang="uk-UA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ЗОШ №2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20" marR="537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дати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номера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20" marR="53720" marT="0" marB="0" anchor="ctr"/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333772" y="3645024"/>
            <a:ext cx="11233248" cy="100811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76213" algn="l"/>
              </a:tabLst>
            </a:pPr>
            <a:endParaRPr lang="uk-UA" sz="3200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 smtClean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uk-UA" sz="3200" dirty="0">
              <a:solidFill>
                <a:srgbClr val="361E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r>
              <a:rPr lang="uk-UA" sz="3200" dirty="0" smtClean="0">
                <a:solidFill>
                  <a:srgbClr val="361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«Обласна спеціалізована школа-інтернат ІІ-ІІІ ступенів «Обдарованість»</a:t>
            </a:r>
            <a:r>
              <a:rPr lang="ru-RU" i="1" dirty="0" smtClean="0">
                <a:solidFill>
                  <a:srgbClr val="361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rgbClr val="361E9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rgbClr val="361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06274"/>
              </p:ext>
            </p:extLst>
          </p:nvPr>
        </p:nvGraphicFramePr>
        <p:xfrm>
          <a:off x="477788" y="4653136"/>
          <a:ext cx="11017224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463"/>
                <a:gridCol w="2094183"/>
                <a:gridCol w="2367337"/>
                <a:gridCol w="3095749"/>
                <a:gridCol w="2640492"/>
              </a:tblGrid>
              <a:tr h="414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768" marR="517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768" marR="51768" marT="0" marB="0"/>
                </a:tc>
              </a:tr>
              <a:tr h="881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8-Б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Блажевич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Анастасія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Павлівна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02.12.2015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35-у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Харківська 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ЗОШ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104 Харківської міської 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01.12.2015 № 140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792088"/>
          </a:xfrm>
        </p:spPr>
        <p:txBody>
          <a:bodyPr/>
          <a:lstStyle/>
          <a:p>
            <a:pPr algn="ctr" defTabSz="1216152">
              <a:spcBef>
                <a:spcPts val="0"/>
              </a:spcBef>
            </a:pPr>
            <a:r>
              <a:rPr lang="ru-RU" altLang="ru-RU" b="1" i="1" dirty="0">
                <a:solidFill>
                  <a:srgbClr val="0033CC"/>
                </a:solidFill>
                <a:latin typeface="Times New Roman" charset="0"/>
              </a:rPr>
              <a:t>КОНСТИТУЦІЯ УКРАЇНИ</a:t>
            </a:r>
            <a:r>
              <a:rPr lang="ru-RU" altLang="ru-RU" dirty="0">
                <a:solidFill>
                  <a:srgbClr val="0033CC"/>
                </a:solidFill>
              </a:rPr>
              <a:t> </a:t>
            </a:r>
            <a:endParaRPr lang="ru-RU" sz="4400" b="0" i="0" baseline="0" dirty="0">
              <a:solidFill>
                <a:srgbClr val="0033CC"/>
              </a:solidFill>
              <a:latin typeface="Century Gothic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8314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uk-UA" altLang="ru-RU" sz="2600" b="1" dirty="0">
                <a:solidFill>
                  <a:srgbClr val="0033CC"/>
                </a:solidFill>
                <a:latin typeface="Times New Roman" charset="0"/>
              </a:rPr>
              <a:t>Стаття 53. Кожен має право на </a:t>
            </a:r>
            <a:r>
              <a:rPr lang="uk-UA" altLang="ru-RU" sz="2600" b="1" dirty="0" smtClean="0">
                <a:solidFill>
                  <a:srgbClr val="0033CC"/>
                </a:solidFill>
                <a:latin typeface="Times New Roman" charset="0"/>
              </a:rPr>
              <a:t>освіту</a:t>
            </a:r>
            <a:endParaRPr lang="uk-UA" altLang="ru-RU" sz="2600" b="1" dirty="0">
              <a:solidFill>
                <a:srgbClr val="0033CC"/>
              </a:solidFill>
              <a:latin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4000" b="1" dirty="0">
                <a:solidFill>
                  <a:srgbClr val="FF3300"/>
                </a:solidFill>
                <a:latin typeface="Times New Roman" charset="0"/>
              </a:rPr>
              <a:t>Повна загальна середня освіта є </a:t>
            </a:r>
            <a:r>
              <a:rPr lang="uk-UA" altLang="ru-RU" sz="4000" b="1" dirty="0" smtClean="0">
                <a:solidFill>
                  <a:srgbClr val="FF3300"/>
                </a:solidFill>
                <a:latin typeface="Times New Roman" charset="0"/>
              </a:rPr>
              <a:t>обов'язковою</a:t>
            </a:r>
            <a:endParaRPr lang="uk-UA" altLang="ru-RU" sz="4000" b="1" dirty="0">
              <a:solidFill>
                <a:srgbClr val="FF3300"/>
              </a:solidFill>
              <a:latin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b="1" dirty="0">
                <a:solidFill>
                  <a:srgbClr val="7030A0"/>
                </a:solidFill>
                <a:latin typeface="Times New Roman" charset="0"/>
              </a:rPr>
              <a:t>Держава забезпечує доступність і безоплатність дошкільної, повної загальної середньої, професійно-технічної, вищої освіти в державних і комунальних навчальних закладах; розвиток дошкільної, повної загальної середньої, позашкільної, професійно-технічної, вищої і післядипломної освіти, різних форм навчання; надання державних стипендій та пільг учням і студентам.</a:t>
            </a:r>
          </a:p>
          <a:p>
            <a:pPr algn="just">
              <a:lnSpc>
                <a:spcPct val="80000"/>
              </a:lnSpc>
            </a:pPr>
            <a:r>
              <a:rPr lang="uk-UA" altLang="ru-RU" b="1" dirty="0">
                <a:solidFill>
                  <a:srgbClr val="7030A0"/>
                </a:solidFill>
                <a:latin typeface="Times New Roman" charset="0"/>
              </a:rPr>
              <a:t>Громадяни мають право безоплатно здобути вищу освіту в державних і комунальних навчальних закладах на конкурсній основі.</a:t>
            </a:r>
          </a:p>
          <a:p>
            <a:pPr algn="just">
              <a:lnSpc>
                <a:spcPct val="80000"/>
              </a:lnSpc>
            </a:pPr>
            <a:r>
              <a:rPr lang="uk-UA" altLang="ru-RU" b="1" dirty="0">
                <a:solidFill>
                  <a:srgbClr val="7030A0"/>
                </a:solidFill>
                <a:latin typeface="Times New Roman" charset="0"/>
              </a:rPr>
              <a:t>Громадянам, які належать до національних меншин, відповідно до закону гарантується право на навчання рідною мовою чи на вивчення рідної мови у державних і комунальних навчальних закладах або через національні культурні товариства.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37828" y="116633"/>
            <a:ext cx="10945813" cy="8640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«Ліцей з посиленою військово-фізичною підготовкою «Патріот»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80026"/>
              </p:ext>
            </p:extLst>
          </p:nvPr>
        </p:nvGraphicFramePr>
        <p:xfrm>
          <a:off x="611560" y="1052737"/>
          <a:ext cx="10739437" cy="55473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3896"/>
                <a:gridCol w="2476390"/>
                <a:gridCol w="2171687"/>
                <a:gridCol w="2559151"/>
                <a:gridCol w="2808313"/>
              </a:tblGrid>
              <a:tr h="717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вибуття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місця подальшого навчання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105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Заброда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Даніель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301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Віталійович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09.02.2016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6-у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ЗОШ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136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09.02.2016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52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105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Беззубенко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13.02.2016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8-у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Кегичівський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ліцей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11.02.2016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64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717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Федоров</a:t>
                      </a:r>
                      <a:r>
                        <a:rPr lang="uk-UA" sz="2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Олександр Валерійович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13.01.2016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Есхарівська ЗОШ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15.01.2016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01-17/18 </a:t>
                      </a:r>
                    </a:p>
                  </a:txBody>
                  <a:tcPr marL="53713" marR="53713" marT="0" marB="0"/>
                </a:tc>
              </a:tr>
              <a:tr h="112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Борисов Богдан Владиславович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21.01.2016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5-у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Чугуївська спеціалізована школа № 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від 20.01.2016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  <a:tr h="8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Глушков Микола Миколайович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10.12.2015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23-у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Чугуївський професійний ліцей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462 від 30.11.2015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13" marR="537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57200" y="188640"/>
            <a:ext cx="10965804" cy="864096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«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Люботинська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спеціалізована школа-інтернат І-ІІІ ступенів „Дивосвіт”»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01344"/>
              </p:ext>
            </p:extLst>
          </p:nvPr>
        </p:nvGraphicFramePr>
        <p:xfrm>
          <a:off x="457198" y="1196752"/>
          <a:ext cx="11181829" cy="51406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18629"/>
                <a:gridCol w="2727158"/>
                <a:gridCol w="1818469"/>
                <a:gridCol w="3090415"/>
                <a:gridCol w="2727158"/>
              </a:tblGrid>
              <a:tr h="723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вихованця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по закладу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вибуття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Довідка з місця подальшого навчання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  <a:tr h="85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Аркадов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Віталій Андрійович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04.01.2016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Люботинська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гімназія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23.12.2015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01-22/333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  <a:tr h="82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Бодарев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Дмитро Юрійович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13.01.2016 № 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Манченківська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Харківської</a:t>
                      </a:r>
                      <a:r>
                        <a:rPr lang="uk-UA" sz="2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районної 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12.01.2016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  <a:tr h="854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Полєжакіна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Діана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Вячеславівна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29.01.2016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Лозівська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ЗОШ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Лозівської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міської 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21.01.2016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01-32/20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  <a:tr h="720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Дяченко Богдан Олегович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9 від 22.02.2016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Люботинська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гімназія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01-22/67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Прохожай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 Олегівна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 від 24.02.2016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Люботинська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 № 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Люботинської</a:t>
                      </a: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міської 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23.02.2016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708" marR="527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6" y="2780928"/>
            <a:ext cx="4608512" cy="936104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584176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uk-UA" altLang="ru-RU" b="1" dirty="0">
                <a:solidFill>
                  <a:srgbClr val="0033CC"/>
                </a:solidFill>
                <a:latin typeface="Times New Roman" charset="0"/>
              </a:rPr>
              <a:t>Протягом грудня 2015 </a:t>
            </a:r>
            <a:r>
              <a:rPr lang="uk-UA" altLang="ru-RU" b="1" dirty="0" smtClean="0">
                <a:solidFill>
                  <a:srgbClr val="0033CC"/>
                </a:solidFill>
                <a:latin typeface="Times New Roman" charset="0"/>
              </a:rPr>
              <a:t>року </a:t>
            </a:r>
            <a:br>
              <a:rPr lang="uk-UA" altLang="ru-RU" b="1" dirty="0" smtClean="0">
                <a:solidFill>
                  <a:srgbClr val="0033CC"/>
                </a:solidFill>
                <a:latin typeface="Times New Roman" charset="0"/>
              </a:rPr>
            </a:br>
            <a:r>
              <a:rPr lang="uk-UA" altLang="ru-RU" b="1" dirty="0" smtClean="0">
                <a:solidFill>
                  <a:srgbClr val="0033CC"/>
                </a:solidFill>
                <a:latin typeface="Times New Roman" charset="0"/>
              </a:rPr>
              <a:t>відраховано</a:t>
            </a:r>
            <a:endParaRPr lang="ru-RU" b="0" i="0" baseline="0" dirty="0">
              <a:solidFill>
                <a:srgbClr val="0033CC"/>
              </a:solidFill>
              <a:latin typeface="Century Gothic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231334"/>
              </p:ext>
            </p:extLst>
          </p:nvPr>
        </p:nvGraphicFramePr>
        <p:xfrm>
          <a:off x="1197868" y="1772816"/>
          <a:ext cx="10305404" cy="425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648072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грудня відраховані:</a:t>
            </a:r>
            <a:endParaRPr lang="ru-RU" sz="3600" b="1" i="0" baseline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38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280870"/>
              </p:ext>
            </p:extLst>
          </p:nvPr>
        </p:nvGraphicFramePr>
        <p:xfrm>
          <a:off x="981844" y="1268760"/>
          <a:ext cx="10657184" cy="3474720"/>
        </p:xfrm>
        <a:graphic>
          <a:graphicData uri="http://schemas.openxmlformats.org/drawingml/2006/table">
            <a:tbl>
              <a:tblPr/>
              <a:tblGrid>
                <a:gridCol w="9299581"/>
                <a:gridCol w="1357603"/>
              </a:tblGrid>
              <a:tr h="724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У зв’язку з невиконання навчальних планів і програм, систематичні пропуски занять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У зв’язку з переводом до іншого ПТНЗ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У зв’язку з переводом до загальноосвітнього навчального закладу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8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У зв’язку з зміною місця проживання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в тому числі за кордон</a:t>
                      </a:r>
                      <a:endParaRPr kumimoji="0" lang="ru-RU" alt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З інших причин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0"/>
            <a:ext cx="11305255" cy="1124744"/>
          </a:xfrm>
        </p:spPr>
        <p:txBody>
          <a:bodyPr>
            <a:normAutofit/>
          </a:bodyPr>
          <a:lstStyle/>
          <a:p>
            <a:pPr algn="ctr"/>
            <a:r>
              <a:rPr lang="uk-UA" altLang="ru-RU" sz="3600" b="1" dirty="0" smtClean="0">
                <a:solidFill>
                  <a:srgbClr val="0033CC"/>
                </a:solidFill>
                <a:latin typeface="Times New Roman" charset="0"/>
              </a:rPr>
              <a:t>У зв’язку з переводом </a:t>
            </a:r>
            <a:br>
              <a:rPr lang="uk-UA" altLang="ru-RU" sz="3600" b="1" dirty="0" smtClean="0">
                <a:solidFill>
                  <a:srgbClr val="0033CC"/>
                </a:solidFill>
                <a:latin typeface="Times New Roman" charset="0"/>
              </a:rPr>
            </a:br>
            <a:r>
              <a:rPr lang="uk-UA" altLang="ru-RU" sz="3600" b="1" dirty="0" smtClean="0">
                <a:solidFill>
                  <a:srgbClr val="0033CC"/>
                </a:solidFill>
                <a:latin typeface="Times New Roman" charset="0"/>
              </a:rPr>
              <a:t>до загальноосвітнього </a:t>
            </a:r>
            <a:r>
              <a:rPr lang="uk-UA" altLang="ru-RU" sz="3600" b="1" dirty="0">
                <a:solidFill>
                  <a:srgbClr val="0033CC"/>
                </a:solidFill>
                <a:latin typeface="Times New Roman" charset="0"/>
              </a:rPr>
              <a:t>навчального закладу</a:t>
            </a:r>
            <a:r>
              <a:rPr lang="ru-RU" altLang="ru-RU" sz="3600" b="1" dirty="0">
                <a:solidFill>
                  <a:srgbClr val="0033CC"/>
                </a:solidFill>
                <a:latin typeface="Times New Roman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5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26536"/>
              </p:ext>
            </p:extLst>
          </p:nvPr>
        </p:nvGraphicFramePr>
        <p:xfrm>
          <a:off x="631020" y="1124743"/>
          <a:ext cx="10863992" cy="2396824"/>
        </p:xfrm>
        <a:graphic>
          <a:graphicData uri="http://schemas.openxmlformats.org/drawingml/2006/table">
            <a:tbl>
              <a:tblPr/>
              <a:tblGrid>
                <a:gridCol w="2240247"/>
                <a:gridCol w="8623745"/>
              </a:tblGrid>
              <a:tr h="39117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Попереднє місце навчання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Подальше місце навчання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підтверджено  ІСУО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86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0D8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ПТУ № 14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0D8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Білецький Р.П.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Коломацький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НВК ім. Героя Радянського Союзу    І.Є. Єгорова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0D8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ПТУ № 16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0D8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Єронасян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В.Б.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Дворічанська ЗОШ І-ІІІ ступенів  Дворічанської районної ради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314182"/>
              </p:ext>
            </p:extLst>
          </p:nvPr>
        </p:nvGraphicFramePr>
        <p:xfrm>
          <a:off x="621804" y="3573016"/>
          <a:ext cx="10873208" cy="3121496"/>
        </p:xfrm>
        <a:graphic>
          <a:graphicData uri="http://schemas.openxmlformats.org/drawingml/2006/table">
            <a:tbl>
              <a:tblPr/>
              <a:tblGrid>
                <a:gridCol w="2272014"/>
                <a:gridCol w="8601194"/>
              </a:tblGrid>
              <a:tr h="825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0D89"/>
                          </a:solidFill>
                          <a:effectLst/>
                          <a:latin typeface="Times New Roman" charset="0"/>
                        </a:rPr>
                        <a:t>ПТУ № 22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0D89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</a:rPr>
                        <a:t>Карпова Ю.С.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Первомайська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загальноосвітня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школа І-ІІІ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ступенів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№1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Первомайської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міської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ради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Харківської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області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0D89"/>
                          </a:solidFill>
                          <a:effectLst/>
                          <a:latin typeface="Times New Roman" charset="0"/>
                        </a:rPr>
                        <a:t>ПТУ № 53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0D89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</a:rPr>
                        <a:t>Кузнецов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Мартівська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загальноосвітня школа І-ІІІ ступенів Печенізької районної ради Харківської області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7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B0D89"/>
                          </a:solidFill>
                          <a:effectLst/>
                          <a:latin typeface="Times New Roman" charset="0"/>
                        </a:rPr>
                        <a:t>ПТУ № 56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B0D89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</a:rPr>
                        <a:t>Верезуб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</a:rPr>
                        <a:t> А.С.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Садовська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ЗОШ І-ІІІ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ступенів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Близнюківської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районної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ради </a:t>
                      </a: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</a:rPr>
                        <a:t>Всього: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936104"/>
          </a:xfrm>
        </p:spPr>
        <p:txBody>
          <a:bodyPr>
            <a:normAutofit/>
          </a:bodyPr>
          <a:lstStyle/>
          <a:p>
            <a:pPr algn="ctr"/>
            <a:r>
              <a:rPr lang="uk-UA" altLang="ru-RU" sz="3600" b="1" dirty="0">
                <a:solidFill>
                  <a:srgbClr val="0033CC"/>
                </a:solidFill>
                <a:latin typeface="Times New Roman" charset="0"/>
              </a:rPr>
              <a:t>Протягом січня 2016 </a:t>
            </a:r>
            <a:r>
              <a:rPr lang="uk-UA" altLang="ru-RU" sz="3600" b="1" dirty="0" smtClean="0">
                <a:solidFill>
                  <a:srgbClr val="0033CC"/>
                </a:solidFill>
                <a:latin typeface="Times New Roman" charset="0"/>
              </a:rPr>
              <a:t>року відраховано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62164" y="1124744"/>
            <a:ext cx="5112568" cy="8640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RU" sz="2800" b="1" dirty="0" smtClean="0">
                <a:solidFill>
                  <a:srgbClr val="FF3300"/>
                </a:solidFill>
                <a:latin typeface="Times New Roman" charset="0"/>
              </a:rPr>
              <a:t>33 особи, які не мають БЗСО</a:t>
            </a:r>
            <a:endParaRPr lang="uk-UA" altLang="ru-RU" sz="2800" b="1" dirty="0">
              <a:solidFill>
                <a:srgbClr val="0033CC"/>
              </a:solidFill>
              <a:latin typeface="Times New Roman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937170"/>
              </p:ext>
            </p:extLst>
          </p:nvPr>
        </p:nvGraphicFramePr>
        <p:xfrm>
          <a:off x="2862263" y="1773238"/>
          <a:ext cx="6680200" cy="430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Диаграмма" r:id="rId3" imgW="6362604" imgH="4095754" progId="MSGraph.Chart.8">
                  <p:embed followColorScheme="full"/>
                </p:oleObj>
              </mc:Choice>
              <mc:Fallback>
                <p:oleObj name="Диаграмма" r:id="rId3" imgW="6362604" imgH="409575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1773238"/>
                        <a:ext cx="6680200" cy="430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uk-UA" altLang="ru-RU" sz="4000" b="1" dirty="0">
                <a:solidFill>
                  <a:srgbClr val="0033CC"/>
                </a:solidFill>
                <a:latin typeface="Times New Roman" charset="0"/>
              </a:rPr>
              <a:t>Протягом січня 2016 </a:t>
            </a:r>
            <a:r>
              <a:rPr lang="uk-UA" altLang="ru-RU" sz="4000" b="1" dirty="0" smtClean="0">
                <a:solidFill>
                  <a:srgbClr val="0033CC"/>
                </a:solidFill>
                <a:latin typeface="Times New Roman" charset="0"/>
              </a:rPr>
              <a:t>року відраховано</a:t>
            </a:r>
            <a:endParaRPr lang="ru-RU" sz="4000" dirty="0">
              <a:solidFill>
                <a:srgbClr val="0033CC"/>
              </a:solidFill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6825884"/>
              </p:ext>
            </p:extLst>
          </p:nvPr>
        </p:nvGraphicFramePr>
        <p:xfrm>
          <a:off x="1341884" y="1412776"/>
          <a:ext cx="10009112" cy="3017520"/>
        </p:xfrm>
        <a:graphic>
          <a:graphicData uri="http://schemas.openxmlformats.org/drawingml/2006/table">
            <a:tbl>
              <a:tblPr/>
              <a:tblGrid>
                <a:gridCol w="8246944"/>
                <a:gridCol w="1762168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У зв’язку з невиконання навчальних планів і програм, систематичні пропуски занять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У зв’язку з переводом до іншого ПТНЗ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У зв’язку з переводом до загальноосвітнього навчального закладу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10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Інші причини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Невідомо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sz="3600" b="1" dirty="0">
                <a:solidFill>
                  <a:srgbClr val="0033CC"/>
                </a:solidFill>
                <a:latin typeface="Times New Roman" charset="0"/>
              </a:rPr>
              <a:t>У зв’язку з переводом до загальноосвітнього навчального закладу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5" name="Group 1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39341"/>
              </p:ext>
            </p:extLst>
          </p:nvPr>
        </p:nvGraphicFramePr>
        <p:xfrm>
          <a:off x="765819" y="1628800"/>
          <a:ext cx="10585177" cy="4114800"/>
        </p:xfrm>
        <a:graphic>
          <a:graphicData uri="http://schemas.openxmlformats.org/drawingml/2006/table">
            <a:tbl>
              <a:tblPr/>
              <a:tblGrid>
                <a:gridCol w="3312369"/>
                <a:gridCol w="7272808"/>
              </a:tblGrid>
              <a:tr h="3891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Попереднє місце навчання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A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charset="0"/>
                        </a:rPr>
                        <a:t>Подальше місце навчання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A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Не підтверджено ІСУО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ПТУ №5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Босий С.М.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Дергачівська вечірня (змінна) школа Дергачівської районної ради Харківської області</a:t>
                      </a:r>
                      <a:endParaRPr kumimoji="0" lang="uk-UA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0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ВПУ №6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Даниленко Р.П.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Лук’янцівська</a:t>
                      </a: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загальноосвітня школа І-ІІІ ступенів Харківської районної ради Харківської області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ВПУ №25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1E9A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1E9A"/>
                          </a:solidFill>
                          <a:effectLst/>
                          <a:latin typeface="Times New Roman" charset="0"/>
                        </a:rPr>
                        <a:t>Ізюмський В.В.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Вільхуватський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навчально-виховний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комплекс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Великобурлуцької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районної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ради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Харківської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області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809013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Учні, які відраховані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66982"/>
              </p:ext>
            </p:extLst>
          </p:nvPr>
        </p:nvGraphicFramePr>
        <p:xfrm>
          <a:off x="909836" y="2204864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рада 16.03.2016 учні ПТНЗ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нарада 16.03.2016 учні ПТНЗ</Template>
  <TotalTime>0</TotalTime>
  <Words>1419</Words>
  <Application>Microsoft Office PowerPoint</Application>
  <PresentationFormat>Произвольный</PresentationFormat>
  <Paragraphs>452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нарада 16.03.2016 учні ПТНЗ</vt:lpstr>
      <vt:lpstr>Диаграмма</vt:lpstr>
      <vt:lpstr>Про подальше навчання учнів, які відраховані  з  ПТНЗ  та навчальних закладів  інтернатного типу  у  грудні 2015 року – лютому 2016 року</vt:lpstr>
      <vt:lpstr>КОНСТИТУЦІЯ УКРАЇНИ </vt:lpstr>
      <vt:lpstr>Протягом грудня 2015 року  відраховано</vt:lpstr>
      <vt:lpstr>Протягом грудня відраховані:</vt:lpstr>
      <vt:lpstr>У зв’язку з переводом  до загальноосвітнього навчального закладу </vt:lpstr>
      <vt:lpstr>Протягом січня 2016 року відраховано</vt:lpstr>
      <vt:lpstr>Протягом січня 2016 року відраховано</vt:lpstr>
      <vt:lpstr>У зв’язку з переводом до загальноосвітнього навчального закладу</vt:lpstr>
      <vt:lpstr>Учні, які відраховані з навчальних закладів інтернатного типу обласного підпорядкування</vt:lpstr>
      <vt:lpstr>Подальше навчання учнів, які вибули із навчальних закладів інтернатного типу обласного підпорядкування</vt:lpstr>
      <vt:lpstr>Комунальний заклад «Нововодолазький санаторний навчально-виховний комплекс» </vt:lpstr>
      <vt:lpstr>Презентация PowerPoint</vt:lpstr>
      <vt:lpstr>Комунальний заклад «Харківська загальноосвітня санаторна школа-інтернат I–III ступенів № 9»</vt:lpstr>
      <vt:lpstr>Комунальний заклад «Харківський санаторний навчально-виховний комплекс № 13» Харківської обласної ради</vt:lpstr>
      <vt:lpstr>Комунальний заклад «Харківська загальноосвітня санаторна школа-інтернат І-ІІ ступенів № 11»</vt:lpstr>
      <vt:lpstr>Учні (вихованці), які  вибули із спеціальних навчальних закладів інтернатного типу обласного підпорядкування протягом  грудня 2015</vt:lpstr>
      <vt:lpstr>Комунальний заклад «Харківська спеціальна загальноосвітня школа-інтернат І–ІІІ ступенів № 12»</vt:lpstr>
      <vt:lpstr>Комунальний заклад «Харківська спеціальна загальноосвітня школа-інтернат № 3»</vt:lpstr>
      <vt:lpstr>Комунальний заклад «Богодухівський спеціальний навчально-виховний комплекс»</vt:lpstr>
      <vt:lpstr>Комунальний заклад «Ліцей з посиленою військово-фізичною підготовкою «Патріот»</vt:lpstr>
      <vt:lpstr>Презентация PowerPoint</vt:lpstr>
      <vt:lpstr>Дякую за увагу!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2016-03-10T08:03:45Z</dcterms:created>
  <dcterms:modified xsi:type="dcterms:W3CDTF">2016-03-20T15:03:12Z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