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57" r:id="rId3"/>
    <p:sldId id="276" r:id="rId4"/>
    <p:sldId id="261" r:id="rId5"/>
    <p:sldId id="275" r:id="rId6"/>
    <p:sldId id="266" r:id="rId7"/>
    <p:sldId id="274" r:id="rId8"/>
    <p:sldId id="277" r:id="rId9"/>
    <p:sldId id="278" r:id="rId10"/>
    <p:sldId id="279" r:id="rId11"/>
    <p:sldId id="280" r:id="rId12"/>
    <p:sldId id="281" r:id="rId13"/>
    <p:sldId id="284" r:id="rId14"/>
    <p:sldId id="286" r:id="rId15"/>
    <p:sldId id="287" r:id="rId16"/>
    <p:sldId id="288" r:id="rId17"/>
    <p:sldId id="290" r:id="rId18"/>
    <p:sldId id="289" r:id="rId19"/>
    <p:sldId id="291" r:id="rId20"/>
    <p:sldId id="293" r:id="rId21"/>
    <p:sldId id="294" r:id="rId22"/>
    <p:sldId id="295" r:id="rId23"/>
    <p:sldId id="296" r:id="rId24"/>
    <p:sldId id="297" r:id="rId25"/>
    <p:sldId id="298" r:id="rId26"/>
    <p:sldId id="283" r:id="rId2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09600"/>
    <a:srgbClr val="FFFF00"/>
    <a:srgbClr val="FFCC00"/>
    <a:srgbClr val="FFFF66"/>
    <a:srgbClr val="2597FF"/>
    <a:srgbClr val="FF9E1D"/>
    <a:srgbClr val="D68B1C"/>
    <a:srgbClr val="6CA800"/>
    <a:srgbClr val="EE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A3DDA-4646-4E1B-8ED7-60F3CC57E977}" type="doc">
      <dgm:prSet loTypeId="urn:microsoft.com/office/officeart/2005/8/layout/hList3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B8BE5EC-AC60-4222-A3B3-2CDEBC9D921C}">
      <dgm:prSet phldrT="[Текст]"/>
      <dgm:spPr>
        <a:solidFill>
          <a:srgbClr val="92D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rgbClr val="006600"/>
              </a:solidFill>
            </a:rPr>
            <a:t>Напрями проекту</a:t>
          </a:r>
          <a:endParaRPr lang="ru-RU" dirty="0" smtClean="0">
            <a:solidFill>
              <a:srgbClr val="006600"/>
            </a:solidFill>
          </a:endParaRPr>
        </a:p>
      </dgm:t>
    </dgm:pt>
    <dgm:pt modelId="{84BCAAE6-AF06-4586-BFBB-1AEC7334AE52}" type="parTrans" cxnId="{A94BFC5E-5D98-437F-8DDB-BD27A1E04C59}">
      <dgm:prSet/>
      <dgm:spPr/>
      <dgm:t>
        <a:bodyPr/>
        <a:lstStyle/>
        <a:p>
          <a:endParaRPr lang="ru-RU"/>
        </a:p>
      </dgm:t>
    </dgm:pt>
    <dgm:pt modelId="{06F59BC6-4CFB-4FEA-B7E3-3605A3E75EE1}" type="sibTrans" cxnId="{A94BFC5E-5D98-437F-8DDB-BD27A1E04C59}">
      <dgm:prSet/>
      <dgm:spPr/>
      <dgm:t>
        <a:bodyPr/>
        <a:lstStyle/>
        <a:p>
          <a:endParaRPr lang="ru-RU"/>
        </a:p>
      </dgm:t>
    </dgm:pt>
    <dgm:pt modelId="{8F0E0F25-5E59-48D7-B8C0-24090AC82892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rgbClr val="006600"/>
              </a:solidFill>
            </a:rPr>
            <a:t>Національно-патріотичне і громадянське виховання</a:t>
          </a:r>
          <a:endParaRPr lang="ru-RU" sz="2800" dirty="0">
            <a:solidFill>
              <a:srgbClr val="006600"/>
            </a:solidFill>
          </a:endParaRPr>
        </a:p>
      </dgm:t>
    </dgm:pt>
    <dgm:pt modelId="{759FAA61-5073-45D2-AC11-3BBB4ACAD540}" type="parTrans" cxnId="{9497B986-09B1-4C0B-B007-D4195108F5DA}">
      <dgm:prSet/>
      <dgm:spPr/>
      <dgm:t>
        <a:bodyPr/>
        <a:lstStyle/>
        <a:p>
          <a:endParaRPr lang="ru-RU"/>
        </a:p>
      </dgm:t>
    </dgm:pt>
    <dgm:pt modelId="{404DAE12-A528-403E-800D-DA882ECC18E9}" type="sibTrans" cxnId="{9497B986-09B1-4C0B-B007-D4195108F5DA}">
      <dgm:prSet/>
      <dgm:spPr/>
      <dgm:t>
        <a:bodyPr/>
        <a:lstStyle/>
        <a:p>
          <a:endParaRPr lang="ru-RU"/>
        </a:p>
      </dgm:t>
    </dgm:pt>
    <dgm:pt modelId="{7D7E2EAF-5B58-44DB-B150-AC7A93FFDAF5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rgbClr val="006600"/>
              </a:solidFill>
            </a:rPr>
            <a:t>Морально-духовне і гуманістичне виховання</a:t>
          </a:r>
          <a:endParaRPr lang="ru-RU" sz="2800" dirty="0">
            <a:solidFill>
              <a:srgbClr val="006600"/>
            </a:solidFill>
          </a:endParaRPr>
        </a:p>
      </dgm:t>
    </dgm:pt>
    <dgm:pt modelId="{B2656375-EF4C-41A5-B5C7-E7CE641DF661}" type="parTrans" cxnId="{77541970-63B6-487A-9FC2-520D7906B9F0}">
      <dgm:prSet/>
      <dgm:spPr/>
      <dgm:t>
        <a:bodyPr/>
        <a:lstStyle/>
        <a:p>
          <a:endParaRPr lang="ru-RU"/>
        </a:p>
      </dgm:t>
    </dgm:pt>
    <dgm:pt modelId="{95BBFFCC-8AD8-4D68-8C01-990A58FCAA3B}" type="sibTrans" cxnId="{77541970-63B6-487A-9FC2-520D7906B9F0}">
      <dgm:prSet/>
      <dgm:spPr/>
      <dgm:t>
        <a:bodyPr/>
        <a:lstStyle/>
        <a:p>
          <a:endParaRPr lang="ru-RU"/>
        </a:p>
      </dgm:t>
    </dgm:pt>
    <dgm:pt modelId="{D0A4AEEF-0308-4246-9B54-52D737A39BA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800" b="1" dirty="0" smtClean="0">
              <a:solidFill>
                <a:srgbClr val="006600"/>
              </a:solidFill>
            </a:rPr>
            <a:t>Превентивне виховання і формування здорового способу життя</a:t>
          </a:r>
          <a:endParaRPr lang="ru-RU" sz="2800" dirty="0">
            <a:solidFill>
              <a:srgbClr val="006600"/>
            </a:solidFill>
          </a:endParaRPr>
        </a:p>
      </dgm:t>
    </dgm:pt>
    <dgm:pt modelId="{B48837DF-BE9A-46EC-A716-34A68F630C48}" type="parTrans" cxnId="{E28CF06D-357E-4B52-9057-DBC1511B6BCE}">
      <dgm:prSet/>
      <dgm:spPr/>
      <dgm:t>
        <a:bodyPr/>
        <a:lstStyle/>
        <a:p>
          <a:endParaRPr lang="ru-RU"/>
        </a:p>
      </dgm:t>
    </dgm:pt>
    <dgm:pt modelId="{9449EA1B-D186-4074-9826-4F2F5C2B6097}" type="sibTrans" cxnId="{E28CF06D-357E-4B52-9057-DBC1511B6BCE}">
      <dgm:prSet/>
      <dgm:spPr/>
      <dgm:t>
        <a:bodyPr/>
        <a:lstStyle/>
        <a:p>
          <a:endParaRPr lang="ru-RU"/>
        </a:p>
      </dgm:t>
    </dgm:pt>
    <dgm:pt modelId="{A20719E9-C82C-45B3-941B-5DB86848D443}" type="pres">
      <dgm:prSet presAssocID="{388A3DDA-4646-4E1B-8ED7-60F3CC57E9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547D58-3A35-475A-BC13-6BFACCE80DFF}" type="pres">
      <dgm:prSet presAssocID="{FB8BE5EC-AC60-4222-A3B3-2CDEBC9D921C}" presName="roof" presStyleLbl="dkBgShp" presStyleIdx="0" presStyleCnt="2"/>
      <dgm:spPr/>
      <dgm:t>
        <a:bodyPr/>
        <a:lstStyle/>
        <a:p>
          <a:endParaRPr lang="ru-RU"/>
        </a:p>
      </dgm:t>
    </dgm:pt>
    <dgm:pt modelId="{7268B77A-C452-457E-B9FF-7715F0A55F4E}" type="pres">
      <dgm:prSet presAssocID="{FB8BE5EC-AC60-4222-A3B3-2CDEBC9D921C}" presName="pillars" presStyleCnt="0"/>
      <dgm:spPr/>
    </dgm:pt>
    <dgm:pt modelId="{051B2282-E7AC-437E-9BBC-F93A61FFE646}" type="pres">
      <dgm:prSet presAssocID="{FB8BE5EC-AC60-4222-A3B3-2CDEBC9D921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276A1-83F8-4DEA-83E1-71AC9B90056F}" type="pres">
      <dgm:prSet presAssocID="{7D7E2EAF-5B58-44DB-B150-AC7A93FFDAF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800B-D20B-4263-9DEB-B54390B68CA0}" type="pres">
      <dgm:prSet presAssocID="{D0A4AEEF-0308-4246-9B54-52D737A39BA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320E9-DD5D-4385-8063-7C5116D660CF}" type="pres">
      <dgm:prSet presAssocID="{FB8BE5EC-AC60-4222-A3B3-2CDEBC9D921C}" presName="base" presStyleLbl="dkBgShp" presStyleIdx="1" presStyleCnt="2"/>
      <dgm:spPr>
        <a:solidFill>
          <a:srgbClr val="609600"/>
        </a:solidFill>
      </dgm:spPr>
      <dgm:t>
        <a:bodyPr/>
        <a:lstStyle/>
        <a:p>
          <a:endParaRPr lang="uk-UA"/>
        </a:p>
      </dgm:t>
    </dgm:pt>
  </dgm:ptLst>
  <dgm:cxnLst>
    <dgm:cxn modelId="{A94BFC5E-5D98-437F-8DDB-BD27A1E04C59}" srcId="{388A3DDA-4646-4E1B-8ED7-60F3CC57E977}" destId="{FB8BE5EC-AC60-4222-A3B3-2CDEBC9D921C}" srcOrd="0" destOrd="0" parTransId="{84BCAAE6-AF06-4586-BFBB-1AEC7334AE52}" sibTransId="{06F59BC6-4CFB-4FEA-B7E3-3605A3E75EE1}"/>
    <dgm:cxn modelId="{C064BEEC-7726-45A1-A348-C5D19534A6F5}" type="presOf" srcId="{D0A4AEEF-0308-4246-9B54-52D737A39BAD}" destId="{3072800B-D20B-4263-9DEB-B54390B68CA0}" srcOrd="0" destOrd="0" presId="urn:microsoft.com/office/officeart/2005/8/layout/hList3"/>
    <dgm:cxn modelId="{77541970-63B6-487A-9FC2-520D7906B9F0}" srcId="{FB8BE5EC-AC60-4222-A3B3-2CDEBC9D921C}" destId="{7D7E2EAF-5B58-44DB-B150-AC7A93FFDAF5}" srcOrd="1" destOrd="0" parTransId="{B2656375-EF4C-41A5-B5C7-E7CE641DF661}" sibTransId="{95BBFFCC-8AD8-4D68-8C01-990A58FCAA3B}"/>
    <dgm:cxn modelId="{01B1CF13-12D0-471D-9AD0-DFF385AA8A1A}" type="presOf" srcId="{7D7E2EAF-5B58-44DB-B150-AC7A93FFDAF5}" destId="{144276A1-83F8-4DEA-83E1-71AC9B90056F}" srcOrd="0" destOrd="0" presId="urn:microsoft.com/office/officeart/2005/8/layout/hList3"/>
    <dgm:cxn modelId="{6BA1C968-407A-45C0-9C39-E0DACA0A0B20}" type="presOf" srcId="{8F0E0F25-5E59-48D7-B8C0-24090AC82892}" destId="{051B2282-E7AC-437E-9BBC-F93A61FFE646}" srcOrd="0" destOrd="0" presId="urn:microsoft.com/office/officeart/2005/8/layout/hList3"/>
    <dgm:cxn modelId="{7AA39293-E326-4A4D-B1EE-36BC01E88836}" type="presOf" srcId="{388A3DDA-4646-4E1B-8ED7-60F3CC57E977}" destId="{A20719E9-C82C-45B3-941B-5DB86848D443}" srcOrd="0" destOrd="0" presId="urn:microsoft.com/office/officeart/2005/8/layout/hList3"/>
    <dgm:cxn modelId="{83295224-1ACC-4BF0-B16D-1BB610794CF8}" type="presOf" srcId="{FB8BE5EC-AC60-4222-A3B3-2CDEBC9D921C}" destId="{77547D58-3A35-475A-BC13-6BFACCE80DFF}" srcOrd="0" destOrd="0" presId="urn:microsoft.com/office/officeart/2005/8/layout/hList3"/>
    <dgm:cxn modelId="{E28CF06D-357E-4B52-9057-DBC1511B6BCE}" srcId="{FB8BE5EC-AC60-4222-A3B3-2CDEBC9D921C}" destId="{D0A4AEEF-0308-4246-9B54-52D737A39BAD}" srcOrd="2" destOrd="0" parTransId="{B48837DF-BE9A-46EC-A716-34A68F630C48}" sibTransId="{9449EA1B-D186-4074-9826-4F2F5C2B6097}"/>
    <dgm:cxn modelId="{9497B986-09B1-4C0B-B007-D4195108F5DA}" srcId="{FB8BE5EC-AC60-4222-A3B3-2CDEBC9D921C}" destId="{8F0E0F25-5E59-48D7-B8C0-24090AC82892}" srcOrd="0" destOrd="0" parTransId="{759FAA61-5073-45D2-AC11-3BBB4ACAD540}" sibTransId="{404DAE12-A528-403E-800D-DA882ECC18E9}"/>
    <dgm:cxn modelId="{6BFD1F19-B5DC-46D5-BB4E-36033765C3A4}" type="presParOf" srcId="{A20719E9-C82C-45B3-941B-5DB86848D443}" destId="{77547D58-3A35-475A-BC13-6BFACCE80DFF}" srcOrd="0" destOrd="0" presId="urn:microsoft.com/office/officeart/2005/8/layout/hList3"/>
    <dgm:cxn modelId="{8B618546-8B79-4A68-9101-D21C79BC88AA}" type="presParOf" srcId="{A20719E9-C82C-45B3-941B-5DB86848D443}" destId="{7268B77A-C452-457E-B9FF-7715F0A55F4E}" srcOrd="1" destOrd="0" presId="urn:microsoft.com/office/officeart/2005/8/layout/hList3"/>
    <dgm:cxn modelId="{56FF059B-7F2D-4C21-8F2B-CC916AABE3FC}" type="presParOf" srcId="{7268B77A-C452-457E-B9FF-7715F0A55F4E}" destId="{051B2282-E7AC-437E-9BBC-F93A61FFE646}" srcOrd="0" destOrd="0" presId="urn:microsoft.com/office/officeart/2005/8/layout/hList3"/>
    <dgm:cxn modelId="{B2F9AC87-9F8F-4A9B-A2AD-EADDC91FD3FC}" type="presParOf" srcId="{7268B77A-C452-457E-B9FF-7715F0A55F4E}" destId="{144276A1-83F8-4DEA-83E1-71AC9B90056F}" srcOrd="1" destOrd="0" presId="urn:microsoft.com/office/officeart/2005/8/layout/hList3"/>
    <dgm:cxn modelId="{6FCF6117-90C8-40EB-BA13-8E5BFF60B77D}" type="presParOf" srcId="{7268B77A-C452-457E-B9FF-7715F0A55F4E}" destId="{3072800B-D20B-4263-9DEB-B54390B68CA0}" srcOrd="2" destOrd="0" presId="urn:microsoft.com/office/officeart/2005/8/layout/hList3"/>
    <dgm:cxn modelId="{14524B08-9DDF-416D-B76D-1E5D55C137A9}" type="presParOf" srcId="{A20719E9-C82C-45B3-941B-5DB86848D443}" destId="{09F320E9-DD5D-4385-8063-7C5116D660C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D231B5-13CD-44B0-A2B1-63ED03CCDA41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114EFEB6-9579-49E3-9B6F-6ABE83DF1167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006600"/>
              </a:solidFill>
            </a:rPr>
            <a:t>рівень</a:t>
          </a:r>
          <a:endParaRPr lang="ru-RU" b="1" dirty="0">
            <a:solidFill>
              <a:srgbClr val="006600"/>
            </a:solidFill>
          </a:endParaRPr>
        </a:p>
      </dgm:t>
    </dgm:pt>
    <dgm:pt modelId="{362C7E3C-C5CF-41A3-B953-9F62C2570EF4}" type="parTrans" cxnId="{C762B238-2402-43C0-845F-600D6A26D15F}">
      <dgm:prSet/>
      <dgm:spPr/>
      <dgm:t>
        <a:bodyPr/>
        <a:lstStyle/>
        <a:p>
          <a:endParaRPr lang="ru-RU"/>
        </a:p>
      </dgm:t>
    </dgm:pt>
    <dgm:pt modelId="{8B8251D9-3FAF-4022-A3FA-6B7E6873BCE6}" type="sibTrans" cxnId="{C762B238-2402-43C0-845F-600D6A26D15F}">
      <dgm:prSet/>
      <dgm:spPr/>
      <dgm:t>
        <a:bodyPr/>
        <a:lstStyle/>
        <a:p>
          <a:endParaRPr lang="ru-RU"/>
        </a:p>
      </dgm:t>
    </dgm:pt>
    <dgm:pt modelId="{F917601E-A1FC-4036-9951-DE45FC6CD66B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accent3">
                  <a:lumMod val="50000"/>
                </a:schemeClr>
              </a:solidFill>
            </a:rPr>
            <a:t>обласний</a:t>
          </a:r>
          <a:endParaRPr lang="ru-RU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8345AC48-4F0B-4582-80A9-9445411C1BC4}" type="parTrans" cxnId="{006B0386-6567-42C9-9915-49449E4E06AE}">
      <dgm:prSet/>
      <dgm:spPr/>
      <dgm:t>
        <a:bodyPr/>
        <a:lstStyle/>
        <a:p>
          <a:endParaRPr lang="ru-RU"/>
        </a:p>
      </dgm:t>
    </dgm:pt>
    <dgm:pt modelId="{D2875666-3468-4791-8E7B-0BBCC1695DA0}" type="sibTrans" cxnId="{006B0386-6567-42C9-9915-49449E4E06AE}">
      <dgm:prSet/>
      <dgm:spPr/>
      <dgm:t>
        <a:bodyPr/>
        <a:lstStyle/>
        <a:p>
          <a:endParaRPr lang="ru-RU"/>
        </a:p>
      </dgm:t>
    </dgm:pt>
    <dgm:pt modelId="{97C5125C-9109-4C88-8EAA-891ABA1F0C1E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006600"/>
              </a:solidFill>
            </a:rPr>
            <a:t>рівень</a:t>
          </a:r>
          <a:endParaRPr lang="ru-RU" b="1" dirty="0">
            <a:solidFill>
              <a:srgbClr val="006600"/>
            </a:solidFill>
          </a:endParaRPr>
        </a:p>
      </dgm:t>
    </dgm:pt>
    <dgm:pt modelId="{676CA26B-EE09-40F7-8E1C-0581E0620CA4}" type="parTrans" cxnId="{045B4E7E-3B28-433F-A3D5-0CA8E84D6C19}">
      <dgm:prSet/>
      <dgm:spPr/>
      <dgm:t>
        <a:bodyPr/>
        <a:lstStyle/>
        <a:p>
          <a:endParaRPr lang="ru-RU"/>
        </a:p>
      </dgm:t>
    </dgm:pt>
    <dgm:pt modelId="{59140A5B-2DA3-4596-8120-00E4A6E89838}" type="sibTrans" cxnId="{045B4E7E-3B28-433F-A3D5-0CA8E84D6C19}">
      <dgm:prSet/>
      <dgm:spPr/>
      <dgm:t>
        <a:bodyPr/>
        <a:lstStyle/>
        <a:p>
          <a:endParaRPr lang="ru-RU"/>
        </a:p>
      </dgm:t>
    </dgm:pt>
    <dgm:pt modelId="{A7F7C34B-9EF3-49A5-8DE9-A08934D1F4CA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accent3">
                  <a:lumMod val="50000"/>
                </a:schemeClr>
              </a:solidFill>
            </a:rPr>
            <a:t>районний (міський)</a:t>
          </a:r>
          <a:endParaRPr lang="ru-RU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40492DEE-C96A-44D4-A1D9-DDB3B8D2835C}" type="parTrans" cxnId="{57981E1D-30CE-4893-8756-86DEC1DFD34C}">
      <dgm:prSet/>
      <dgm:spPr/>
      <dgm:t>
        <a:bodyPr/>
        <a:lstStyle/>
        <a:p>
          <a:endParaRPr lang="ru-RU"/>
        </a:p>
      </dgm:t>
    </dgm:pt>
    <dgm:pt modelId="{DE271C72-B70F-4AC0-806C-933CE75AA965}" type="sibTrans" cxnId="{57981E1D-30CE-4893-8756-86DEC1DFD34C}">
      <dgm:prSet/>
      <dgm:spPr/>
      <dgm:t>
        <a:bodyPr/>
        <a:lstStyle/>
        <a:p>
          <a:endParaRPr lang="ru-RU"/>
        </a:p>
      </dgm:t>
    </dgm:pt>
    <dgm:pt modelId="{7F914033-9AC9-42F8-8E99-793A5CF0495F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006600"/>
              </a:solidFill>
            </a:rPr>
            <a:t>рівень</a:t>
          </a:r>
          <a:endParaRPr lang="ru-RU" b="1" dirty="0">
            <a:solidFill>
              <a:srgbClr val="006600"/>
            </a:solidFill>
          </a:endParaRPr>
        </a:p>
      </dgm:t>
    </dgm:pt>
    <dgm:pt modelId="{886961AC-09AF-46BC-A78D-EEDD20AB3F04}" type="parTrans" cxnId="{EB7DBFCD-4C92-4D78-A499-BD823A7D3171}">
      <dgm:prSet/>
      <dgm:spPr/>
      <dgm:t>
        <a:bodyPr/>
        <a:lstStyle/>
        <a:p>
          <a:endParaRPr lang="ru-RU"/>
        </a:p>
      </dgm:t>
    </dgm:pt>
    <dgm:pt modelId="{497E3E05-6254-4C25-BEC7-B202B89E7543}" type="sibTrans" cxnId="{EB7DBFCD-4C92-4D78-A499-BD823A7D3171}">
      <dgm:prSet/>
      <dgm:spPr/>
      <dgm:t>
        <a:bodyPr/>
        <a:lstStyle/>
        <a:p>
          <a:endParaRPr lang="ru-RU"/>
        </a:p>
      </dgm:t>
    </dgm:pt>
    <dgm:pt modelId="{67FA1839-6974-4439-A6E3-E391CF1CC53F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accent3">
                  <a:lumMod val="50000"/>
                </a:schemeClr>
              </a:solidFill>
            </a:rPr>
            <a:t>навчального закладу</a:t>
          </a:r>
          <a:endParaRPr lang="ru-RU" sz="3200" b="1" dirty="0">
            <a:solidFill>
              <a:schemeClr val="accent3">
                <a:lumMod val="50000"/>
              </a:schemeClr>
            </a:solidFill>
          </a:endParaRPr>
        </a:p>
      </dgm:t>
    </dgm:pt>
    <dgm:pt modelId="{848C945E-66C2-4868-A2C9-F63EDE611157}" type="parTrans" cxnId="{5C1DB346-755A-4F9E-A300-08448AD3A97C}">
      <dgm:prSet/>
      <dgm:spPr/>
      <dgm:t>
        <a:bodyPr/>
        <a:lstStyle/>
        <a:p>
          <a:endParaRPr lang="ru-RU"/>
        </a:p>
      </dgm:t>
    </dgm:pt>
    <dgm:pt modelId="{EE5C52FC-191E-473C-A422-1AFB3C5D2D3F}" type="sibTrans" cxnId="{5C1DB346-755A-4F9E-A300-08448AD3A97C}">
      <dgm:prSet/>
      <dgm:spPr/>
      <dgm:t>
        <a:bodyPr/>
        <a:lstStyle/>
        <a:p>
          <a:endParaRPr lang="ru-RU"/>
        </a:p>
      </dgm:t>
    </dgm:pt>
    <dgm:pt modelId="{2C5BFB0D-689B-4C57-8D46-FD63BCF81067}" type="pres">
      <dgm:prSet presAssocID="{1AD231B5-13CD-44B0-A2B1-63ED03CCDA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226CD3-8902-430B-9039-BE632E8AC919}" type="pres">
      <dgm:prSet presAssocID="{114EFEB6-9579-49E3-9B6F-6ABE83DF1167}" presName="composite" presStyleCnt="0"/>
      <dgm:spPr/>
    </dgm:pt>
    <dgm:pt modelId="{05D52880-A3E8-437A-A81D-94C9C21169C5}" type="pres">
      <dgm:prSet presAssocID="{114EFEB6-9579-49E3-9B6F-6ABE83DF116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5D994-1B0F-4F6C-9C4C-195F7BED0018}" type="pres">
      <dgm:prSet presAssocID="{114EFEB6-9579-49E3-9B6F-6ABE83DF116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D7A9C-7601-43AB-BBBF-23B014CD8926}" type="pres">
      <dgm:prSet presAssocID="{8B8251D9-3FAF-4022-A3FA-6B7E6873BCE6}" presName="sp" presStyleCnt="0"/>
      <dgm:spPr/>
    </dgm:pt>
    <dgm:pt modelId="{F4E07616-5C88-42DF-9F45-936EF32D69DA}" type="pres">
      <dgm:prSet presAssocID="{97C5125C-9109-4C88-8EAA-891ABA1F0C1E}" presName="composite" presStyleCnt="0"/>
      <dgm:spPr/>
    </dgm:pt>
    <dgm:pt modelId="{6D3AB36D-68DF-440A-BEBA-16D4932B4227}" type="pres">
      <dgm:prSet presAssocID="{97C5125C-9109-4C88-8EAA-891ABA1F0C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86723-E8F4-400A-B29C-85684124548E}" type="pres">
      <dgm:prSet presAssocID="{97C5125C-9109-4C88-8EAA-891ABA1F0C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341AB-2250-4F00-9103-439C66F8E352}" type="pres">
      <dgm:prSet presAssocID="{59140A5B-2DA3-4596-8120-00E4A6E89838}" presName="sp" presStyleCnt="0"/>
      <dgm:spPr/>
    </dgm:pt>
    <dgm:pt modelId="{1A3A060E-9B27-4D34-9031-A6C12F148797}" type="pres">
      <dgm:prSet presAssocID="{7F914033-9AC9-42F8-8E99-793A5CF0495F}" presName="composite" presStyleCnt="0"/>
      <dgm:spPr/>
    </dgm:pt>
    <dgm:pt modelId="{F65583E6-C2DE-430B-A24E-271EC309C948}" type="pres">
      <dgm:prSet presAssocID="{7F914033-9AC9-42F8-8E99-793A5CF049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5835-8776-4685-959A-4EFB8E1AE136}" type="pres">
      <dgm:prSet presAssocID="{7F914033-9AC9-42F8-8E99-793A5CF049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981E1D-30CE-4893-8756-86DEC1DFD34C}" srcId="{97C5125C-9109-4C88-8EAA-891ABA1F0C1E}" destId="{A7F7C34B-9EF3-49A5-8DE9-A08934D1F4CA}" srcOrd="0" destOrd="0" parTransId="{40492DEE-C96A-44D4-A1D9-DDB3B8D2835C}" sibTransId="{DE271C72-B70F-4AC0-806C-933CE75AA965}"/>
    <dgm:cxn modelId="{EB7DBFCD-4C92-4D78-A499-BD823A7D3171}" srcId="{1AD231B5-13CD-44B0-A2B1-63ED03CCDA41}" destId="{7F914033-9AC9-42F8-8E99-793A5CF0495F}" srcOrd="2" destOrd="0" parTransId="{886961AC-09AF-46BC-A78D-EEDD20AB3F04}" sibTransId="{497E3E05-6254-4C25-BEC7-B202B89E7543}"/>
    <dgm:cxn modelId="{045B4E7E-3B28-433F-A3D5-0CA8E84D6C19}" srcId="{1AD231B5-13CD-44B0-A2B1-63ED03CCDA41}" destId="{97C5125C-9109-4C88-8EAA-891ABA1F0C1E}" srcOrd="1" destOrd="0" parTransId="{676CA26B-EE09-40F7-8E1C-0581E0620CA4}" sibTransId="{59140A5B-2DA3-4596-8120-00E4A6E89838}"/>
    <dgm:cxn modelId="{4B558F0A-6A1C-4D43-B4AD-D3E975B8D1B1}" type="presOf" srcId="{A7F7C34B-9EF3-49A5-8DE9-A08934D1F4CA}" destId="{4B586723-E8F4-400A-B29C-85684124548E}" srcOrd="0" destOrd="0" presId="urn:microsoft.com/office/officeart/2005/8/layout/chevron2"/>
    <dgm:cxn modelId="{472422C1-9CB1-44A8-A224-65679107D4A3}" type="presOf" srcId="{67FA1839-6974-4439-A6E3-E391CF1CC53F}" destId="{F54A5835-8776-4685-959A-4EFB8E1AE136}" srcOrd="0" destOrd="0" presId="urn:microsoft.com/office/officeart/2005/8/layout/chevron2"/>
    <dgm:cxn modelId="{6FB4A7E8-75C6-4312-9240-634D2796C15B}" type="presOf" srcId="{1AD231B5-13CD-44B0-A2B1-63ED03CCDA41}" destId="{2C5BFB0D-689B-4C57-8D46-FD63BCF81067}" srcOrd="0" destOrd="0" presId="urn:microsoft.com/office/officeart/2005/8/layout/chevron2"/>
    <dgm:cxn modelId="{A4732EDE-9F05-45AD-8D2F-D72F9F7D376E}" type="presOf" srcId="{F917601E-A1FC-4036-9951-DE45FC6CD66B}" destId="{6C85D994-1B0F-4F6C-9C4C-195F7BED0018}" srcOrd="0" destOrd="0" presId="urn:microsoft.com/office/officeart/2005/8/layout/chevron2"/>
    <dgm:cxn modelId="{2B1D987C-BD8D-4DF5-9878-DE393E4197D8}" type="presOf" srcId="{7F914033-9AC9-42F8-8E99-793A5CF0495F}" destId="{F65583E6-C2DE-430B-A24E-271EC309C948}" srcOrd="0" destOrd="0" presId="urn:microsoft.com/office/officeart/2005/8/layout/chevron2"/>
    <dgm:cxn modelId="{90FABBFD-716A-49DA-8B10-4E27A4AFFFC4}" type="presOf" srcId="{97C5125C-9109-4C88-8EAA-891ABA1F0C1E}" destId="{6D3AB36D-68DF-440A-BEBA-16D4932B4227}" srcOrd="0" destOrd="0" presId="urn:microsoft.com/office/officeart/2005/8/layout/chevron2"/>
    <dgm:cxn modelId="{C762B238-2402-43C0-845F-600D6A26D15F}" srcId="{1AD231B5-13CD-44B0-A2B1-63ED03CCDA41}" destId="{114EFEB6-9579-49E3-9B6F-6ABE83DF1167}" srcOrd="0" destOrd="0" parTransId="{362C7E3C-C5CF-41A3-B953-9F62C2570EF4}" sibTransId="{8B8251D9-3FAF-4022-A3FA-6B7E6873BCE6}"/>
    <dgm:cxn modelId="{006B0386-6567-42C9-9915-49449E4E06AE}" srcId="{114EFEB6-9579-49E3-9B6F-6ABE83DF1167}" destId="{F917601E-A1FC-4036-9951-DE45FC6CD66B}" srcOrd="0" destOrd="0" parTransId="{8345AC48-4F0B-4582-80A9-9445411C1BC4}" sibTransId="{D2875666-3468-4791-8E7B-0BBCC1695DA0}"/>
    <dgm:cxn modelId="{56F57503-28F0-4143-AC96-696515DB21D1}" type="presOf" srcId="{114EFEB6-9579-49E3-9B6F-6ABE83DF1167}" destId="{05D52880-A3E8-437A-A81D-94C9C21169C5}" srcOrd="0" destOrd="0" presId="urn:microsoft.com/office/officeart/2005/8/layout/chevron2"/>
    <dgm:cxn modelId="{5C1DB346-755A-4F9E-A300-08448AD3A97C}" srcId="{7F914033-9AC9-42F8-8E99-793A5CF0495F}" destId="{67FA1839-6974-4439-A6E3-E391CF1CC53F}" srcOrd="0" destOrd="0" parTransId="{848C945E-66C2-4868-A2C9-F63EDE611157}" sibTransId="{EE5C52FC-191E-473C-A422-1AFB3C5D2D3F}"/>
    <dgm:cxn modelId="{2D5BB3B8-D950-4783-9E3A-0CF834A37195}" type="presParOf" srcId="{2C5BFB0D-689B-4C57-8D46-FD63BCF81067}" destId="{C1226CD3-8902-430B-9039-BE632E8AC919}" srcOrd="0" destOrd="0" presId="urn:microsoft.com/office/officeart/2005/8/layout/chevron2"/>
    <dgm:cxn modelId="{CA36B8CD-BC5C-44AB-B40E-3F956BFDAF14}" type="presParOf" srcId="{C1226CD3-8902-430B-9039-BE632E8AC919}" destId="{05D52880-A3E8-437A-A81D-94C9C21169C5}" srcOrd="0" destOrd="0" presId="urn:microsoft.com/office/officeart/2005/8/layout/chevron2"/>
    <dgm:cxn modelId="{4E41B2F2-A485-4CAE-83F7-F93A5EA3D759}" type="presParOf" srcId="{C1226CD3-8902-430B-9039-BE632E8AC919}" destId="{6C85D994-1B0F-4F6C-9C4C-195F7BED0018}" srcOrd="1" destOrd="0" presId="urn:microsoft.com/office/officeart/2005/8/layout/chevron2"/>
    <dgm:cxn modelId="{09AA5896-B85F-4DF5-855B-82310560E0B9}" type="presParOf" srcId="{2C5BFB0D-689B-4C57-8D46-FD63BCF81067}" destId="{1CDD7A9C-7601-43AB-BBBF-23B014CD8926}" srcOrd="1" destOrd="0" presId="urn:microsoft.com/office/officeart/2005/8/layout/chevron2"/>
    <dgm:cxn modelId="{F99D4E29-DDA7-4DF2-AFC2-49FC461D8249}" type="presParOf" srcId="{2C5BFB0D-689B-4C57-8D46-FD63BCF81067}" destId="{F4E07616-5C88-42DF-9F45-936EF32D69DA}" srcOrd="2" destOrd="0" presId="urn:microsoft.com/office/officeart/2005/8/layout/chevron2"/>
    <dgm:cxn modelId="{DD7677B9-B0EE-41FE-92E2-D10D5B1A884C}" type="presParOf" srcId="{F4E07616-5C88-42DF-9F45-936EF32D69DA}" destId="{6D3AB36D-68DF-440A-BEBA-16D4932B4227}" srcOrd="0" destOrd="0" presId="urn:microsoft.com/office/officeart/2005/8/layout/chevron2"/>
    <dgm:cxn modelId="{C7253C90-F2C1-4D0A-AC18-A4B2A4E9D9D0}" type="presParOf" srcId="{F4E07616-5C88-42DF-9F45-936EF32D69DA}" destId="{4B586723-E8F4-400A-B29C-85684124548E}" srcOrd="1" destOrd="0" presId="urn:microsoft.com/office/officeart/2005/8/layout/chevron2"/>
    <dgm:cxn modelId="{45C5B138-5313-4C99-BC26-AD7F4D580F2F}" type="presParOf" srcId="{2C5BFB0D-689B-4C57-8D46-FD63BCF81067}" destId="{98D341AB-2250-4F00-9103-439C66F8E352}" srcOrd="3" destOrd="0" presId="urn:microsoft.com/office/officeart/2005/8/layout/chevron2"/>
    <dgm:cxn modelId="{0F6FBD8E-6DAF-4DC9-B4BA-376EEDBCCA12}" type="presParOf" srcId="{2C5BFB0D-689B-4C57-8D46-FD63BCF81067}" destId="{1A3A060E-9B27-4D34-9031-A6C12F148797}" srcOrd="4" destOrd="0" presId="urn:microsoft.com/office/officeart/2005/8/layout/chevron2"/>
    <dgm:cxn modelId="{DE2041B9-8891-41C9-8AA0-D4889BAD505A}" type="presParOf" srcId="{1A3A060E-9B27-4D34-9031-A6C12F148797}" destId="{F65583E6-C2DE-430B-A24E-271EC309C948}" srcOrd="0" destOrd="0" presId="urn:microsoft.com/office/officeart/2005/8/layout/chevron2"/>
    <dgm:cxn modelId="{1AE76C75-9BC4-4B3B-9AB0-2925024BA786}" type="presParOf" srcId="{1A3A060E-9B27-4D34-9031-A6C12F148797}" destId="{F54A5835-8776-4685-959A-4EFB8E1AE1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47D58-3A35-475A-BC13-6BFACCE80DFF}">
      <dsp:nvSpPr>
        <dsp:cNvPr id="0" name=""/>
        <dsp:cNvSpPr/>
      </dsp:nvSpPr>
      <dsp:spPr>
        <a:xfrm>
          <a:off x="0" y="0"/>
          <a:ext cx="8544900" cy="1508063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6500" kern="1200" dirty="0" smtClean="0">
              <a:solidFill>
                <a:srgbClr val="006600"/>
              </a:solidFill>
            </a:rPr>
            <a:t>Напрями проекту</a:t>
          </a:r>
          <a:endParaRPr lang="ru-RU" sz="6500" kern="1200" dirty="0" smtClean="0">
            <a:solidFill>
              <a:srgbClr val="006600"/>
            </a:solidFill>
          </a:endParaRPr>
        </a:p>
      </dsp:txBody>
      <dsp:txXfrm>
        <a:off x="0" y="0"/>
        <a:ext cx="8544900" cy="1508063"/>
      </dsp:txXfrm>
    </dsp:sp>
    <dsp:sp modelId="{051B2282-E7AC-437E-9BBC-F93A61FFE646}">
      <dsp:nvSpPr>
        <dsp:cNvPr id="0" name=""/>
        <dsp:cNvSpPr/>
      </dsp:nvSpPr>
      <dsp:spPr>
        <a:xfrm>
          <a:off x="4172" y="1508063"/>
          <a:ext cx="2845518" cy="316693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006600"/>
              </a:solidFill>
            </a:rPr>
            <a:t>Національно-патріотичне і громадянське виховання</a:t>
          </a:r>
          <a:endParaRPr lang="ru-RU" sz="2800" kern="1200" dirty="0">
            <a:solidFill>
              <a:srgbClr val="006600"/>
            </a:solidFill>
          </a:endParaRPr>
        </a:p>
      </dsp:txBody>
      <dsp:txXfrm>
        <a:off x="4172" y="1508063"/>
        <a:ext cx="2845518" cy="3166933"/>
      </dsp:txXfrm>
    </dsp:sp>
    <dsp:sp modelId="{144276A1-83F8-4DEA-83E1-71AC9B90056F}">
      <dsp:nvSpPr>
        <dsp:cNvPr id="0" name=""/>
        <dsp:cNvSpPr/>
      </dsp:nvSpPr>
      <dsp:spPr>
        <a:xfrm>
          <a:off x="2849690" y="1508063"/>
          <a:ext cx="2845518" cy="316693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006600"/>
              </a:solidFill>
            </a:rPr>
            <a:t>Морально-духовне і гуманістичне виховання</a:t>
          </a:r>
          <a:endParaRPr lang="ru-RU" sz="2800" kern="1200" dirty="0">
            <a:solidFill>
              <a:srgbClr val="006600"/>
            </a:solidFill>
          </a:endParaRPr>
        </a:p>
      </dsp:txBody>
      <dsp:txXfrm>
        <a:off x="2849690" y="1508063"/>
        <a:ext cx="2845518" cy="3166933"/>
      </dsp:txXfrm>
    </dsp:sp>
    <dsp:sp modelId="{3072800B-D20B-4263-9DEB-B54390B68CA0}">
      <dsp:nvSpPr>
        <dsp:cNvPr id="0" name=""/>
        <dsp:cNvSpPr/>
      </dsp:nvSpPr>
      <dsp:spPr>
        <a:xfrm>
          <a:off x="5695209" y="1508063"/>
          <a:ext cx="2845518" cy="316693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006600"/>
              </a:solidFill>
            </a:rPr>
            <a:t>Превентивне виховання і формування здорового способу життя</a:t>
          </a:r>
          <a:endParaRPr lang="ru-RU" sz="2800" kern="1200" dirty="0">
            <a:solidFill>
              <a:srgbClr val="006600"/>
            </a:solidFill>
          </a:endParaRPr>
        </a:p>
      </dsp:txBody>
      <dsp:txXfrm>
        <a:off x="5695209" y="1508063"/>
        <a:ext cx="2845518" cy="3166933"/>
      </dsp:txXfrm>
    </dsp:sp>
    <dsp:sp modelId="{09F320E9-DD5D-4385-8063-7C5116D660CF}">
      <dsp:nvSpPr>
        <dsp:cNvPr id="0" name=""/>
        <dsp:cNvSpPr/>
      </dsp:nvSpPr>
      <dsp:spPr>
        <a:xfrm>
          <a:off x="0" y="4674996"/>
          <a:ext cx="8544900" cy="351881"/>
        </a:xfrm>
        <a:prstGeom prst="rect">
          <a:avLst/>
        </a:prstGeom>
        <a:solidFill>
          <a:srgbClr val="609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52880-A3E8-437A-A81D-94C9C21169C5}">
      <dsp:nvSpPr>
        <dsp:cNvPr id="0" name=""/>
        <dsp:cNvSpPr/>
      </dsp:nvSpPr>
      <dsp:spPr>
        <a:xfrm rot="5400000">
          <a:off x="-165328" y="166236"/>
          <a:ext cx="1102189" cy="77153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6600"/>
              </a:solidFill>
            </a:rPr>
            <a:t>рівень</a:t>
          </a:r>
          <a:endParaRPr lang="ru-RU" sz="2000" b="1" kern="1200" dirty="0">
            <a:solidFill>
              <a:srgbClr val="006600"/>
            </a:solidFill>
          </a:endParaRPr>
        </a:p>
      </dsp:txBody>
      <dsp:txXfrm rot="-5400000">
        <a:off x="1" y="386673"/>
        <a:ext cx="771532" cy="330657"/>
      </dsp:txXfrm>
    </dsp:sp>
    <dsp:sp modelId="{6C85D994-1B0F-4F6C-9C4C-195F7BED0018}">
      <dsp:nvSpPr>
        <dsp:cNvPr id="0" name=""/>
        <dsp:cNvSpPr/>
      </dsp:nvSpPr>
      <dsp:spPr>
        <a:xfrm rot="5400000">
          <a:off x="3760592" y="-2988151"/>
          <a:ext cx="716423" cy="6694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smtClean="0">
              <a:solidFill>
                <a:schemeClr val="accent3">
                  <a:lumMod val="50000"/>
                </a:schemeClr>
              </a:solidFill>
            </a:rPr>
            <a:t>обласний</a:t>
          </a:r>
          <a:endParaRPr lang="ru-RU" sz="3200" b="1" kern="1200" dirty="0">
            <a:solidFill>
              <a:schemeClr val="accent3">
                <a:lumMod val="50000"/>
              </a:schemeClr>
            </a:solidFill>
          </a:endParaRPr>
        </a:p>
      </dsp:txBody>
      <dsp:txXfrm rot="-5400000">
        <a:off x="771533" y="35881"/>
        <a:ext cx="6659569" cy="646477"/>
      </dsp:txXfrm>
    </dsp:sp>
    <dsp:sp modelId="{6D3AB36D-68DF-440A-BEBA-16D4932B4227}">
      <dsp:nvSpPr>
        <dsp:cNvPr id="0" name=""/>
        <dsp:cNvSpPr/>
      </dsp:nvSpPr>
      <dsp:spPr>
        <a:xfrm rot="5400000">
          <a:off x="-165328" y="1064930"/>
          <a:ext cx="1102189" cy="77153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6600"/>
              </a:solidFill>
            </a:rPr>
            <a:t>рівень</a:t>
          </a:r>
          <a:endParaRPr lang="ru-RU" sz="2000" b="1" kern="1200" dirty="0">
            <a:solidFill>
              <a:srgbClr val="006600"/>
            </a:solidFill>
          </a:endParaRPr>
        </a:p>
      </dsp:txBody>
      <dsp:txXfrm rot="-5400000">
        <a:off x="1" y="1285367"/>
        <a:ext cx="771532" cy="330657"/>
      </dsp:txXfrm>
    </dsp:sp>
    <dsp:sp modelId="{4B586723-E8F4-400A-B29C-85684124548E}">
      <dsp:nvSpPr>
        <dsp:cNvPr id="0" name=""/>
        <dsp:cNvSpPr/>
      </dsp:nvSpPr>
      <dsp:spPr>
        <a:xfrm rot="5400000">
          <a:off x="3760592" y="-2089457"/>
          <a:ext cx="716423" cy="6694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smtClean="0">
              <a:solidFill>
                <a:schemeClr val="accent3">
                  <a:lumMod val="50000"/>
                </a:schemeClr>
              </a:solidFill>
            </a:rPr>
            <a:t>районний (міський)</a:t>
          </a:r>
          <a:endParaRPr lang="ru-RU" sz="3200" b="1" kern="1200" dirty="0">
            <a:solidFill>
              <a:schemeClr val="accent3">
                <a:lumMod val="50000"/>
              </a:schemeClr>
            </a:solidFill>
          </a:endParaRPr>
        </a:p>
      </dsp:txBody>
      <dsp:txXfrm rot="-5400000">
        <a:off x="771533" y="934575"/>
        <a:ext cx="6659569" cy="646477"/>
      </dsp:txXfrm>
    </dsp:sp>
    <dsp:sp modelId="{F65583E6-C2DE-430B-A24E-271EC309C948}">
      <dsp:nvSpPr>
        <dsp:cNvPr id="0" name=""/>
        <dsp:cNvSpPr/>
      </dsp:nvSpPr>
      <dsp:spPr>
        <a:xfrm rot="5400000">
          <a:off x="-165328" y="1963624"/>
          <a:ext cx="1102189" cy="77153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6600"/>
              </a:solidFill>
            </a:rPr>
            <a:t>рівень</a:t>
          </a:r>
          <a:endParaRPr lang="ru-RU" sz="2000" b="1" kern="1200" dirty="0">
            <a:solidFill>
              <a:srgbClr val="006600"/>
            </a:solidFill>
          </a:endParaRPr>
        </a:p>
      </dsp:txBody>
      <dsp:txXfrm rot="-5400000">
        <a:off x="1" y="2184061"/>
        <a:ext cx="771532" cy="330657"/>
      </dsp:txXfrm>
    </dsp:sp>
    <dsp:sp modelId="{F54A5835-8776-4685-959A-4EFB8E1AE136}">
      <dsp:nvSpPr>
        <dsp:cNvPr id="0" name=""/>
        <dsp:cNvSpPr/>
      </dsp:nvSpPr>
      <dsp:spPr>
        <a:xfrm rot="5400000">
          <a:off x="3760592" y="-1190763"/>
          <a:ext cx="716423" cy="6694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b="1" kern="1200" dirty="0" smtClean="0">
              <a:solidFill>
                <a:schemeClr val="accent3">
                  <a:lumMod val="50000"/>
                </a:schemeClr>
              </a:solidFill>
            </a:rPr>
            <a:t>навчального закладу</a:t>
          </a:r>
          <a:endParaRPr lang="ru-RU" sz="3200" b="1" kern="1200" dirty="0">
            <a:solidFill>
              <a:schemeClr val="accent3">
                <a:lumMod val="50000"/>
              </a:schemeClr>
            </a:solidFill>
          </a:endParaRPr>
        </a:p>
      </dsp:txBody>
      <dsp:txXfrm rot="-5400000">
        <a:off x="771533" y="1833269"/>
        <a:ext cx="6659569" cy="646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1B0A7-22B3-45EF-A411-FE3A010F9667}" type="datetimeFigureOut">
              <a:rPr lang="uk-UA" smtClean="0"/>
              <a:t>23.08.2016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EC5E8-BC59-44E6-8DB6-27E2845348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081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21C0C-6822-4CD8-A525-417FCC6173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B9343E-3732-479E-9192-3539A72258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2054655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/>
              <a:t>Реалізація </a:t>
            </a:r>
            <a:r>
              <a:rPr lang="uk-UA" b="1" dirty="0"/>
              <a:t>регіональних освітніх проектів як ефективний інструмент підвищення якості методичної </a:t>
            </a:r>
            <a:r>
              <a:rPr lang="uk-UA" b="1" dirty="0" smtClean="0"/>
              <a:t>роботи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2820" y="4192525"/>
            <a:ext cx="3359510" cy="1985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err="1" smtClean="0"/>
              <a:t>Вольянська</a:t>
            </a:r>
            <a:r>
              <a:rPr lang="uk-UA" sz="2000" b="1" dirty="0" smtClean="0"/>
              <a:t> </a:t>
            </a:r>
            <a:r>
              <a:rPr lang="uk-UA" sz="2000" b="1" dirty="0"/>
              <a:t>С.Є.,</a:t>
            </a:r>
            <a:r>
              <a:rPr lang="uk-UA" sz="2000" dirty="0"/>
              <a:t>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проректор </a:t>
            </a:r>
            <a:r>
              <a:rPr lang="uk-UA" sz="2000" dirty="0"/>
              <a:t>з науково-методичної роботи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КВНЗ </a:t>
            </a:r>
            <a:r>
              <a:rPr lang="uk-UA" sz="2000" dirty="0"/>
              <a:t>«Харківська академія неперервної освіти», </a:t>
            </a:r>
            <a:r>
              <a:rPr lang="uk-UA" sz="2000" dirty="0" err="1"/>
              <a:t>к.п.н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7243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291130"/>
            <a:ext cx="878497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uk-UA" sz="2000" dirty="0" smtClean="0">
                <a:solidFill>
                  <a:schemeClr val="bg1"/>
                </a:solidFill>
              </a:rPr>
              <a:t>1. Підготувати методичні рекомендації щодо проведення ІІ та ІІІ етапів Всеукраїнських олімпіад із навчальних предметів. 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До </a:t>
            </a:r>
            <a:r>
              <a:rPr lang="uk-UA" sz="2000" i="1" dirty="0">
                <a:solidFill>
                  <a:schemeClr val="bg1"/>
                </a:solidFill>
              </a:rPr>
              <a:t>15 жовтня (ІІ етап</a:t>
            </a:r>
            <a:r>
              <a:rPr lang="uk-UA" sz="2000" i="1" dirty="0" smtClean="0">
                <a:solidFill>
                  <a:schemeClr val="bg1"/>
                </a:solidFill>
              </a:rPr>
              <a:t>), до </a:t>
            </a:r>
            <a:r>
              <a:rPr lang="uk-UA" sz="2000" i="1" dirty="0">
                <a:solidFill>
                  <a:schemeClr val="bg1"/>
                </a:solidFill>
              </a:rPr>
              <a:t>01 січня (ІІІ етап), щорічно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2</a:t>
            </a:r>
            <a:r>
              <a:rPr lang="uk-UA" sz="2000" dirty="0" smtClean="0">
                <a:solidFill>
                  <a:schemeClr val="bg1"/>
                </a:solidFill>
              </a:rPr>
              <a:t>. Провести </a:t>
            </a:r>
            <a:r>
              <a:rPr lang="uk-UA" sz="2000" dirty="0" smtClean="0">
                <a:solidFill>
                  <a:schemeClr val="bg1"/>
                </a:solidFill>
              </a:rPr>
              <a:t>Інтернет-наради </a:t>
            </a:r>
            <a:r>
              <a:rPr lang="uk-UA" sz="2000" dirty="0">
                <a:solidFill>
                  <a:schemeClr val="bg1"/>
                </a:solidFill>
              </a:rPr>
              <a:t>в режимі реального часу з питань організації та проведення </a:t>
            </a:r>
            <a:r>
              <a:rPr lang="uk-UA" sz="2000" dirty="0" smtClean="0">
                <a:solidFill>
                  <a:schemeClr val="bg1"/>
                </a:solidFill>
              </a:rPr>
              <a:t>ІІ та ІІІ етапів </a:t>
            </a:r>
            <a:r>
              <a:rPr lang="uk-UA" sz="2000" dirty="0">
                <a:solidFill>
                  <a:schemeClr val="bg1"/>
                </a:solidFill>
              </a:rPr>
              <a:t>Всеукраїнських учнівських </a:t>
            </a:r>
            <a:r>
              <a:rPr lang="uk-UA" sz="2000" dirty="0" smtClean="0">
                <a:solidFill>
                  <a:schemeClr val="bg1"/>
                </a:solidFill>
              </a:rPr>
              <a:t>олімпіад.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 </a:t>
            </a:r>
            <a:r>
              <a:rPr lang="uk-UA" sz="2000" i="1" dirty="0">
                <a:solidFill>
                  <a:schemeClr val="bg1"/>
                </a:solidFill>
              </a:rPr>
              <a:t>ХАНО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До </a:t>
            </a:r>
            <a:r>
              <a:rPr lang="uk-UA" sz="2000" i="1" dirty="0">
                <a:solidFill>
                  <a:schemeClr val="bg1"/>
                </a:solidFill>
              </a:rPr>
              <a:t>20 жовтня, </a:t>
            </a:r>
            <a:r>
              <a:rPr lang="uk-UA" sz="2000" i="1" dirty="0" smtClean="0">
                <a:solidFill>
                  <a:schemeClr val="bg1"/>
                </a:solidFill>
              </a:rPr>
              <a:t>до 20 грудня, щорічно</a:t>
            </a:r>
            <a:endParaRPr lang="uk-UA" sz="2000" i="1" dirty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3</a:t>
            </a:r>
            <a:r>
              <a:rPr lang="uk-UA" sz="2000" dirty="0" smtClean="0">
                <a:solidFill>
                  <a:schemeClr val="bg1"/>
                </a:solidFill>
              </a:rPr>
              <a:t>. Провести </a:t>
            </a:r>
            <a:r>
              <a:rPr lang="uk-UA" sz="2000" dirty="0">
                <a:solidFill>
                  <a:schemeClr val="bg1"/>
                </a:solidFill>
              </a:rPr>
              <a:t>тренувальні збори для учнів Харківської області з підготовки </a:t>
            </a:r>
            <a:r>
              <a:rPr lang="uk-UA" sz="2000" dirty="0" smtClean="0">
                <a:solidFill>
                  <a:schemeClr val="bg1"/>
                </a:solidFill>
              </a:rPr>
              <a:t/>
            </a:r>
            <a:br>
              <a:rPr lang="uk-UA" sz="2000" dirty="0" smtClean="0">
                <a:solidFill>
                  <a:schemeClr val="bg1"/>
                </a:solidFill>
              </a:rPr>
            </a:br>
            <a:r>
              <a:rPr lang="uk-UA" sz="2000" dirty="0" smtClean="0">
                <a:solidFill>
                  <a:schemeClr val="bg1"/>
                </a:solidFill>
              </a:rPr>
              <a:t>до </a:t>
            </a:r>
            <a:r>
              <a:rPr lang="uk-UA" sz="2000" dirty="0">
                <a:solidFill>
                  <a:schemeClr val="bg1"/>
                </a:solidFill>
              </a:rPr>
              <a:t>ІІ </a:t>
            </a:r>
            <a:r>
              <a:rPr lang="uk-UA" sz="2000" dirty="0" smtClean="0">
                <a:solidFill>
                  <a:schemeClr val="bg1"/>
                </a:solidFill>
              </a:rPr>
              <a:t>та </a:t>
            </a:r>
            <a:r>
              <a:rPr lang="uk-UA" sz="2000" dirty="0">
                <a:solidFill>
                  <a:schemeClr val="bg1"/>
                </a:solidFill>
              </a:rPr>
              <a:t>ІІІ </a:t>
            </a:r>
            <a:r>
              <a:rPr lang="uk-UA" sz="2000" dirty="0" smtClean="0">
                <a:solidFill>
                  <a:schemeClr val="bg1"/>
                </a:solidFill>
              </a:rPr>
              <a:t> етапів </a:t>
            </a:r>
            <a:r>
              <a:rPr lang="uk-UA" sz="2000" dirty="0">
                <a:solidFill>
                  <a:schemeClr val="bg1"/>
                </a:solidFill>
              </a:rPr>
              <a:t>Всеукраїнських учнівських </a:t>
            </a:r>
            <a:r>
              <a:rPr lang="uk-UA" sz="2000" dirty="0" smtClean="0">
                <a:solidFill>
                  <a:schemeClr val="bg1"/>
                </a:solidFill>
              </a:rPr>
              <a:t>олімпіад. 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Останній </a:t>
            </a:r>
            <a:r>
              <a:rPr lang="uk-UA" sz="2000" i="1" dirty="0">
                <a:solidFill>
                  <a:schemeClr val="bg1"/>
                </a:solidFill>
              </a:rPr>
              <a:t>тиждень жовтня, щорічно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4</a:t>
            </a:r>
            <a:r>
              <a:rPr lang="uk-UA" sz="2000" dirty="0" smtClean="0">
                <a:solidFill>
                  <a:schemeClr val="bg1"/>
                </a:solidFill>
              </a:rPr>
              <a:t>. </a:t>
            </a:r>
            <a:r>
              <a:rPr lang="uk-UA" sz="2000" dirty="0">
                <a:solidFill>
                  <a:schemeClr val="bg1"/>
                </a:solidFill>
              </a:rPr>
              <a:t>Провести </a:t>
            </a:r>
            <a:r>
              <a:rPr lang="uk-UA" sz="2000" dirty="0" err="1">
                <a:solidFill>
                  <a:schemeClr val="bg1"/>
                </a:solidFill>
              </a:rPr>
              <a:t>відбірково</a:t>
            </a:r>
            <a:r>
              <a:rPr lang="uk-UA" sz="2000" dirty="0">
                <a:solidFill>
                  <a:schemeClr val="bg1"/>
                </a:solidFill>
              </a:rPr>
              <a:t>-тренувальні збори для учнів-переможців ІІІ етапу </a:t>
            </a:r>
            <a:r>
              <a:rPr lang="uk-UA" sz="2000" dirty="0" smtClean="0">
                <a:solidFill>
                  <a:schemeClr val="bg1"/>
                </a:solidFill>
              </a:rPr>
              <a:t>олімпіад </a:t>
            </a:r>
            <a:r>
              <a:rPr lang="uk-UA" sz="2000" dirty="0">
                <a:solidFill>
                  <a:schemeClr val="bg1"/>
                </a:solidFill>
              </a:rPr>
              <a:t>з метою формування якісного команд та їх підготовки до І</a:t>
            </a:r>
            <a:r>
              <a:rPr lang="en-US" sz="2000" dirty="0">
                <a:solidFill>
                  <a:schemeClr val="bg1"/>
                </a:solidFill>
              </a:rPr>
              <a:t>V</a:t>
            </a:r>
            <a:r>
              <a:rPr lang="uk-UA" sz="2000" dirty="0">
                <a:solidFill>
                  <a:schemeClr val="bg1"/>
                </a:solidFill>
              </a:rPr>
              <a:t> етапу. 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ХАНО, науково-педагогічні працівники ВНЗ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Січень-лютий (відбірковий етап), </a:t>
            </a:r>
            <a:br>
              <a:rPr lang="uk-UA" sz="2000" i="1" dirty="0">
                <a:solidFill>
                  <a:schemeClr val="bg1"/>
                </a:solidFill>
              </a:rPr>
            </a:br>
            <a:r>
              <a:rPr lang="uk-UA" sz="2000" i="1" dirty="0">
                <a:solidFill>
                  <a:schemeClr val="bg1"/>
                </a:solidFill>
              </a:rPr>
              <a:t>лютий-березень (тренувальний етап), щорічно</a:t>
            </a:r>
          </a:p>
          <a:p>
            <a:pPr lvl="0"/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788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443835"/>
            <a:ext cx="878497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5.</a:t>
            </a:r>
            <a:r>
              <a:rPr lang="uk-UA" sz="2000" dirty="0">
                <a:solidFill>
                  <a:schemeClr val="bg1"/>
                </a:solidFill>
              </a:rPr>
              <a:t> </a:t>
            </a:r>
            <a:r>
              <a:rPr lang="uk-UA" sz="2000" dirty="0" smtClean="0">
                <a:solidFill>
                  <a:schemeClr val="bg1"/>
                </a:solidFill>
              </a:rPr>
              <a:t>Провести </a:t>
            </a:r>
            <a:r>
              <a:rPr lang="uk-UA" sz="2000" dirty="0">
                <a:solidFill>
                  <a:schemeClr val="bg1"/>
                </a:solidFill>
              </a:rPr>
              <a:t>зимову математичну школу для учнів 6-7-х класів </a:t>
            </a:r>
            <a:r>
              <a:rPr lang="uk-UA" sz="2000" dirty="0" smtClean="0">
                <a:solidFill>
                  <a:schemeClr val="bg1"/>
                </a:solidFill>
              </a:rPr>
              <a:t>ЗНЗ </a:t>
            </a:r>
            <a:r>
              <a:rPr lang="uk-UA" sz="2000" dirty="0">
                <a:solidFill>
                  <a:schemeClr val="bg1"/>
                </a:solidFill>
              </a:rPr>
              <a:t>області.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</a:t>
            </a:r>
            <a:r>
              <a:rPr lang="uk-UA" sz="2000" i="1" dirty="0" smtClean="0">
                <a:solidFill>
                  <a:schemeClr val="bg1"/>
                </a:solidFill>
              </a:rPr>
              <a:t>, науково-педагогічні </a:t>
            </a:r>
            <a:r>
              <a:rPr lang="uk-UA" sz="2000" i="1" dirty="0">
                <a:solidFill>
                  <a:schemeClr val="bg1"/>
                </a:solidFill>
              </a:rPr>
              <a:t>працівники ВНЗ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Лютий</a:t>
            </a:r>
            <a:r>
              <a:rPr lang="uk-UA" sz="2000" i="1" dirty="0">
                <a:solidFill>
                  <a:schemeClr val="bg1"/>
                </a:solidFill>
              </a:rPr>
              <a:t>, </a:t>
            </a:r>
            <a:r>
              <a:rPr lang="uk-UA" sz="2000" i="1" dirty="0" smtClean="0">
                <a:solidFill>
                  <a:schemeClr val="bg1"/>
                </a:solidFill>
              </a:rPr>
              <a:t>щорічно</a:t>
            </a:r>
          </a:p>
          <a:p>
            <a:pPr lvl="0"/>
            <a:endParaRPr lang="uk-UA" sz="1100" dirty="0" smtClean="0">
              <a:solidFill>
                <a:schemeClr val="bg1"/>
              </a:solidFill>
            </a:endParaRPr>
          </a:p>
          <a:p>
            <a:pPr lvl="0"/>
            <a:r>
              <a:rPr lang="uk-UA" sz="2000" dirty="0">
                <a:solidFill>
                  <a:schemeClr val="bg1"/>
                </a:solidFill>
              </a:rPr>
              <a:t>6</a:t>
            </a:r>
            <a:r>
              <a:rPr lang="uk-UA" sz="2000" dirty="0" smtClean="0">
                <a:solidFill>
                  <a:schemeClr val="bg1"/>
                </a:solidFill>
              </a:rPr>
              <a:t>. </a:t>
            </a:r>
            <a:r>
              <a:rPr lang="uk-UA" sz="2000" dirty="0" smtClean="0">
                <a:solidFill>
                  <a:schemeClr val="bg1"/>
                </a:solidFill>
              </a:rPr>
              <a:t>Провести </a:t>
            </a:r>
            <a:r>
              <a:rPr lang="uk-UA" sz="2000" dirty="0">
                <a:solidFill>
                  <a:schemeClr val="bg1"/>
                </a:solidFill>
              </a:rPr>
              <a:t>семінари-тренінги для керівників учнівських команд </a:t>
            </a:r>
            <a:br>
              <a:rPr lang="uk-UA" sz="2000" dirty="0">
                <a:solidFill>
                  <a:schemeClr val="bg1"/>
                </a:solidFill>
              </a:rPr>
            </a:br>
            <a:r>
              <a:rPr lang="uk-UA" sz="2000" dirty="0">
                <a:solidFill>
                  <a:schemeClr val="bg1"/>
                </a:solidFill>
              </a:rPr>
              <a:t>ІІІ </a:t>
            </a:r>
            <a:r>
              <a:rPr lang="uk-UA" sz="2000" dirty="0" smtClean="0">
                <a:solidFill>
                  <a:schemeClr val="bg1"/>
                </a:solidFill>
              </a:rPr>
              <a:t>етапу </a:t>
            </a:r>
            <a:r>
              <a:rPr lang="uk-UA" sz="2000" dirty="0">
                <a:solidFill>
                  <a:schemeClr val="bg1"/>
                </a:solidFill>
              </a:rPr>
              <a:t>Всеукраїнських учнівських </a:t>
            </a:r>
            <a:r>
              <a:rPr lang="uk-UA" sz="2000" dirty="0" smtClean="0">
                <a:solidFill>
                  <a:schemeClr val="bg1"/>
                </a:solidFill>
              </a:rPr>
              <a:t>олімпіад </a:t>
            </a:r>
            <a:r>
              <a:rPr lang="uk-UA" sz="2000" dirty="0">
                <a:solidFill>
                  <a:schemeClr val="bg1"/>
                </a:solidFill>
              </a:rPr>
              <a:t>і вчителів </a:t>
            </a:r>
            <a:r>
              <a:rPr lang="uk-UA" sz="2000" dirty="0" smtClean="0">
                <a:solidFill>
                  <a:schemeClr val="bg1"/>
                </a:solidFill>
              </a:rPr>
              <a:t>ЗНЗ </a:t>
            </a:r>
            <a:r>
              <a:rPr lang="uk-UA" sz="2000" dirty="0">
                <a:solidFill>
                  <a:schemeClr val="bg1"/>
                </a:solidFill>
              </a:rPr>
              <a:t>за темою «Організація підготовки учнів до інтелектуальних змагань. Розв’язування </a:t>
            </a:r>
            <a:r>
              <a:rPr lang="uk-UA" sz="2000" dirty="0" err="1">
                <a:solidFill>
                  <a:schemeClr val="bg1"/>
                </a:solidFill>
              </a:rPr>
              <a:t>олімпіадних</a:t>
            </a:r>
            <a:r>
              <a:rPr lang="uk-UA" sz="2000" dirty="0">
                <a:solidFill>
                  <a:schemeClr val="bg1"/>
                </a:solidFill>
              </a:rPr>
              <a:t> завдань і завдань підвищеної складності» на базі </a:t>
            </a:r>
            <a:r>
              <a:rPr lang="uk-UA" sz="2000" dirty="0" smtClean="0">
                <a:solidFill>
                  <a:schemeClr val="bg1"/>
                </a:solidFill>
              </a:rPr>
              <a:t>ВНЗ.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</a:t>
            </a:r>
            <a:r>
              <a:rPr lang="uk-UA" sz="2000" i="1" dirty="0" smtClean="0">
                <a:solidFill>
                  <a:schemeClr val="bg1"/>
                </a:solidFill>
              </a:rPr>
              <a:t>, науково-педагогічні </a:t>
            </a:r>
            <a:r>
              <a:rPr lang="uk-UA" sz="2000" i="1" dirty="0">
                <a:solidFill>
                  <a:schemeClr val="bg1"/>
                </a:solidFill>
              </a:rPr>
              <a:t>працівники ВНЗ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Січень-лютий</a:t>
            </a:r>
            <a:r>
              <a:rPr lang="uk-UA" sz="2000" i="1" dirty="0">
                <a:solidFill>
                  <a:schemeClr val="bg1"/>
                </a:solidFill>
              </a:rPr>
              <a:t>, щорічно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7. </a:t>
            </a:r>
            <a:r>
              <a:rPr lang="uk-UA" sz="2000" dirty="0">
                <a:solidFill>
                  <a:schemeClr val="bg1"/>
                </a:solidFill>
              </a:rPr>
              <a:t>Проаналізувати результати проведення Всеукраїнських учнівських олімпіад </a:t>
            </a:r>
            <a:br>
              <a:rPr lang="uk-UA" sz="2000" dirty="0">
                <a:solidFill>
                  <a:schemeClr val="bg1"/>
                </a:solidFill>
              </a:rPr>
            </a:br>
            <a:r>
              <a:rPr lang="uk-UA" sz="2000" dirty="0">
                <a:solidFill>
                  <a:schemeClr val="bg1"/>
                </a:solidFill>
              </a:rPr>
              <a:t>у Харківській області, типові помилки й утруднення учнів при виконанні </a:t>
            </a:r>
            <a:r>
              <a:rPr lang="uk-UA" sz="2000" dirty="0" err="1">
                <a:solidFill>
                  <a:schemeClr val="bg1"/>
                </a:solidFill>
              </a:rPr>
              <a:t>олімпіадних</a:t>
            </a:r>
            <a:r>
              <a:rPr lang="uk-UA" sz="2000" dirty="0">
                <a:solidFill>
                  <a:schemeClr val="bg1"/>
                </a:solidFill>
              </a:rPr>
              <a:t> завдань. Розробити адресні методичні рекомендації для вчителів щодо підвищення ефективності роботи з обдарованими школярами та підготовки їх до інтелектуальних змагань.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Квітень-травень, щорічно</a:t>
            </a:r>
          </a:p>
          <a:p>
            <a:pPr algn="r"/>
            <a:endParaRPr lang="uk-UA" sz="2000" i="1" dirty="0">
              <a:solidFill>
                <a:schemeClr val="bg1"/>
              </a:solidFill>
            </a:endParaRPr>
          </a:p>
          <a:p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049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3887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140078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bg1"/>
                </a:solidFill>
              </a:rPr>
              <a:t>8</a:t>
            </a:r>
            <a:r>
              <a:rPr lang="uk-UA" sz="2000" dirty="0" smtClean="0">
                <a:solidFill>
                  <a:schemeClr val="bg1"/>
                </a:solidFill>
              </a:rPr>
              <a:t>. </a:t>
            </a:r>
            <a:r>
              <a:rPr lang="uk-UA" sz="2000" dirty="0" smtClean="0">
                <a:solidFill>
                  <a:schemeClr val="bg1"/>
                </a:solidFill>
              </a:rPr>
              <a:t>Провести </a:t>
            </a:r>
            <a:r>
              <a:rPr lang="uk-UA" sz="2000" dirty="0">
                <a:solidFill>
                  <a:schemeClr val="bg1"/>
                </a:solidFill>
              </a:rPr>
              <a:t>засідання робочих груп </a:t>
            </a:r>
            <a:r>
              <a:rPr lang="uk-UA" sz="2000" dirty="0" smtClean="0">
                <a:solidFill>
                  <a:schemeClr val="bg1"/>
                </a:solidFill>
              </a:rPr>
              <a:t>(</a:t>
            </a:r>
            <a:r>
              <a:rPr lang="uk-UA" sz="2000" dirty="0">
                <a:solidFill>
                  <a:schemeClr val="bg1"/>
                </a:solidFill>
              </a:rPr>
              <a:t>окремо за кожним предметом) за </a:t>
            </a:r>
            <a:r>
              <a:rPr lang="uk-UA" sz="2000" dirty="0" err="1" smtClean="0">
                <a:solidFill>
                  <a:schemeClr val="bg1"/>
                </a:solidFill>
              </a:rPr>
              <a:t>резуль</a:t>
            </a:r>
            <a:r>
              <a:rPr lang="uk-UA" sz="2000" dirty="0" smtClean="0">
                <a:solidFill>
                  <a:schemeClr val="bg1"/>
                </a:solidFill>
              </a:rPr>
              <a:t>-татами </a:t>
            </a:r>
            <a:r>
              <a:rPr lang="uk-UA" sz="2000" dirty="0">
                <a:solidFill>
                  <a:schemeClr val="bg1"/>
                </a:solidFill>
              </a:rPr>
              <a:t>участі команд Харківської області в </a:t>
            </a:r>
            <a:r>
              <a:rPr lang="uk-UA" sz="2000" dirty="0" smtClean="0">
                <a:solidFill>
                  <a:schemeClr val="bg1"/>
                </a:solidFill>
              </a:rPr>
              <a:t>І</a:t>
            </a:r>
            <a:r>
              <a:rPr lang="en-US" sz="2000" dirty="0">
                <a:solidFill>
                  <a:schemeClr val="bg1"/>
                </a:solidFill>
              </a:rPr>
              <a:t>V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етапі олімпіад у </a:t>
            </a:r>
            <a:r>
              <a:rPr lang="uk-UA" sz="2000" dirty="0">
                <a:solidFill>
                  <a:schemeClr val="bg1"/>
                </a:solidFill>
              </a:rPr>
              <a:t>поточному році.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Травень</a:t>
            </a:r>
            <a:r>
              <a:rPr lang="uk-UA" sz="2000" i="1" dirty="0">
                <a:solidFill>
                  <a:schemeClr val="bg1"/>
                </a:solidFill>
              </a:rPr>
              <a:t>, щорічно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9. </a:t>
            </a:r>
            <a:r>
              <a:rPr lang="uk-UA" sz="2000" dirty="0" smtClean="0">
                <a:solidFill>
                  <a:schemeClr val="bg1"/>
                </a:solidFill>
              </a:rPr>
              <a:t>Провести </a:t>
            </a:r>
            <a:r>
              <a:rPr lang="uk-UA" sz="2000" dirty="0">
                <a:solidFill>
                  <a:schemeClr val="bg1"/>
                </a:solidFill>
              </a:rPr>
              <a:t>літню школу для учнів 8-х і 10-х класів, які є потенційними учасниками ІV етапу </a:t>
            </a:r>
            <a:r>
              <a:rPr lang="uk-UA" sz="2000" dirty="0" smtClean="0">
                <a:solidFill>
                  <a:schemeClr val="bg1"/>
                </a:solidFill>
              </a:rPr>
              <a:t>олімпіад </a:t>
            </a:r>
            <a:r>
              <a:rPr lang="uk-UA" sz="2000" dirty="0">
                <a:solidFill>
                  <a:schemeClr val="bg1"/>
                </a:solidFill>
              </a:rPr>
              <a:t>із предметів, результативність з яких у ІV етапі є нестабільною або знижується протягом декількох років.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</a:t>
            </a:r>
            <a:r>
              <a:rPr lang="uk-UA" sz="2000" i="1" dirty="0">
                <a:solidFill>
                  <a:schemeClr val="bg1"/>
                </a:solidFill>
              </a:rPr>
              <a:t>, викладачі ХАНО, науково-педагогічні працівники ВНЗ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Червень</a:t>
            </a:r>
            <a:r>
              <a:rPr lang="uk-UA" sz="2000" i="1" dirty="0">
                <a:solidFill>
                  <a:schemeClr val="bg1"/>
                </a:solidFill>
              </a:rPr>
              <a:t>, </a:t>
            </a:r>
            <a:r>
              <a:rPr lang="uk-UA" sz="2000" i="1" dirty="0" smtClean="0">
                <a:solidFill>
                  <a:schemeClr val="bg1"/>
                </a:solidFill>
              </a:rPr>
              <a:t>щорічно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10. </a:t>
            </a:r>
            <a:r>
              <a:rPr lang="uk-UA" sz="2000" dirty="0">
                <a:solidFill>
                  <a:schemeClr val="bg1"/>
                </a:solidFill>
              </a:rPr>
              <a:t>Забезпечити ефективне  проведення  навчальних занять для учителів-</a:t>
            </a:r>
            <a:r>
              <a:rPr lang="uk-UA" sz="2000" dirty="0" err="1">
                <a:solidFill>
                  <a:schemeClr val="bg1"/>
                </a:solidFill>
              </a:rPr>
              <a:t>предметників</a:t>
            </a:r>
            <a:r>
              <a:rPr lang="uk-UA" sz="2000" dirty="0">
                <a:solidFill>
                  <a:schemeClr val="bg1"/>
                </a:solidFill>
              </a:rPr>
              <a:t> на курсах підвищення кваліфікації за темами: «Робота з обдарованими дітьми з підготовки до інтелектуальних змагань різного рівня», «Методика розв’язання </a:t>
            </a:r>
            <a:r>
              <a:rPr lang="uk-UA" sz="2000" dirty="0" err="1">
                <a:solidFill>
                  <a:schemeClr val="bg1"/>
                </a:solidFill>
              </a:rPr>
              <a:t>олімпіадних</a:t>
            </a:r>
            <a:r>
              <a:rPr lang="uk-UA" sz="2000" dirty="0">
                <a:solidFill>
                  <a:schemeClr val="bg1"/>
                </a:solidFill>
              </a:rPr>
              <a:t> задач та задач підвищеної складності».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Постійно, за розкладом курсів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11. </a:t>
            </a:r>
            <a:r>
              <a:rPr lang="uk-UA" sz="2000" dirty="0">
                <a:solidFill>
                  <a:schemeClr val="bg1"/>
                </a:solidFill>
              </a:rPr>
              <a:t>Надавати учителям-</a:t>
            </a:r>
            <a:r>
              <a:rPr lang="uk-UA" sz="2000" dirty="0" err="1">
                <a:solidFill>
                  <a:schemeClr val="bg1"/>
                </a:solidFill>
              </a:rPr>
              <a:t>предметникам</a:t>
            </a:r>
            <a:r>
              <a:rPr lang="uk-UA" sz="2000" dirty="0">
                <a:solidFill>
                  <a:schemeClr val="bg1"/>
                </a:solidFill>
              </a:rPr>
              <a:t> адресну методичну допомогу з питань організації роботи з обдарованою учнівською </a:t>
            </a:r>
            <a:r>
              <a:rPr lang="uk-UA" sz="2000" dirty="0" smtClean="0">
                <a:solidFill>
                  <a:schemeClr val="bg1"/>
                </a:solidFill>
              </a:rPr>
              <a:t>молоддю.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</a:t>
            </a:r>
          </a:p>
          <a:p>
            <a:pPr algn="r"/>
            <a:endParaRPr lang="uk-UA" sz="2000" i="1" dirty="0">
              <a:solidFill>
                <a:schemeClr val="bg1"/>
              </a:solidFill>
            </a:endParaRPr>
          </a:p>
          <a:p>
            <a:pPr algn="r"/>
            <a:endParaRPr lang="uk-UA" sz="2000" i="1" dirty="0">
              <a:solidFill>
                <a:schemeClr val="bg1"/>
              </a:solidFill>
            </a:endParaRPr>
          </a:p>
          <a:p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76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363" y="985720"/>
            <a:ext cx="9101637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Пілотний навчально-методичний </a:t>
            </a:r>
            <a:r>
              <a:rPr lang="uk-UA" b="1" dirty="0" smtClean="0"/>
              <a:t>проект</a:t>
            </a:r>
            <a:r>
              <a:rPr lang="uk-UA" sz="3200" b="1" dirty="0" smtClean="0"/>
              <a:t> </a:t>
            </a:r>
          </a:p>
          <a:p>
            <a:pPr algn="ctr"/>
            <a:r>
              <a:rPr lang="uk-UA" b="1" dirty="0" smtClean="0"/>
              <a:t>«</a:t>
            </a:r>
            <a:r>
              <a:rPr lang="uk-UA" b="1" dirty="0"/>
              <a:t>Підвищення професійної компетентності вчителів інформатики щодо алгоритмізації та </a:t>
            </a:r>
            <a:r>
              <a:rPr lang="uk-UA" b="1" dirty="0" smtClean="0"/>
              <a:t>програмування</a:t>
            </a:r>
            <a:r>
              <a:rPr lang="uk-UA" b="1" dirty="0" smtClean="0"/>
              <a:t>» </a:t>
            </a:r>
            <a:endParaRPr lang="uk-UA" b="1" dirty="0"/>
          </a:p>
          <a:p>
            <a:pPr algn="ctr"/>
            <a:endParaRPr lang="uk-UA" sz="1400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Мета </a:t>
            </a:r>
            <a:r>
              <a:rPr lang="uk-UA" b="1" dirty="0">
                <a:solidFill>
                  <a:srgbClr val="C00000"/>
                </a:solidFill>
              </a:rPr>
              <a:t>проекту: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bg1"/>
                </a:solidFill>
              </a:rPr>
              <a:t>підвищення професійної компетентності вчителів інформатики Харківської області щодо навчання основам алгоритмізації та програмування в базовій школі</a:t>
            </a:r>
            <a:endParaRPr lang="uk-UA" sz="2400" b="1" dirty="0" smtClean="0">
              <a:solidFill>
                <a:schemeClr val="bg1"/>
              </a:solidFill>
            </a:endParaRPr>
          </a:p>
          <a:p>
            <a:pPr algn="ctr"/>
            <a:r>
              <a:rPr lang="uk-UA" b="1" dirty="0">
                <a:solidFill>
                  <a:srgbClr val="C00000"/>
                </a:solidFill>
              </a:rPr>
              <a:t>Очікувані результати:</a:t>
            </a:r>
            <a:r>
              <a:rPr lang="uk-UA" dirty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uk-UA" sz="2400" dirty="0">
                <a:solidFill>
                  <a:schemeClr val="bg1"/>
                </a:solidFill>
              </a:rPr>
              <a:t>підвищення якості навчання інформатики в </a:t>
            </a:r>
            <a:r>
              <a:rPr lang="uk-UA" sz="2400" dirty="0" smtClean="0">
                <a:solidFill>
                  <a:schemeClr val="bg1"/>
                </a:solidFill>
              </a:rPr>
              <a:t>ЗНЗ </a:t>
            </a:r>
            <a:r>
              <a:rPr lang="uk-UA" sz="2300" dirty="0">
                <a:solidFill>
                  <a:schemeClr val="bg1"/>
                </a:solidFill>
              </a:rPr>
              <a:t>Харківської </a:t>
            </a:r>
            <a:r>
              <a:rPr lang="uk-UA" sz="2300" dirty="0" smtClean="0">
                <a:solidFill>
                  <a:schemeClr val="bg1"/>
                </a:solidFill>
              </a:rPr>
              <a:t>області </a:t>
            </a:r>
            <a:r>
              <a:rPr lang="uk-UA" sz="2300" dirty="0">
                <a:solidFill>
                  <a:srgbClr val="002060"/>
                </a:solidFill>
              </a:rPr>
              <a:t> </a:t>
            </a:r>
          </a:p>
          <a:p>
            <a:pPr algn="l"/>
            <a:endParaRPr lang="uk-UA" sz="2400" b="1" dirty="0" smtClean="0"/>
          </a:p>
          <a:p>
            <a:pPr algn="l"/>
            <a:r>
              <a:rPr lang="uk-UA" sz="2400" b="1" dirty="0" smtClean="0"/>
              <a:t>Проект </a:t>
            </a:r>
            <a:r>
              <a:rPr lang="uk-UA" sz="2400" b="1" dirty="0"/>
              <a:t>схвалено науково-методичною радою КВНЗ «Харківська академія неперервної освіти» (протокол № 4 від 09.12.2015) </a:t>
            </a:r>
          </a:p>
          <a:p>
            <a:pPr algn="ctr"/>
            <a:endParaRPr lang="uk-UA" b="1" dirty="0" smtClean="0">
              <a:solidFill>
                <a:srgbClr val="C00000"/>
              </a:solidFill>
            </a:endParaRPr>
          </a:p>
          <a:p>
            <a:pPr lvl="0" algn="l"/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33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596540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000" dirty="0" smtClean="0">
                <a:solidFill>
                  <a:schemeClr val="bg1"/>
                </a:solidFill>
              </a:rPr>
              <a:t>1. </a:t>
            </a:r>
            <a:r>
              <a:rPr lang="uk-UA" sz="2000" dirty="0">
                <a:solidFill>
                  <a:schemeClr val="bg1"/>
                </a:solidFill>
              </a:rPr>
              <a:t>Розробити Програму тематичного спецкурсу «Основи алгоритмізації та програмування» для вчителів інформатики (36 год.).</a:t>
            </a:r>
          </a:p>
          <a:p>
            <a:pPr algn="r"/>
            <a:r>
              <a:rPr lang="uk-UA" sz="2000" i="1" dirty="0" err="1" smtClean="0">
                <a:solidFill>
                  <a:schemeClr val="bg1"/>
                </a:solidFill>
              </a:rPr>
              <a:t>Ставицький</a:t>
            </a:r>
            <a:r>
              <a:rPr lang="uk-UA" sz="2000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>
                <a:solidFill>
                  <a:schemeClr val="bg1"/>
                </a:solidFill>
              </a:rPr>
              <a:t>С.Б., Старченко Л.М.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До </a:t>
            </a:r>
            <a:r>
              <a:rPr lang="uk-UA" sz="2000" i="1" dirty="0">
                <a:solidFill>
                  <a:schemeClr val="bg1"/>
                </a:solidFill>
              </a:rPr>
              <a:t>15.12.2015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2. Вивчити </a:t>
            </a:r>
            <a:r>
              <a:rPr lang="uk-UA" sz="2000" dirty="0">
                <a:solidFill>
                  <a:schemeClr val="bg1"/>
                </a:solidFill>
              </a:rPr>
              <a:t>потреби вчителів </a:t>
            </a:r>
            <a:r>
              <a:rPr lang="uk-UA" sz="2000" dirty="0" smtClean="0">
                <a:solidFill>
                  <a:schemeClr val="bg1"/>
                </a:solidFill>
              </a:rPr>
              <a:t>інформатики </a:t>
            </a:r>
            <a:r>
              <a:rPr lang="uk-UA" sz="2000" dirty="0">
                <a:solidFill>
                  <a:schemeClr val="bg1"/>
                </a:solidFill>
              </a:rPr>
              <a:t>щодо підвищення професійної компетентності в галузі алгоритмізації та програмування.</a:t>
            </a:r>
          </a:p>
          <a:p>
            <a:pPr algn="r"/>
            <a:r>
              <a:rPr lang="uk-UA" sz="2000" dirty="0">
                <a:solidFill>
                  <a:schemeClr val="bg1"/>
                </a:solidFill>
              </a:rPr>
              <a:t> </a:t>
            </a:r>
            <a:r>
              <a:rPr lang="uk-UA" sz="2000" i="1" dirty="0" err="1">
                <a:solidFill>
                  <a:schemeClr val="bg1"/>
                </a:solidFill>
              </a:rPr>
              <a:t>Ставицький</a:t>
            </a:r>
            <a:r>
              <a:rPr lang="uk-UA" sz="2000" i="1" dirty="0">
                <a:solidFill>
                  <a:schemeClr val="bg1"/>
                </a:solidFill>
              </a:rPr>
              <a:t> С.Б., Старченко Л.М.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До </a:t>
            </a:r>
            <a:r>
              <a:rPr lang="uk-UA" sz="2000" i="1" dirty="0" smtClean="0">
                <a:solidFill>
                  <a:schemeClr val="bg1"/>
                </a:solidFill>
              </a:rPr>
              <a:t>15.09.2016</a:t>
            </a:r>
            <a:endParaRPr lang="uk-UA" sz="2000" dirty="0">
              <a:solidFill>
                <a:schemeClr val="bg1"/>
              </a:solidFill>
            </a:endParaRP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3. Скласти </a:t>
            </a:r>
            <a:r>
              <a:rPr lang="uk-UA" sz="2000" dirty="0">
                <a:solidFill>
                  <a:schemeClr val="bg1"/>
                </a:solidFill>
              </a:rPr>
              <a:t>графік проведення тематичних спецкурсів «Основи алгоритмізації та програмування» </a:t>
            </a:r>
            <a:r>
              <a:rPr lang="uk-UA" sz="2000" dirty="0" smtClean="0">
                <a:solidFill>
                  <a:schemeClr val="bg1"/>
                </a:solidFill>
              </a:rPr>
              <a:t>у 2016/2017 навчальному році (на </a:t>
            </a:r>
            <a:r>
              <a:rPr lang="uk-UA" sz="2000" dirty="0">
                <a:solidFill>
                  <a:schemeClr val="bg1"/>
                </a:solidFill>
              </a:rPr>
              <a:t>базі КВНЗ «Харківська академія непевної освіти» або навчального закладу району (міста) у разі формування групи (10 осіб) з учителів інформатики цього району(міста)).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Старченко </a:t>
            </a:r>
            <a:r>
              <a:rPr lang="uk-UA" sz="2000" i="1" dirty="0">
                <a:solidFill>
                  <a:schemeClr val="bg1"/>
                </a:solidFill>
              </a:rPr>
              <a:t>Л.М.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До 15.09.2016</a:t>
            </a:r>
            <a:endParaRPr lang="uk-UA" sz="2000" i="1" dirty="0">
              <a:solidFill>
                <a:schemeClr val="bg1"/>
              </a:solidFill>
            </a:endParaRPr>
          </a:p>
          <a:p>
            <a:r>
              <a:rPr lang="uk-UA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99326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443835"/>
            <a:ext cx="87849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000" dirty="0" smtClean="0">
                <a:solidFill>
                  <a:schemeClr val="bg1"/>
                </a:solidFill>
              </a:rPr>
              <a:t>4. П</a:t>
            </a:r>
            <a:r>
              <a:rPr lang="uk-UA" sz="2000" dirty="0" smtClean="0">
                <a:solidFill>
                  <a:schemeClr val="bg1"/>
                </a:solidFill>
              </a:rPr>
              <a:t>ровести </a:t>
            </a:r>
            <a:r>
              <a:rPr lang="uk-UA" sz="2000" dirty="0">
                <a:solidFill>
                  <a:schemeClr val="bg1"/>
                </a:solidFill>
              </a:rPr>
              <a:t>тематичні спецкурси «Основи алгоритмізації та програмування» відповідно до графіку за схемою:</a:t>
            </a:r>
          </a:p>
          <a:p>
            <a:r>
              <a:rPr lang="uk-UA" sz="2000" dirty="0">
                <a:solidFill>
                  <a:schemeClr val="bg1"/>
                </a:solidFill>
              </a:rPr>
              <a:t>6 годин – очне навчання;</a:t>
            </a:r>
          </a:p>
          <a:p>
            <a:r>
              <a:rPr lang="uk-UA" sz="2000" dirty="0">
                <a:solidFill>
                  <a:schemeClr val="bg1"/>
                </a:solidFill>
              </a:rPr>
              <a:t>9 годин – дистанційне навчання з </a:t>
            </a:r>
            <a:r>
              <a:rPr lang="en-US" sz="2000" dirty="0">
                <a:solidFill>
                  <a:schemeClr val="bg1"/>
                </a:solidFill>
              </a:rPr>
              <a:t>of</a:t>
            </a:r>
            <a:r>
              <a:rPr lang="ru-RU" sz="2000" dirty="0">
                <a:solidFill>
                  <a:schemeClr val="bg1"/>
                </a:solidFill>
              </a:rPr>
              <a:t>-</a:t>
            </a:r>
            <a:r>
              <a:rPr lang="en-US" sz="2000" dirty="0">
                <a:solidFill>
                  <a:schemeClr val="bg1"/>
                </a:solidFill>
              </a:rPr>
              <a:t>line</a:t>
            </a:r>
            <a:r>
              <a:rPr lang="uk-UA" sz="2000" dirty="0">
                <a:solidFill>
                  <a:schemeClr val="bg1"/>
                </a:solidFill>
              </a:rPr>
              <a:t> підтримкою;</a:t>
            </a:r>
          </a:p>
          <a:p>
            <a:r>
              <a:rPr lang="uk-UA" sz="2000" dirty="0">
                <a:solidFill>
                  <a:schemeClr val="bg1"/>
                </a:solidFill>
              </a:rPr>
              <a:t>6 годин – очне навчання;</a:t>
            </a:r>
          </a:p>
          <a:p>
            <a:r>
              <a:rPr lang="uk-UA" sz="2000" dirty="0">
                <a:solidFill>
                  <a:schemeClr val="bg1"/>
                </a:solidFill>
              </a:rPr>
              <a:t>9 годин – дистанційне навчання з </a:t>
            </a:r>
            <a:r>
              <a:rPr lang="en-US" sz="2000" dirty="0">
                <a:solidFill>
                  <a:schemeClr val="bg1"/>
                </a:solidFill>
              </a:rPr>
              <a:t>of</a:t>
            </a:r>
            <a:r>
              <a:rPr lang="ru-RU" sz="2000" dirty="0">
                <a:solidFill>
                  <a:schemeClr val="bg1"/>
                </a:solidFill>
              </a:rPr>
              <a:t>-</a:t>
            </a:r>
            <a:r>
              <a:rPr lang="en-US" sz="2000" dirty="0">
                <a:solidFill>
                  <a:schemeClr val="bg1"/>
                </a:solidFill>
              </a:rPr>
              <a:t>line</a:t>
            </a:r>
            <a:r>
              <a:rPr lang="uk-UA" sz="2000" dirty="0">
                <a:solidFill>
                  <a:schemeClr val="bg1"/>
                </a:solidFill>
              </a:rPr>
              <a:t> підтримкою;</a:t>
            </a:r>
          </a:p>
          <a:p>
            <a:r>
              <a:rPr lang="uk-UA" sz="2000" dirty="0">
                <a:solidFill>
                  <a:schemeClr val="bg1"/>
                </a:solidFill>
              </a:rPr>
              <a:t>6 годин – очне навчання.</a:t>
            </a:r>
          </a:p>
          <a:p>
            <a:pPr algn="r"/>
            <a:r>
              <a:rPr lang="uk-UA" sz="2000" i="1" dirty="0" err="1" smtClean="0">
                <a:solidFill>
                  <a:schemeClr val="bg1"/>
                </a:solidFill>
              </a:rPr>
              <a:t>Ставицький</a:t>
            </a:r>
            <a:r>
              <a:rPr lang="uk-UA" sz="2000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>
                <a:solidFill>
                  <a:schemeClr val="bg1"/>
                </a:solidFill>
              </a:rPr>
              <a:t>С.Б., Старченко Л.М.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Протягом 2016/2017 навчального року</a:t>
            </a:r>
            <a:endParaRPr lang="uk-UA" sz="2000" i="1" dirty="0">
              <a:solidFill>
                <a:schemeClr val="bg1"/>
              </a:solidFill>
            </a:endParaRPr>
          </a:p>
          <a:p>
            <a:r>
              <a:rPr lang="uk-UA" sz="2000" dirty="0">
                <a:solidFill>
                  <a:schemeClr val="bg1"/>
                </a:solidFill>
              </a:rPr>
              <a:t> </a:t>
            </a:r>
            <a:r>
              <a:rPr lang="uk-UA" sz="2000" dirty="0" smtClean="0">
                <a:solidFill>
                  <a:schemeClr val="bg1"/>
                </a:solidFill>
              </a:rPr>
              <a:t>5. Створення </a:t>
            </a:r>
            <a:r>
              <a:rPr lang="uk-UA" sz="2000" dirty="0">
                <a:solidFill>
                  <a:schemeClr val="bg1"/>
                </a:solidFill>
              </a:rPr>
              <a:t>Інтернет-ресурсу методичної підтримки та консультування вчителів інформатики з питань навчання алгоритмізації та програмування.</a:t>
            </a:r>
          </a:p>
          <a:p>
            <a:pPr algn="r"/>
            <a:r>
              <a:rPr lang="uk-UA" sz="2000" i="1" dirty="0" err="1" smtClean="0">
                <a:solidFill>
                  <a:schemeClr val="bg1"/>
                </a:solidFill>
              </a:rPr>
              <a:t>Ставицький</a:t>
            </a:r>
            <a:r>
              <a:rPr lang="uk-UA" sz="2000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>
                <a:solidFill>
                  <a:schemeClr val="bg1"/>
                </a:solidFill>
              </a:rPr>
              <a:t>С.Б., Старченко Л.М.</a:t>
            </a:r>
          </a:p>
          <a:p>
            <a:r>
              <a:rPr lang="uk-UA" sz="2000" dirty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6. Надавати </a:t>
            </a:r>
            <a:r>
              <a:rPr lang="uk-UA" sz="2000" dirty="0">
                <a:solidFill>
                  <a:schemeClr val="bg1"/>
                </a:solidFill>
              </a:rPr>
              <a:t>за потребою вчителям інформатики консультаційну методичну допомогу.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Старченко </a:t>
            </a:r>
            <a:r>
              <a:rPr lang="uk-UA" sz="2000" i="1" dirty="0">
                <a:solidFill>
                  <a:schemeClr val="bg1"/>
                </a:solidFill>
              </a:rPr>
              <a:t>Л.М.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Постійно</a:t>
            </a:r>
            <a:endParaRPr lang="uk-UA" sz="2000" i="1" dirty="0">
              <a:solidFill>
                <a:schemeClr val="bg1"/>
              </a:solidFill>
            </a:endParaRPr>
          </a:p>
          <a:p>
            <a:pPr lvl="0"/>
            <a:endParaRPr lang="uk-UA" sz="1200" dirty="0">
              <a:solidFill>
                <a:schemeClr val="bg1"/>
              </a:solidFill>
            </a:endParaRPr>
          </a:p>
          <a:p>
            <a:pPr lvl="0"/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56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6260" y="1138425"/>
            <a:ext cx="8551480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Науково-методичний </a:t>
            </a:r>
            <a:r>
              <a:rPr lang="uk-UA" b="1" dirty="0" smtClean="0"/>
              <a:t>проект </a:t>
            </a:r>
            <a:br>
              <a:rPr lang="uk-UA" b="1" dirty="0" smtClean="0"/>
            </a:br>
            <a:r>
              <a:rPr lang="uk-UA" b="1" dirty="0" smtClean="0"/>
              <a:t>«</a:t>
            </a:r>
            <a:r>
              <a:rPr lang="uk-UA" b="1" dirty="0"/>
              <a:t>Підвищення ефективності  професійної майстерності  (управлінської діяльності)  керівників загальноосвітніх навчальних закладів у </a:t>
            </a:r>
            <a:r>
              <a:rPr lang="uk-UA" b="1" dirty="0" err="1"/>
              <a:t>міжкурсовий</a:t>
            </a:r>
            <a:r>
              <a:rPr lang="uk-UA" b="1" dirty="0"/>
              <a:t> (</a:t>
            </a:r>
            <a:r>
              <a:rPr lang="uk-UA" b="1" dirty="0" err="1"/>
              <a:t>міжатестаційний</a:t>
            </a:r>
            <a:r>
              <a:rPr lang="uk-UA" b="1" dirty="0"/>
              <a:t>) період» 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Мета </a:t>
            </a:r>
            <a:r>
              <a:rPr lang="uk-UA" b="1" dirty="0">
                <a:solidFill>
                  <a:srgbClr val="C00000"/>
                </a:solidFill>
              </a:rPr>
              <a:t>проекту: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bg1"/>
                </a:solidFill>
              </a:rPr>
              <a:t>удосконалення </a:t>
            </a:r>
            <a:r>
              <a:rPr lang="uk-UA" sz="2400" dirty="0">
                <a:solidFill>
                  <a:schemeClr val="bg1"/>
                </a:solidFill>
              </a:rPr>
              <a:t>системи підвищення управлінської  компетентності керівників </a:t>
            </a:r>
            <a:r>
              <a:rPr lang="uk-UA" sz="2400" dirty="0" smtClean="0">
                <a:solidFill>
                  <a:schemeClr val="bg1"/>
                </a:solidFill>
              </a:rPr>
              <a:t>ЗНЗ </a:t>
            </a:r>
            <a:r>
              <a:rPr lang="uk-UA" sz="2400" dirty="0">
                <a:solidFill>
                  <a:schemeClr val="bg1"/>
                </a:solidFill>
              </a:rPr>
              <a:t>у </a:t>
            </a:r>
            <a:r>
              <a:rPr lang="uk-UA" sz="2400" dirty="0" err="1">
                <a:solidFill>
                  <a:schemeClr val="bg1"/>
                </a:solidFill>
              </a:rPr>
              <a:t>міжкурсовий</a:t>
            </a:r>
            <a:r>
              <a:rPr lang="uk-UA" sz="2400" dirty="0">
                <a:solidFill>
                  <a:schemeClr val="bg1"/>
                </a:solidFill>
              </a:rPr>
              <a:t> (</a:t>
            </a:r>
            <a:r>
              <a:rPr lang="uk-UA" sz="2400" dirty="0" err="1">
                <a:solidFill>
                  <a:schemeClr val="bg1"/>
                </a:solidFill>
              </a:rPr>
              <a:t>міжатестаційний</a:t>
            </a:r>
            <a:r>
              <a:rPr lang="uk-UA" sz="2400" dirty="0">
                <a:solidFill>
                  <a:schemeClr val="bg1"/>
                </a:solidFill>
              </a:rPr>
              <a:t>) період на основі сучасних наукових підходів до організації праці менеджерів освіти; </a:t>
            </a:r>
            <a:endParaRPr lang="uk-UA" sz="2400" dirty="0" smtClean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chemeClr val="bg1"/>
                </a:solidFill>
              </a:rPr>
              <a:t>формування </a:t>
            </a:r>
            <a:r>
              <a:rPr lang="uk-UA" sz="2400" dirty="0">
                <a:solidFill>
                  <a:schemeClr val="bg1"/>
                </a:solidFill>
              </a:rPr>
              <a:t>керівника як соціально активної </a:t>
            </a:r>
            <a:r>
              <a:rPr lang="uk-UA" sz="2400" dirty="0" smtClean="0">
                <a:solidFill>
                  <a:schemeClr val="bg1"/>
                </a:solidFill>
              </a:rPr>
              <a:t>особистості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963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Завдання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43555" y="1749245"/>
            <a:ext cx="87849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</a:rPr>
              <a:t>надання </a:t>
            </a:r>
            <a:r>
              <a:rPr lang="uk-UA" sz="2000" dirty="0">
                <a:solidFill>
                  <a:schemeClr val="bg1"/>
                </a:solidFill>
              </a:rPr>
              <a:t>науково-методичної, організаційної допомоги </a:t>
            </a:r>
            <a:r>
              <a:rPr lang="uk-UA" sz="2000" dirty="0" smtClean="0">
                <a:solidFill>
                  <a:schemeClr val="bg1"/>
                </a:solidFill>
              </a:rPr>
              <a:t>МОУО, </a:t>
            </a:r>
            <a:r>
              <a:rPr lang="uk-UA" sz="2000" dirty="0">
                <a:solidFill>
                  <a:schemeClr val="bg1"/>
                </a:solidFill>
              </a:rPr>
              <a:t>їх  методичним службам у роботі з кадровим резервом на посади керівників </a:t>
            </a:r>
            <a:r>
              <a:rPr lang="uk-UA" sz="2000" dirty="0" smtClean="0">
                <a:solidFill>
                  <a:schemeClr val="bg1"/>
                </a:solidFill>
              </a:rPr>
              <a:t>ЗНЗ, </a:t>
            </a:r>
            <a:r>
              <a:rPr lang="uk-UA" sz="2000" dirty="0">
                <a:solidFill>
                  <a:schemeClr val="bg1"/>
                </a:solidFill>
              </a:rPr>
              <a:t>їх атестації перед призначенням на посади, атестації на відповідність займаній посаді, підвищення кваліфікації у </a:t>
            </a:r>
            <a:r>
              <a:rPr lang="uk-UA" sz="2000" dirty="0" err="1">
                <a:solidFill>
                  <a:schemeClr val="bg1"/>
                </a:solidFill>
              </a:rPr>
              <a:t>міжатестаційний</a:t>
            </a:r>
            <a:r>
              <a:rPr lang="uk-UA" sz="2000" dirty="0">
                <a:solidFill>
                  <a:schemeClr val="bg1"/>
                </a:solidFill>
              </a:rPr>
              <a:t> період</a:t>
            </a:r>
            <a:r>
              <a:rPr lang="uk-UA" sz="2000" dirty="0" smtClean="0">
                <a:solidFill>
                  <a:schemeClr val="bg1"/>
                </a:solidFill>
              </a:rPr>
              <a:t>;</a:t>
            </a:r>
          </a:p>
          <a:p>
            <a:pPr lvl="0"/>
            <a:endParaRPr lang="uk-UA" sz="2000" dirty="0">
              <a:solidFill>
                <a:schemeClr val="bg1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</a:rPr>
              <a:t>організація </a:t>
            </a:r>
            <a:r>
              <a:rPr lang="uk-UA" sz="2000" dirty="0">
                <a:solidFill>
                  <a:schemeClr val="bg1"/>
                </a:solidFill>
              </a:rPr>
              <a:t>ефективної навчально-методичної роботи на базі академії з окремими категоріями керівників </a:t>
            </a:r>
            <a:r>
              <a:rPr lang="uk-UA" sz="2000" dirty="0" smtClean="0">
                <a:solidFill>
                  <a:schemeClr val="bg1"/>
                </a:solidFill>
              </a:rPr>
              <a:t>ЗНЗ на </a:t>
            </a:r>
            <a:r>
              <a:rPr lang="uk-UA" sz="2000" dirty="0">
                <a:solidFill>
                  <a:schemeClr val="bg1"/>
                </a:solidFill>
              </a:rPr>
              <a:t>диференційованій основі в залежності від особистих потреб директорів шкіл, рівня їх фахової, психолого-педагогічної підготовки, віку, стажу роботи на посаді, рівня володіння теоретичними та практичними  основами  наукових знань </a:t>
            </a:r>
            <a:r>
              <a:rPr lang="uk-UA" sz="2000" dirty="0" smtClean="0">
                <a:solidFill>
                  <a:schemeClr val="bg1"/>
                </a:solidFill>
              </a:rPr>
              <a:t>управління, </a:t>
            </a:r>
            <a:r>
              <a:rPr lang="uk-UA" sz="2000" dirty="0">
                <a:solidFill>
                  <a:schemeClr val="bg1"/>
                </a:solidFill>
              </a:rPr>
              <a:t>децентралізації територіально-адміністративного </a:t>
            </a:r>
            <a:r>
              <a:rPr lang="uk-UA" sz="2000" dirty="0" smtClean="0">
                <a:solidFill>
                  <a:schemeClr val="bg1"/>
                </a:solidFill>
              </a:rPr>
              <a:t>устрою;</a:t>
            </a:r>
          </a:p>
          <a:p>
            <a:pPr lvl="0"/>
            <a:endParaRPr lang="uk-UA" sz="2000" dirty="0">
              <a:solidFill>
                <a:schemeClr val="bg1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</a:rPr>
              <a:t>підготовка </a:t>
            </a:r>
            <a:r>
              <a:rPr lang="uk-UA" sz="2000" dirty="0">
                <a:solidFill>
                  <a:schemeClr val="bg1"/>
                </a:solidFill>
              </a:rPr>
              <a:t>методичних рекомендацій щодо </a:t>
            </a:r>
            <a:r>
              <a:rPr lang="uk-UA" sz="2000" dirty="0" err="1">
                <a:solidFill>
                  <a:schemeClr val="bg1"/>
                </a:solidFill>
              </a:rPr>
              <a:t>компетентностей</a:t>
            </a:r>
            <a:r>
              <a:rPr lang="uk-UA" sz="2000" dirty="0">
                <a:solidFill>
                  <a:schemeClr val="bg1"/>
                </a:solidFill>
              </a:rPr>
              <a:t>, що визначають зміст і структуру професіоналізму діяльності </a:t>
            </a:r>
            <a:r>
              <a:rPr lang="uk-UA" sz="2000" dirty="0" smtClean="0">
                <a:solidFill>
                  <a:schemeClr val="bg1"/>
                </a:solidFill>
              </a:rPr>
              <a:t>ЗНЗ.</a:t>
            </a:r>
          </a:p>
          <a:p>
            <a:pPr lvl="0"/>
            <a:endParaRPr lang="uk-UA" sz="2000" dirty="0">
              <a:solidFill>
                <a:schemeClr val="bg1"/>
              </a:solidFill>
            </a:endParaRPr>
          </a:p>
          <a:p>
            <a:pPr lvl="0"/>
            <a:endParaRPr lang="uk-UA" sz="1200" dirty="0">
              <a:solidFill>
                <a:schemeClr val="bg1"/>
              </a:solidFill>
            </a:endParaRPr>
          </a:p>
          <a:p>
            <a:pPr lvl="0"/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21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74076" y="919144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Термін реалізації проекту: </a:t>
            </a:r>
            <a:r>
              <a:rPr lang="uk-UA" sz="2800" b="1" dirty="0">
                <a:solidFill>
                  <a:schemeClr val="bg1"/>
                </a:solidFill>
              </a:rPr>
              <a:t>2016 – 2018 рр.</a:t>
            </a:r>
          </a:p>
          <a:p>
            <a:pPr algn="ctr"/>
            <a:endParaRPr lang="uk-UA" sz="1600" b="1" dirty="0" smtClean="0">
              <a:solidFill>
                <a:srgbClr val="00206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Очікувані </a:t>
            </a:r>
            <a:r>
              <a:rPr lang="uk-UA" sz="2800" b="1" dirty="0">
                <a:solidFill>
                  <a:srgbClr val="C00000"/>
                </a:solidFill>
              </a:rPr>
              <a:t>результати:</a:t>
            </a:r>
            <a:r>
              <a:rPr lang="uk-UA" sz="2800" dirty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lvl="0"/>
            <a:r>
              <a:rPr lang="uk-UA" sz="2200" dirty="0" smtClean="0">
                <a:solidFill>
                  <a:schemeClr val="bg1"/>
                </a:solidFill>
              </a:rPr>
              <a:t>1. Створення </a:t>
            </a:r>
            <a:r>
              <a:rPr lang="uk-UA" sz="2200" dirty="0">
                <a:solidFill>
                  <a:schemeClr val="bg1"/>
                </a:solidFill>
              </a:rPr>
              <a:t>гнучкої і результативної системи підвищення управлінської компетентності керівників </a:t>
            </a:r>
            <a:r>
              <a:rPr lang="uk-UA" sz="2200" dirty="0" smtClean="0">
                <a:solidFill>
                  <a:schemeClr val="bg1"/>
                </a:solidFill>
              </a:rPr>
              <a:t>ЗНЗ.</a:t>
            </a:r>
            <a:endParaRPr lang="uk-UA" sz="2200" dirty="0">
              <a:solidFill>
                <a:schemeClr val="bg1"/>
              </a:solidFill>
            </a:endParaRPr>
          </a:p>
          <a:p>
            <a:pPr lvl="0"/>
            <a:r>
              <a:rPr lang="uk-UA" sz="2200" dirty="0" smtClean="0">
                <a:solidFill>
                  <a:schemeClr val="bg1"/>
                </a:solidFill>
              </a:rPr>
              <a:t>2. Забезпечення </a:t>
            </a:r>
            <a:r>
              <a:rPr lang="uk-UA" sz="2200" dirty="0">
                <a:solidFill>
                  <a:schemeClr val="bg1"/>
                </a:solidFill>
              </a:rPr>
              <a:t>підготовки дієвого кадрового резерву керівників-менеджерів  ЗНЗ та їх заступників.</a:t>
            </a:r>
          </a:p>
          <a:p>
            <a:pPr lvl="0"/>
            <a:r>
              <a:rPr lang="uk-UA" sz="2200" dirty="0">
                <a:solidFill>
                  <a:schemeClr val="bg1"/>
                </a:solidFill>
              </a:rPr>
              <a:t>3</a:t>
            </a:r>
            <a:r>
              <a:rPr lang="uk-UA" sz="2200" dirty="0" smtClean="0">
                <a:solidFill>
                  <a:schemeClr val="bg1"/>
                </a:solidFill>
              </a:rPr>
              <a:t>. Підвищення </a:t>
            </a:r>
            <a:r>
              <a:rPr lang="uk-UA" sz="2200" dirty="0">
                <a:solidFill>
                  <a:schemeClr val="bg1"/>
                </a:solidFill>
              </a:rPr>
              <a:t>ефективності управлінської діяльності керівників </a:t>
            </a:r>
            <a:r>
              <a:rPr lang="uk-UA" sz="2200" dirty="0" smtClean="0">
                <a:solidFill>
                  <a:schemeClr val="bg1"/>
                </a:solidFill>
              </a:rPr>
              <a:t>ЗНЗ.</a:t>
            </a:r>
            <a:endParaRPr lang="uk-UA" sz="2200" dirty="0">
              <a:solidFill>
                <a:schemeClr val="bg1"/>
              </a:solidFill>
            </a:endParaRPr>
          </a:p>
          <a:p>
            <a:pPr lvl="0"/>
            <a:r>
              <a:rPr lang="uk-UA" sz="2200" dirty="0" smtClean="0">
                <a:solidFill>
                  <a:schemeClr val="bg1"/>
                </a:solidFill>
              </a:rPr>
              <a:t>4. Спрямування </a:t>
            </a:r>
            <a:r>
              <a:rPr lang="uk-UA" sz="2200" dirty="0">
                <a:solidFill>
                  <a:schemeClr val="bg1"/>
                </a:solidFill>
              </a:rPr>
              <a:t>науково-методичної роботи з керівниками ЗНЗ у </a:t>
            </a:r>
            <a:r>
              <a:rPr lang="uk-UA" sz="2200" dirty="0" err="1">
                <a:solidFill>
                  <a:schemeClr val="bg1"/>
                </a:solidFill>
              </a:rPr>
              <a:t>міжкурсовий</a:t>
            </a:r>
            <a:r>
              <a:rPr lang="uk-UA" sz="2200" dirty="0">
                <a:solidFill>
                  <a:schemeClr val="bg1"/>
                </a:solidFill>
              </a:rPr>
              <a:t> (</a:t>
            </a:r>
            <a:r>
              <a:rPr lang="uk-UA" sz="2200" dirty="0" err="1">
                <a:solidFill>
                  <a:schemeClr val="bg1"/>
                </a:solidFill>
              </a:rPr>
              <a:t>міжатестаційний</a:t>
            </a:r>
            <a:r>
              <a:rPr lang="uk-UA" sz="2200" dirty="0">
                <a:solidFill>
                  <a:schemeClr val="bg1"/>
                </a:solidFill>
              </a:rPr>
              <a:t>) період на вдосконалення й модернізацію навчально-виховного процесу, підвищення навчальних досягнень </a:t>
            </a:r>
            <a:r>
              <a:rPr lang="uk-UA" sz="2200" dirty="0" smtClean="0">
                <a:solidFill>
                  <a:schemeClr val="bg1"/>
                </a:solidFill>
              </a:rPr>
              <a:t>школярів.</a:t>
            </a:r>
            <a:endParaRPr lang="uk-UA" sz="2200" dirty="0"/>
          </a:p>
          <a:p>
            <a:pPr lvl="0" algn="l"/>
            <a:endParaRPr lang="uk-UA" sz="2000" b="1" dirty="0">
              <a:solidFill>
                <a:schemeClr val="bg1"/>
              </a:solidFill>
            </a:endParaRPr>
          </a:p>
          <a:p>
            <a:r>
              <a:rPr lang="uk-UA" sz="2400" dirty="0">
                <a:solidFill>
                  <a:srgbClr val="FFFF00"/>
                </a:solidFill>
              </a:rPr>
              <a:t>Затверджено рішенням колегії Департаменту науки і освіти ХОДА від 15.06.2016 </a:t>
            </a:r>
            <a:r>
              <a:rPr lang="uk-UA" sz="2400" dirty="0" smtClean="0">
                <a:solidFill>
                  <a:srgbClr val="FFFF00"/>
                </a:solidFill>
              </a:rPr>
              <a:t>(</a:t>
            </a:r>
            <a:r>
              <a:rPr lang="uk-UA" sz="2400" dirty="0">
                <a:solidFill>
                  <a:srgbClr val="FFFF00"/>
                </a:solidFill>
              </a:rPr>
              <a:t>наказ </a:t>
            </a:r>
            <a:r>
              <a:rPr lang="uk-UA" sz="2400" dirty="0" err="1">
                <a:solidFill>
                  <a:srgbClr val="FFFF00"/>
                </a:solidFill>
              </a:rPr>
              <a:t>ДНіО</a:t>
            </a:r>
            <a:r>
              <a:rPr lang="uk-UA" sz="2400" dirty="0">
                <a:solidFill>
                  <a:srgbClr val="FFFF00"/>
                </a:solidFill>
              </a:rPr>
              <a:t> від 25.07.2016 № 312</a:t>
            </a:r>
            <a:r>
              <a:rPr lang="uk-UA" sz="2400" dirty="0" smtClean="0">
                <a:solidFill>
                  <a:srgbClr val="FFFF00"/>
                </a:solidFill>
              </a:rPr>
              <a:t>)</a:t>
            </a:r>
            <a:endParaRPr lang="uk-UA" sz="2400" b="1" dirty="0"/>
          </a:p>
          <a:p>
            <a:pPr lvl="0" algn="l"/>
            <a:endParaRPr lang="uk-UA" sz="2000" dirty="0" smtClean="0">
              <a:solidFill>
                <a:schemeClr val="bg1"/>
              </a:solidFill>
            </a:endParaRPr>
          </a:p>
          <a:p>
            <a:pPr lvl="0" algn="l"/>
            <a:endParaRPr lang="uk-UA" sz="800" dirty="0">
              <a:solidFill>
                <a:schemeClr val="bg1"/>
              </a:solidFill>
            </a:endParaRPr>
          </a:p>
          <a:p>
            <a:pPr lvl="0" algn="l"/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043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6260" y="1138425"/>
            <a:ext cx="8551480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ОСВІТНІЙ </a:t>
            </a:r>
            <a:r>
              <a:rPr lang="uk-UA" b="1" dirty="0" smtClean="0"/>
              <a:t>ПРОЕКТ</a:t>
            </a:r>
          </a:p>
          <a:p>
            <a:pPr algn="ctr"/>
            <a:r>
              <a:rPr lang="uk-UA" sz="3600" b="1" dirty="0" smtClean="0"/>
              <a:t>«Модернізація початкової освіти»</a:t>
            </a:r>
            <a:endParaRPr lang="uk-UA" sz="3600" b="1" dirty="0" smtClean="0"/>
          </a:p>
          <a:p>
            <a:pPr algn="ctr"/>
            <a:endParaRPr lang="uk-UA" sz="1200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Мета </a:t>
            </a:r>
            <a:r>
              <a:rPr lang="uk-UA" b="1" dirty="0">
                <a:solidFill>
                  <a:srgbClr val="C00000"/>
                </a:solidFill>
              </a:rPr>
              <a:t>проекту: </a:t>
            </a:r>
          </a:p>
          <a:p>
            <a:pPr algn="l">
              <a:lnSpc>
                <a:spcPct val="115000"/>
              </a:lnSpc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400" b="1" dirty="0">
                <a:solidFill>
                  <a:schemeClr val="bg1"/>
                </a:solidFill>
              </a:rPr>
              <a:t>формування єдиного простору розуміння та розв’язання проблем щодо впровадження </a:t>
            </a:r>
            <a:r>
              <a:rPr lang="uk-UA" sz="2400" b="1" dirty="0" err="1">
                <a:solidFill>
                  <a:schemeClr val="bg1"/>
                </a:solidFill>
              </a:rPr>
              <a:t>компетентнісно</a:t>
            </a:r>
            <a:r>
              <a:rPr lang="uk-UA" sz="2400" b="1" dirty="0">
                <a:solidFill>
                  <a:schemeClr val="bg1"/>
                </a:solidFill>
              </a:rPr>
              <a:t> зорієнтованого підходу в навчально-виховний процес школи </a:t>
            </a:r>
            <a:br>
              <a:rPr lang="uk-UA" sz="2400" b="1" dirty="0">
                <a:solidFill>
                  <a:schemeClr val="bg1"/>
                </a:solidFill>
              </a:rPr>
            </a:br>
            <a:r>
              <a:rPr lang="uk-UA" sz="2400" b="1" dirty="0">
                <a:solidFill>
                  <a:schemeClr val="bg1"/>
                </a:solidFill>
              </a:rPr>
              <a:t>І ступеня загальноосвітніх закладів Харківської області та підготовка вчителів початкових класів до роботи в умовах модернізації української школи</a:t>
            </a:r>
            <a:endParaRPr lang="ru-RU" sz="2400" b="1" dirty="0">
              <a:solidFill>
                <a:schemeClr val="bg1"/>
              </a:solidFill>
            </a:endParaRPr>
          </a:p>
          <a:p>
            <a:pPr algn="l"/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Термін </a:t>
            </a:r>
            <a:r>
              <a:rPr lang="uk-UA" sz="2400" b="1" dirty="0">
                <a:solidFill>
                  <a:srgbClr val="C00000"/>
                </a:solidFill>
              </a:rPr>
              <a:t>реалізації проекту: </a:t>
            </a:r>
            <a:r>
              <a:rPr lang="uk-UA" sz="2400" b="1" dirty="0">
                <a:solidFill>
                  <a:schemeClr val="bg1"/>
                </a:solidFill>
              </a:rPr>
              <a:t>2016 – 2018 рр.</a:t>
            </a:r>
          </a:p>
          <a:p>
            <a:pPr algn="l"/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7531032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Регіональні освітні </a:t>
            </a:r>
            <a:r>
              <a:rPr lang="uk-UA" b="1" dirty="0">
                <a:solidFill>
                  <a:srgbClr val="C00000"/>
                </a:solidFill>
              </a:rPr>
              <a:t>проекти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596540"/>
            <a:ext cx="8856889" cy="51919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1. Науково-методичний </a:t>
            </a:r>
            <a:r>
              <a:rPr lang="uk-UA" sz="3200" b="1" dirty="0">
                <a:solidFill>
                  <a:srgbClr val="FFFF00"/>
                </a:solidFill>
              </a:rPr>
              <a:t>проект «Підвищення ефективності професійного самовдосконалення педагогічних працівників у </a:t>
            </a:r>
            <a:r>
              <a:rPr lang="uk-UA" sz="3200" b="1" dirty="0" err="1">
                <a:solidFill>
                  <a:srgbClr val="FFFF00"/>
                </a:solidFill>
              </a:rPr>
              <a:t>міжкурсовий</a:t>
            </a:r>
            <a:r>
              <a:rPr lang="uk-UA" sz="3200" b="1" dirty="0">
                <a:solidFill>
                  <a:srgbClr val="FFFF00"/>
                </a:solidFill>
              </a:rPr>
              <a:t> (</a:t>
            </a:r>
            <a:r>
              <a:rPr lang="uk-UA" sz="3200" b="1" dirty="0" err="1">
                <a:solidFill>
                  <a:srgbClr val="FFFF00"/>
                </a:solidFill>
              </a:rPr>
              <a:t>міжатестаційний</a:t>
            </a:r>
            <a:r>
              <a:rPr lang="uk-UA" sz="3200" b="1" dirty="0">
                <a:solidFill>
                  <a:srgbClr val="FFFF00"/>
                </a:solidFill>
              </a:rPr>
              <a:t>) період»</a:t>
            </a:r>
            <a:r>
              <a:rPr lang="uk-UA" sz="3200" dirty="0">
                <a:solidFill>
                  <a:srgbClr val="FFFF00"/>
                </a:solidFill>
              </a:rPr>
              <a:t> </a:t>
            </a:r>
            <a:endParaRPr lang="uk-UA" sz="3200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dirty="0" smtClean="0"/>
              <a:t>Схвалено </a:t>
            </a:r>
            <a:r>
              <a:rPr lang="uk-UA" dirty="0"/>
              <a:t>науково-методичною радою Харківської академії неперервної освіти (протокол № 2 від 21.05.2015</a:t>
            </a:r>
            <a:r>
              <a:rPr lang="uk-UA" dirty="0" smtClean="0"/>
              <a:t>)</a:t>
            </a:r>
            <a:endParaRPr lang="uk-UA" dirty="0"/>
          </a:p>
          <a:p>
            <a:pPr marL="0" indent="0">
              <a:buNone/>
            </a:pPr>
            <a:endParaRPr lang="uk-UA" sz="13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2. Освітній </a:t>
            </a:r>
            <a:r>
              <a:rPr lang="uk-UA" sz="3200" b="1" dirty="0">
                <a:solidFill>
                  <a:srgbClr val="FFFF00"/>
                </a:solidFill>
              </a:rPr>
              <a:t>проект «Вдосконалення змісту освітніх програм курсів підвищення кваліфікації на 2016/2017 навчальний рік» </a:t>
            </a:r>
            <a:endParaRPr lang="uk-UA" sz="3200" b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dirty="0" smtClean="0"/>
              <a:t>Схвалено </a:t>
            </a:r>
            <a:r>
              <a:rPr lang="uk-UA" dirty="0"/>
              <a:t>Вченою радою Харківської академії неперервної </a:t>
            </a:r>
            <a:r>
              <a:rPr lang="uk-UA" dirty="0" smtClean="0"/>
              <a:t>освіти</a:t>
            </a:r>
          </a:p>
          <a:p>
            <a:pPr marL="0" indent="0" algn="r">
              <a:buNone/>
            </a:pPr>
            <a:r>
              <a:rPr lang="uk-UA" dirty="0" smtClean="0"/>
              <a:t>(</a:t>
            </a:r>
            <a:r>
              <a:rPr lang="uk-UA" dirty="0"/>
              <a:t>протокол № 2 від 16.06.2016</a:t>
            </a:r>
            <a:r>
              <a:rPr lang="uk-UA" dirty="0" smtClean="0"/>
              <a:t>)</a:t>
            </a:r>
            <a:endParaRPr lang="uk-UA" dirty="0"/>
          </a:p>
          <a:p>
            <a:pPr marL="0" indent="0">
              <a:buNone/>
            </a:pPr>
            <a:endParaRPr lang="uk-UA" sz="13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3. Освітній </a:t>
            </a:r>
            <a:r>
              <a:rPr lang="uk-UA" sz="3200" b="1" dirty="0">
                <a:solidFill>
                  <a:srgbClr val="FFFF00"/>
                </a:solidFill>
              </a:rPr>
              <a:t>проект «Підвищення компетентності вчителів щодо підготовки учнів до розв’язування тестових завдань зовнішнього незалежного оцінювання» </a:t>
            </a:r>
            <a:endParaRPr lang="uk-UA" sz="3200" b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dirty="0" smtClean="0"/>
              <a:t>Схвалено науково-методичною радою </a:t>
            </a:r>
            <a:r>
              <a:rPr lang="uk-UA" dirty="0"/>
              <a:t>Харківської академії неперервної освіти </a:t>
            </a:r>
            <a:r>
              <a:rPr lang="uk-UA" dirty="0" smtClean="0"/>
              <a:t>(протокол № 2 від 09.06.2016)</a:t>
            </a:r>
          </a:p>
          <a:p>
            <a:pPr marL="0" indent="0">
              <a:buNone/>
            </a:pPr>
            <a:endParaRPr lang="uk-UA" sz="15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rgbClr val="FFFF00"/>
                </a:solidFill>
              </a:rPr>
              <a:t>4. Освітній </a:t>
            </a:r>
            <a:r>
              <a:rPr lang="uk-UA" sz="3200" b="1" dirty="0">
                <a:solidFill>
                  <a:srgbClr val="FFFF00"/>
                </a:solidFill>
              </a:rPr>
              <a:t>проект «Підвищення якості підготовки учнів Харківської області до Всеукраїнських учнівських олімпіад із навчальних предметів» </a:t>
            </a:r>
            <a:endParaRPr lang="uk-UA" sz="3200" b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dirty="0"/>
              <a:t>С</a:t>
            </a:r>
            <a:r>
              <a:rPr lang="uk-UA" dirty="0" smtClean="0"/>
              <a:t>хвалено </a:t>
            </a:r>
            <a:r>
              <a:rPr lang="uk-UA" dirty="0"/>
              <a:t>науково-методичною радою Харківської академії неперервної освіти </a:t>
            </a:r>
            <a:r>
              <a:rPr lang="uk-UA" dirty="0" smtClean="0"/>
              <a:t>(</a:t>
            </a:r>
            <a:r>
              <a:rPr lang="uk-UA" dirty="0"/>
              <a:t>протокол № 2 від 09.06.2016 року</a:t>
            </a:r>
            <a:r>
              <a:rPr lang="uk-UA" dirty="0" smtClean="0"/>
              <a:t>)</a:t>
            </a:r>
            <a:endParaRPr lang="uk-UA" dirty="0"/>
          </a:p>
          <a:p>
            <a:pPr algn="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6108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43555" y="1291130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Систематизація й поповнення бібліотечних фондів дитячої літератури </a:t>
            </a:r>
          </a:p>
          <a:p>
            <a:endParaRPr lang="ru-RU" sz="12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Методичні 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студії для керівників РМ(М)О вчителів початкових 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класів</a:t>
            </a:r>
          </a:p>
          <a:p>
            <a:endParaRPr lang="uk-UA" sz="12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Науково-методичний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супровід роботи початкової школи за оновленими навчальними програмами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                                                                                                                                                                                  </a:t>
            </a:r>
            <a:endParaRPr lang="uk-UA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науково-методичні </a:t>
            </a:r>
            <a:r>
              <a:rPr lang="uk-UA" sz="2000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вебінари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методичні консультації для методистів і вчителів;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тимчасові творчі колективи (ТТК)</a:t>
            </a:r>
          </a:p>
          <a:p>
            <a:endParaRPr lang="uk-UA" sz="12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Розвиток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професійної компетентності вчителів початкових класів: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Всеукраїнська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науково-практична конференція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«Розвивальні технології навчання: компетентнісний підхід та оновлення змісту початкової освіти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»</a:t>
            </a:r>
          </a:p>
          <a:p>
            <a:pPr algn="r"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(жовтень 2016)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Спецкурс-тренінг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«Втілення компетентнісного підходу на уроках у початковій школі» </a:t>
            </a:r>
            <a:endParaRPr lang="uk-UA" sz="2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щомісяця)</a:t>
            </a:r>
            <a:endParaRPr lang="ru-RU" sz="20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Науково-практичний семінар «Урок за </a:t>
            </a:r>
            <a:r>
              <a:rPr lang="ru-RU" sz="2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компетентнісним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підходом» </a:t>
            </a:r>
            <a:endParaRPr lang="uk-UA" sz="2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квітень </a:t>
            </a:r>
            <a:r>
              <a:rPr lang="ru-RU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2017)</a:t>
            </a:r>
          </a:p>
          <a:p>
            <a:pPr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7371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2054655"/>
            <a:ext cx="8784976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5.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Апробація експериментальних науково-методичних матеріалів всеукраїнського проекту «Експериментальна реалізація концептуальних засад модернізації початкової освіти»: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створення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фокус-груп учителів початкових класів і експериментальних 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майданчиків;</a:t>
            </a:r>
            <a:endParaRPr lang="uk-UA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творення </a:t>
            </a:r>
            <a:r>
              <a:rPr lang="uk-UA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банку науково-методичних та навчально-дидактичних 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матеріалів</a:t>
            </a:r>
          </a:p>
          <a:p>
            <a:endParaRPr lang="uk-UA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uk-UA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6. Моніторингове дослідження ефективної реалізації компетентнісного підходу у навчально-виховному процесі початкової школи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35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6260" y="1138425"/>
            <a:ext cx="8551480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ОСВІТНІЙ </a:t>
            </a:r>
            <a:r>
              <a:rPr lang="uk-UA" b="1" dirty="0" smtClean="0"/>
              <a:t>ПРОЕКТ</a:t>
            </a:r>
          </a:p>
          <a:p>
            <a:pPr algn="ctr"/>
            <a:r>
              <a:rPr lang="uk-UA" sz="3600" b="1" dirty="0" smtClean="0"/>
              <a:t>«Виховний простір Харківщини»</a:t>
            </a:r>
            <a:endParaRPr lang="uk-UA" sz="3600" b="1" dirty="0" smtClean="0"/>
          </a:p>
          <a:p>
            <a:pPr algn="ctr"/>
            <a:endParaRPr lang="uk-UA" sz="1200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Мета </a:t>
            </a:r>
            <a:r>
              <a:rPr lang="uk-UA" b="1" dirty="0">
                <a:solidFill>
                  <a:srgbClr val="C00000"/>
                </a:solidFill>
              </a:rPr>
              <a:t>проекту: </a:t>
            </a:r>
          </a:p>
          <a:p>
            <a:pPr algn="l"/>
            <a:r>
              <a:rPr lang="uk-UA" sz="2400" dirty="0">
                <a:solidFill>
                  <a:schemeClr val="bg1"/>
                </a:solidFill>
              </a:rPr>
              <a:t>створення єдиного виховного простору Харківської області як ефективного механізму виховання особистості</a:t>
            </a:r>
            <a:endParaRPr lang="ru-RU" sz="2400" dirty="0">
              <a:solidFill>
                <a:schemeClr val="bg1"/>
              </a:solidFill>
            </a:endParaRPr>
          </a:p>
          <a:p>
            <a:pPr algn="l"/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Термін </a:t>
            </a:r>
            <a:r>
              <a:rPr lang="uk-UA" sz="2400" b="1" dirty="0">
                <a:solidFill>
                  <a:srgbClr val="C00000"/>
                </a:solidFill>
              </a:rPr>
              <a:t>реалізації проекту: </a:t>
            </a:r>
            <a:r>
              <a:rPr lang="uk-UA" sz="2400" b="1" dirty="0">
                <a:solidFill>
                  <a:schemeClr val="bg1"/>
                </a:solidFill>
              </a:rPr>
              <a:t>2016 – 2018 рр.</a:t>
            </a:r>
          </a:p>
          <a:p>
            <a:pPr algn="l"/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17089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85040"/>
              </p:ext>
            </p:extLst>
          </p:nvPr>
        </p:nvGraphicFramePr>
        <p:xfrm>
          <a:off x="296260" y="1138426"/>
          <a:ext cx="8544900" cy="502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317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Очікувані результати: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74747" y="1596540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створення ефективної системи виховання дітей дошкільного та шкільного віку в навчальних закладах Харківської </a:t>
            </a:r>
            <a:r>
              <a:rPr lang="uk-UA" sz="2000" dirty="0" smtClean="0">
                <a:solidFill>
                  <a:schemeClr val="bg1"/>
                </a:solidFill>
              </a:rPr>
              <a:t>області;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удосконалення професійної компетентності  педагогічних працівників </a:t>
            </a:r>
            <a:r>
              <a:rPr lang="uk-UA" sz="2000" dirty="0" smtClean="0">
                <a:solidFill>
                  <a:schemeClr val="bg1"/>
                </a:solidFill>
              </a:rPr>
              <a:t>навчальних </a:t>
            </a:r>
            <a:r>
              <a:rPr lang="uk-UA" sz="2000" dirty="0">
                <a:solidFill>
                  <a:schemeClr val="bg1"/>
                </a:solidFill>
              </a:rPr>
              <a:t>закладів з питань національно-патріотичного, духовно-морального, превентивного виховання, формування </a:t>
            </a:r>
            <a:r>
              <a:rPr lang="uk-UA" sz="2000" dirty="0" err="1">
                <a:solidFill>
                  <a:schemeClr val="bg1"/>
                </a:solidFill>
              </a:rPr>
              <a:t>здоровʼязбережувальної</a:t>
            </a:r>
            <a:r>
              <a:rPr lang="uk-UA" sz="2000" dirty="0">
                <a:solidFill>
                  <a:schemeClr val="bg1"/>
                </a:solidFill>
              </a:rPr>
              <a:t> компетентності дітей та учнівської молоді;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uk-UA" sz="2000" dirty="0" smtClean="0">
                <a:solidFill>
                  <a:schemeClr val="bg1"/>
                </a:solidFill>
              </a:rPr>
              <a:t>створення </a:t>
            </a:r>
            <a:r>
              <a:rPr lang="uk-UA" sz="2000" dirty="0">
                <a:solidFill>
                  <a:schemeClr val="bg1"/>
                </a:solidFill>
              </a:rPr>
              <a:t>педагогічних умов для трансформації знань та емоцій дітей  у конкретні патріотичні дії, сформовані духовні цінності, </a:t>
            </a:r>
            <a:r>
              <a:rPr lang="uk-UA" sz="2000" dirty="0" err="1">
                <a:solidFill>
                  <a:schemeClr val="bg1"/>
                </a:solidFill>
              </a:rPr>
              <a:t>здоровʼязбережувальну</a:t>
            </a:r>
            <a:r>
              <a:rPr lang="uk-UA" sz="2000" dirty="0">
                <a:solidFill>
                  <a:schemeClr val="bg1"/>
                </a:solidFill>
              </a:rPr>
              <a:t> поведінку, повагу та толерантне ставлення до інших  людей тощо;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uk-UA" sz="2000" dirty="0">
                <a:solidFill>
                  <a:schemeClr val="bg1"/>
                </a:solidFill>
              </a:rPr>
              <a:t>підвищення рівня зацікавленості та компетентності батьків </a:t>
            </a:r>
            <a:r>
              <a:rPr lang="uk-UA" sz="2000" dirty="0" smtClean="0">
                <a:solidFill>
                  <a:schemeClr val="bg1"/>
                </a:solidFill>
              </a:rPr>
              <a:t>із </a:t>
            </a:r>
            <a:r>
              <a:rPr lang="uk-UA" sz="2000" dirty="0">
                <a:solidFill>
                  <a:schemeClr val="bg1"/>
                </a:solidFill>
              </a:rPr>
              <a:t>питань виховання;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uk-UA" sz="2000" dirty="0">
                <a:solidFill>
                  <a:schemeClr val="bg1"/>
                </a:solidFill>
              </a:rPr>
              <a:t>поширення ефективного педагогічного досвіду педагогічних працівників Харківської області з питань виховання дітей та молоді на засадах національної педагогіки.</a:t>
            </a:r>
            <a:endParaRPr lang="ru-RU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893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b="1" dirty="0" smtClean="0"/>
              <a:t>Заходи щодо реалізації проекту:</a:t>
            </a:r>
            <a:endParaRPr lang="ru-RU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121140"/>
              </p:ext>
            </p:extLst>
          </p:nvPr>
        </p:nvGraphicFramePr>
        <p:xfrm>
          <a:off x="907080" y="2512770"/>
          <a:ext cx="7466075" cy="2901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6459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448906">
            <a:off x="1059785" y="3276295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Дякую за увагу!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4941111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Регіональні </a:t>
            </a:r>
            <a:r>
              <a:rPr lang="uk-UA" b="1" dirty="0" smtClean="0">
                <a:solidFill>
                  <a:srgbClr val="C00000"/>
                </a:solidFill>
              </a:rPr>
              <a:t>освітні проекти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80" y="1901950"/>
            <a:ext cx="8856890" cy="42757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600" b="1" dirty="0" smtClean="0">
                <a:solidFill>
                  <a:srgbClr val="FFFF00"/>
                </a:solidFill>
              </a:rPr>
              <a:t>5. Пілотний </a:t>
            </a:r>
            <a:r>
              <a:rPr lang="uk-UA" sz="2600" b="1" dirty="0">
                <a:solidFill>
                  <a:srgbClr val="FFFF00"/>
                </a:solidFill>
              </a:rPr>
              <a:t>навчально-методичний проект «Підвищення професійної компетентності вчителів інформатики щодо алгоритмізації та програмування» </a:t>
            </a:r>
            <a:endParaRPr lang="uk-UA" sz="2600" b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sz="2300" dirty="0"/>
              <a:t>С</a:t>
            </a:r>
            <a:r>
              <a:rPr lang="uk-UA" sz="2300" dirty="0" smtClean="0"/>
              <a:t>хвалено </a:t>
            </a:r>
            <a:r>
              <a:rPr lang="uk-UA" sz="2300" dirty="0"/>
              <a:t>науково-методичною радою Харківської академії неперервної освіти </a:t>
            </a:r>
            <a:endParaRPr lang="uk-UA" sz="2300" dirty="0" smtClean="0"/>
          </a:p>
          <a:p>
            <a:pPr marL="0" indent="0" algn="r">
              <a:buNone/>
            </a:pPr>
            <a:r>
              <a:rPr lang="uk-UA" sz="2300" dirty="0" smtClean="0"/>
              <a:t>(</a:t>
            </a:r>
            <a:r>
              <a:rPr lang="uk-UA" sz="2300" dirty="0"/>
              <a:t>протокол № 4 від 09.12.2015</a:t>
            </a:r>
            <a:r>
              <a:rPr lang="uk-UA" sz="2300" dirty="0" smtClean="0"/>
              <a:t>)</a:t>
            </a:r>
            <a:endParaRPr lang="uk-UA" sz="2300" dirty="0"/>
          </a:p>
          <a:p>
            <a:pPr marL="0" indent="0">
              <a:buNone/>
            </a:pPr>
            <a:endParaRPr lang="uk-UA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2600" b="1" dirty="0" smtClean="0">
                <a:solidFill>
                  <a:srgbClr val="FFFF00"/>
                </a:solidFill>
              </a:rPr>
              <a:t>6. Науково-методичний проект «Підвищення ефективності  </a:t>
            </a:r>
            <a:r>
              <a:rPr lang="uk-UA" sz="2600" b="1" dirty="0">
                <a:solidFill>
                  <a:srgbClr val="FFFF00"/>
                </a:solidFill>
              </a:rPr>
              <a:t>професійної майстерності  (управлінської діяльності</a:t>
            </a:r>
            <a:r>
              <a:rPr lang="uk-UA" sz="2600" b="1" dirty="0" smtClean="0">
                <a:solidFill>
                  <a:srgbClr val="FFFF00"/>
                </a:solidFill>
              </a:rPr>
              <a:t>)  </a:t>
            </a:r>
            <a:r>
              <a:rPr lang="uk-UA" sz="2600" b="1" dirty="0">
                <a:solidFill>
                  <a:srgbClr val="FFFF00"/>
                </a:solidFill>
              </a:rPr>
              <a:t>керівників загальноосвітніх навчальних закладів </a:t>
            </a:r>
            <a:r>
              <a:rPr lang="uk-UA" sz="2600" b="1" dirty="0" smtClean="0">
                <a:solidFill>
                  <a:srgbClr val="FFFF00"/>
                </a:solidFill>
              </a:rPr>
              <a:t>у </a:t>
            </a:r>
            <a:r>
              <a:rPr lang="uk-UA" sz="2600" b="1" dirty="0" err="1">
                <a:solidFill>
                  <a:srgbClr val="FFFF00"/>
                </a:solidFill>
              </a:rPr>
              <a:t>міжкурсовий</a:t>
            </a:r>
            <a:r>
              <a:rPr lang="uk-UA" sz="2600" b="1" dirty="0">
                <a:solidFill>
                  <a:srgbClr val="FFFF00"/>
                </a:solidFill>
              </a:rPr>
              <a:t> (</a:t>
            </a:r>
            <a:r>
              <a:rPr lang="uk-UA" sz="2600" b="1" dirty="0" err="1">
                <a:solidFill>
                  <a:srgbClr val="FFFF00"/>
                </a:solidFill>
              </a:rPr>
              <a:t>міжатестаційний</a:t>
            </a:r>
            <a:r>
              <a:rPr lang="uk-UA" sz="2600" b="1" dirty="0">
                <a:solidFill>
                  <a:srgbClr val="FFFF00"/>
                </a:solidFill>
              </a:rPr>
              <a:t>) період» </a:t>
            </a:r>
            <a:endParaRPr lang="uk-UA" sz="2600" b="1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uk-UA" sz="2300" dirty="0" smtClean="0"/>
              <a:t>Затверджено рішенням колегії Департаменту науки і освіти ХОДА від 15.06.2016 </a:t>
            </a:r>
            <a:br>
              <a:rPr lang="uk-UA" sz="2300" dirty="0" smtClean="0"/>
            </a:br>
            <a:r>
              <a:rPr lang="uk-UA" sz="2300" dirty="0" smtClean="0"/>
              <a:t>(наказ </a:t>
            </a:r>
            <a:r>
              <a:rPr lang="uk-UA" sz="2300" dirty="0" err="1" smtClean="0"/>
              <a:t>ДНіО</a:t>
            </a:r>
            <a:r>
              <a:rPr lang="uk-UA" sz="2300" dirty="0" smtClean="0"/>
              <a:t> від 25.07.2016 № 312)</a:t>
            </a:r>
          </a:p>
          <a:p>
            <a:pPr marL="0" indent="0">
              <a:buNone/>
            </a:pPr>
            <a:endParaRPr lang="uk-UA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2600" b="1" dirty="0" smtClean="0">
                <a:solidFill>
                  <a:srgbClr val="FFFF00"/>
                </a:solidFill>
              </a:rPr>
              <a:t>7. Освітній проект «Модернізація початкової освіти»</a:t>
            </a:r>
            <a:endParaRPr lang="uk-UA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uk-UA" sz="26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2600" b="1" dirty="0" smtClean="0">
                <a:solidFill>
                  <a:srgbClr val="FFFF00"/>
                </a:solidFill>
              </a:rPr>
              <a:t>8.</a:t>
            </a:r>
            <a:r>
              <a:rPr lang="uk-UA" sz="2600" b="1" dirty="0">
                <a:solidFill>
                  <a:srgbClr val="FFFF00"/>
                </a:solidFill>
              </a:rPr>
              <a:t> </a:t>
            </a:r>
            <a:r>
              <a:rPr lang="uk-UA" sz="2600" b="1" dirty="0" smtClean="0">
                <a:solidFill>
                  <a:srgbClr val="FFFF00"/>
                </a:solidFill>
              </a:rPr>
              <a:t>Освітній проект «Виховний простір Харківщини»</a:t>
            </a:r>
            <a:endParaRPr lang="uk-UA" sz="2600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107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6260" y="1138425"/>
            <a:ext cx="8551480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ОСВІТНІЙ </a:t>
            </a:r>
            <a:r>
              <a:rPr lang="uk-UA" b="1" dirty="0" smtClean="0"/>
              <a:t>ПРОЕКТ</a:t>
            </a:r>
          </a:p>
          <a:p>
            <a:pPr algn="ctr"/>
            <a:r>
              <a:rPr lang="uk-UA" b="1" dirty="0" smtClean="0"/>
              <a:t>«</a:t>
            </a:r>
            <a:r>
              <a:rPr lang="uk-UA" b="1" dirty="0"/>
              <a:t>Підвищення компетентності вчителів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щодо підготовки </a:t>
            </a:r>
            <a:r>
              <a:rPr lang="uk-UA" b="1" dirty="0"/>
              <a:t>учнів до розв’язування тестових завдань зовнішнього незалежного оцінювання</a:t>
            </a:r>
            <a:r>
              <a:rPr lang="uk-UA" b="1" dirty="0" smtClean="0"/>
              <a:t>»</a:t>
            </a:r>
          </a:p>
          <a:p>
            <a:pPr algn="ctr"/>
            <a:r>
              <a:rPr lang="uk-UA" b="1" dirty="0">
                <a:solidFill>
                  <a:srgbClr val="C00000"/>
                </a:solidFill>
              </a:rPr>
              <a:t>Мета проекту: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bg1"/>
                </a:solidFill>
              </a:rPr>
              <a:t>надання адресної науково-методичної й практичної допомоги вчителям щодо підготовки учнів до розв’язування тестових завдань ЗНО з навчальних предметів;</a:t>
            </a:r>
          </a:p>
          <a:p>
            <a:pPr lvl="0" algn="l"/>
            <a:endParaRPr lang="uk-UA" sz="1400" b="1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bg1"/>
                </a:solidFill>
              </a:rPr>
              <a:t>створення умов випускникам ЗНЗ віддалених районів (міст) області для системного повторення навчального матеріалу 5-11-х класів із предметів, винесених на ЗНО; </a:t>
            </a:r>
          </a:p>
          <a:p>
            <a:pPr lvl="0" algn="l"/>
            <a:endParaRPr lang="uk-UA" sz="1400" b="1" dirty="0">
              <a:solidFill>
                <a:schemeClr val="bg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bg1"/>
                </a:solidFill>
              </a:rPr>
              <a:t>підвищення рівня навчальних досягнень учнів 11-х класів і здійснення якісної підготовки їх до ДПА та ЗНО</a:t>
            </a:r>
          </a:p>
          <a:p>
            <a:pPr algn="ctr"/>
            <a:endParaRPr lang="uk-U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040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74076" y="1291130"/>
            <a:ext cx="878497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Термін реалізації проекту: </a:t>
            </a:r>
            <a:r>
              <a:rPr lang="uk-UA" sz="2800" b="1" dirty="0">
                <a:solidFill>
                  <a:schemeClr val="bg1"/>
                </a:solidFill>
              </a:rPr>
              <a:t>2016 – 2018 рр.</a:t>
            </a:r>
          </a:p>
          <a:p>
            <a:pPr algn="ctr"/>
            <a:endParaRPr lang="uk-UA" sz="2800" b="1" dirty="0" smtClean="0">
              <a:solidFill>
                <a:srgbClr val="00206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Очікувані </a:t>
            </a:r>
            <a:r>
              <a:rPr lang="uk-UA" sz="2800" b="1" dirty="0">
                <a:solidFill>
                  <a:srgbClr val="C00000"/>
                </a:solidFill>
              </a:rPr>
              <a:t>результати:</a:t>
            </a:r>
            <a:r>
              <a:rPr lang="uk-UA" sz="2800" dirty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algn="l"/>
            <a:r>
              <a:rPr lang="uk-UA" sz="2000" b="1" dirty="0" smtClean="0">
                <a:solidFill>
                  <a:schemeClr val="bg1"/>
                </a:solidFill>
              </a:rPr>
              <a:t>підвищення </a:t>
            </a:r>
            <a:r>
              <a:rPr lang="uk-UA" sz="2000" b="1" dirty="0">
                <a:solidFill>
                  <a:schemeClr val="bg1"/>
                </a:solidFill>
              </a:rPr>
              <a:t>результатів зовнішнього незалежного оцінювання випускників загальноосвітніх навчальних закладів Харківської </a:t>
            </a:r>
            <a:r>
              <a:rPr lang="uk-UA" sz="2000" b="1" dirty="0" smtClean="0">
                <a:solidFill>
                  <a:schemeClr val="bg1"/>
                </a:solidFill>
              </a:rPr>
              <a:t>області</a:t>
            </a:r>
            <a:endParaRPr lang="uk-UA" sz="2000" b="1" dirty="0">
              <a:solidFill>
                <a:schemeClr val="bg1"/>
              </a:solidFill>
            </a:endParaRPr>
          </a:p>
          <a:p>
            <a:r>
              <a:rPr lang="uk-UA" sz="2000" dirty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uk-UA" sz="2800" b="1" dirty="0">
                <a:solidFill>
                  <a:srgbClr val="C00000"/>
                </a:solidFill>
              </a:rPr>
              <a:t>Прикінцеві положення:</a:t>
            </a:r>
            <a:r>
              <a:rPr lang="uk-UA" sz="2800" dirty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lvl="0" algn="l"/>
            <a:r>
              <a:rPr lang="uk-UA" sz="2000" b="1" dirty="0" smtClean="0">
                <a:solidFill>
                  <a:schemeClr val="bg1"/>
                </a:solidFill>
              </a:rPr>
              <a:t>Проект </a:t>
            </a:r>
            <a:r>
              <a:rPr lang="uk-UA" sz="2000" b="1" dirty="0">
                <a:solidFill>
                  <a:schemeClr val="bg1"/>
                </a:solidFill>
              </a:rPr>
              <a:t>реалізується щорічно відповідно до нормативно-правових документів Міністерства освіти і науки України, що визначають форму проведення </a:t>
            </a:r>
            <a:r>
              <a:rPr lang="uk-UA" sz="2000" b="1" dirty="0" smtClean="0">
                <a:solidFill>
                  <a:schemeClr val="bg1"/>
                </a:solidFill>
              </a:rPr>
              <a:t>ДПА випускників ЗНЗ і </a:t>
            </a:r>
            <a:r>
              <a:rPr lang="uk-UA" sz="2000" b="1" dirty="0">
                <a:solidFill>
                  <a:schemeClr val="bg1"/>
                </a:solidFill>
              </a:rPr>
              <a:t>перелік навчальних предметів, винесених на </a:t>
            </a:r>
            <a:r>
              <a:rPr lang="uk-UA" sz="2000" b="1" dirty="0" smtClean="0">
                <a:solidFill>
                  <a:schemeClr val="bg1"/>
                </a:solidFill>
              </a:rPr>
              <a:t>ЗНО результатів </a:t>
            </a:r>
            <a:r>
              <a:rPr lang="uk-UA" sz="2000" b="1" dirty="0">
                <a:solidFill>
                  <a:schemeClr val="bg1"/>
                </a:solidFill>
              </a:rPr>
              <a:t>навчання, здобутих на основі повної загальної середньої </a:t>
            </a:r>
            <a:r>
              <a:rPr lang="uk-UA" sz="2000" b="1" dirty="0" smtClean="0">
                <a:solidFill>
                  <a:schemeClr val="bg1"/>
                </a:solidFill>
              </a:rPr>
              <a:t>освіти</a:t>
            </a:r>
          </a:p>
          <a:p>
            <a:pPr lvl="0" algn="l"/>
            <a:endParaRPr lang="uk-UA" sz="2000" b="1" dirty="0">
              <a:solidFill>
                <a:schemeClr val="bg1"/>
              </a:solidFill>
            </a:endParaRPr>
          </a:p>
          <a:p>
            <a:pPr algn="l"/>
            <a:r>
              <a:rPr lang="uk-UA" sz="2400" b="1" dirty="0">
                <a:solidFill>
                  <a:srgbClr val="FFFF00"/>
                </a:solidFill>
              </a:rPr>
              <a:t>Проект схвалено науково-методичною радою КВНЗ «Харківська академія неперервної освіти» (протокол № 2 від 09.06.2016</a:t>
            </a:r>
            <a:r>
              <a:rPr lang="uk-UA" sz="2400" b="1" dirty="0" smtClean="0">
                <a:solidFill>
                  <a:srgbClr val="FFFF00"/>
                </a:solidFill>
              </a:rPr>
              <a:t>) </a:t>
            </a:r>
            <a:endParaRPr lang="uk-UA" sz="2400" b="1" dirty="0">
              <a:solidFill>
                <a:srgbClr val="FFFF00"/>
              </a:solidFill>
            </a:endParaRPr>
          </a:p>
          <a:p>
            <a:pPr lvl="0" algn="l"/>
            <a:endParaRPr lang="uk-UA" sz="2000" dirty="0" smtClean="0">
              <a:solidFill>
                <a:schemeClr val="bg1"/>
              </a:solidFill>
            </a:endParaRPr>
          </a:p>
          <a:p>
            <a:pPr lvl="0" algn="l"/>
            <a:endParaRPr lang="uk-UA" sz="800" dirty="0">
              <a:solidFill>
                <a:schemeClr val="bg1"/>
              </a:solidFill>
            </a:endParaRPr>
          </a:p>
          <a:p>
            <a:pPr lvl="0" algn="l"/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154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443835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uk-UA" sz="2000" dirty="0" smtClean="0">
                <a:solidFill>
                  <a:schemeClr val="bg1"/>
                </a:solidFill>
              </a:rPr>
              <a:t>1. Розробити </a:t>
            </a:r>
            <a:r>
              <a:rPr lang="uk-UA" sz="2000" dirty="0">
                <a:solidFill>
                  <a:schemeClr val="bg1"/>
                </a:solidFill>
              </a:rPr>
              <a:t>методичний кейс для проведення виїзних </a:t>
            </a:r>
            <a:r>
              <a:rPr lang="uk-UA" sz="2000" dirty="0" smtClean="0">
                <a:solidFill>
                  <a:schemeClr val="bg1"/>
                </a:solidFill>
              </a:rPr>
              <a:t>тренінгових занять, 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структуровані </a:t>
            </a:r>
            <a:r>
              <a:rPr lang="uk-UA" sz="2000" dirty="0">
                <a:solidFill>
                  <a:schemeClr val="bg1"/>
                </a:solidFill>
              </a:rPr>
              <a:t>навчально-тематичні плани для повторення учнями 11-х класів навчального </a:t>
            </a:r>
            <a:r>
              <a:rPr lang="uk-UA" sz="2000" dirty="0" smtClean="0">
                <a:solidFill>
                  <a:schemeClr val="bg1"/>
                </a:solidFill>
              </a:rPr>
              <a:t>матеріалу.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 ХАНО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2. Провести </a:t>
            </a:r>
            <a:r>
              <a:rPr lang="uk-UA" sz="2000" dirty="0">
                <a:solidFill>
                  <a:schemeClr val="bg1"/>
                </a:solidFill>
              </a:rPr>
              <a:t>навчальні заняття-тренінги для вчителів </a:t>
            </a:r>
            <a:r>
              <a:rPr lang="uk-UA" sz="2000" dirty="0" smtClean="0">
                <a:solidFill>
                  <a:schemeClr val="bg1"/>
                </a:solidFill>
              </a:rPr>
              <a:t>щодо </a:t>
            </a:r>
            <a:r>
              <a:rPr lang="uk-UA" sz="2000" dirty="0">
                <a:solidFill>
                  <a:schemeClr val="bg1"/>
                </a:solidFill>
              </a:rPr>
              <a:t>організації системного повторення з учнями вивченого в попередні роки навчального матеріалу з використанням тестових завдань.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 ХАНО</a:t>
            </a:r>
            <a:endParaRPr lang="uk-UA" sz="2000" i="1" dirty="0">
              <a:solidFill>
                <a:schemeClr val="bg1"/>
              </a:solidFill>
            </a:endParaRP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3. Провести </a:t>
            </a:r>
            <a:r>
              <a:rPr lang="uk-UA" sz="2000" dirty="0">
                <a:solidFill>
                  <a:schemeClr val="bg1"/>
                </a:solidFill>
              </a:rPr>
              <a:t>виїзні тренінгові заняття (із контрольним тестуванням за завданнями ЗНО) для вчителів української мови та літератури, історії України, математики, англійської, німецької, французької мов.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Жовтень, березень (за графіком)</a:t>
            </a:r>
          </a:p>
          <a:p>
            <a:endParaRPr lang="uk-UA" sz="1200" dirty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4. </a:t>
            </a:r>
            <a:r>
              <a:rPr lang="uk-UA" sz="2000" dirty="0">
                <a:solidFill>
                  <a:schemeClr val="bg1"/>
                </a:solidFill>
              </a:rPr>
              <a:t>Організувати проведення інформаційно-методичних семінарів (у формі </a:t>
            </a:r>
            <a:r>
              <a:rPr lang="uk-UA" sz="2000" dirty="0" err="1">
                <a:solidFill>
                  <a:schemeClr val="bg1"/>
                </a:solidFill>
              </a:rPr>
              <a:t>вебінару</a:t>
            </a:r>
            <a:r>
              <a:rPr lang="uk-UA" sz="2000" dirty="0">
                <a:solidFill>
                  <a:schemeClr val="bg1"/>
                </a:solidFill>
              </a:rPr>
              <a:t>) із предметів, що винесені на </a:t>
            </a:r>
            <a:r>
              <a:rPr lang="uk-UA" sz="2000" dirty="0" smtClean="0">
                <a:solidFill>
                  <a:schemeClr val="bg1"/>
                </a:solidFill>
              </a:rPr>
              <a:t>ЗНО.</a:t>
            </a:r>
            <a:endParaRPr lang="uk-UA" sz="2000" dirty="0">
              <a:solidFill>
                <a:schemeClr val="bg1"/>
              </a:solidFill>
            </a:endParaRPr>
          </a:p>
          <a:p>
            <a:pPr algn="r"/>
            <a:r>
              <a:rPr lang="uk-UA" sz="2000" dirty="0">
                <a:solidFill>
                  <a:schemeClr val="bg1"/>
                </a:solidFill>
              </a:rPr>
              <a:t>Методисти, викладачі ХАНО, спеціалісти ХРЦОЯО </a:t>
            </a:r>
          </a:p>
          <a:p>
            <a:pPr algn="r"/>
            <a:r>
              <a:rPr lang="uk-UA" sz="2000" dirty="0">
                <a:solidFill>
                  <a:schemeClr val="bg1"/>
                </a:solidFill>
              </a:rPr>
              <a:t>Грудень (за графіком)</a:t>
            </a:r>
          </a:p>
          <a:p>
            <a:pPr lvl="0"/>
            <a:endParaRPr lang="uk-UA" sz="1200" dirty="0">
              <a:solidFill>
                <a:schemeClr val="bg1"/>
              </a:solidFill>
            </a:endParaRPr>
          </a:p>
          <a:p>
            <a:pPr lvl="0"/>
            <a:endParaRPr lang="uk-UA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686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5669"/>
            <a:ext cx="9144000" cy="563563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Заходи щодо реалізації мети проекту:</a:t>
            </a:r>
            <a:endParaRPr lang="uk-UA" sz="3000" dirty="0">
              <a:solidFill>
                <a:srgbClr val="C00000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229636" y="1443835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000" dirty="0">
                <a:solidFill>
                  <a:schemeClr val="bg1"/>
                </a:solidFill>
              </a:rPr>
              <a:t>5. Провести навчальні семінари (у формі </a:t>
            </a:r>
            <a:r>
              <a:rPr lang="uk-UA" sz="2000" dirty="0" err="1">
                <a:solidFill>
                  <a:schemeClr val="bg1"/>
                </a:solidFill>
              </a:rPr>
              <a:t>вебінару</a:t>
            </a:r>
            <a:r>
              <a:rPr lang="uk-UA" sz="2000" dirty="0">
                <a:solidFill>
                  <a:schemeClr val="bg1"/>
                </a:solidFill>
              </a:rPr>
              <a:t>) для вчителів біології, географії, хімії, фізики, російської мови. 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Методисти, викладачі ХАНО</a:t>
            </a:r>
          </a:p>
          <a:p>
            <a:pPr algn="r"/>
            <a:r>
              <a:rPr lang="uk-UA" sz="2000" i="1" dirty="0">
                <a:solidFill>
                  <a:schemeClr val="bg1"/>
                </a:solidFill>
              </a:rPr>
              <a:t>Лютий (за графіком)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6. </a:t>
            </a:r>
            <a:r>
              <a:rPr lang="uk-UA" sz="2000" dirty="0">
                <a:solidFill>
                  <a:schemeClr val="bg1"/>
                </a:solidFill>
              </a:rPr>
              <a:t>Здійснити аналіз результатів контрольних робіт, виконаних учителями </a:t>
            </a:r>
            <a:r>
              <a:rPr lang="uk-UA" sz="2000" dirty="0" smtClean="0">
                <a:solidFill>
                  <a:schemeClr val="bg1"/>
                </a:solidFill>
              </a:rPr>
              <a:t>під </a:t>
            </a:r>
            <a:r>
              <a:rPr lang="uk-UA" sz="2000" dirty="0">
                <a:solidFill>
                  <a:schemeClr val="bg1"/>
                </a:solidFill>
              </a:rPr>
              <a:t>час весняних тренінгових занять, довести аналітичну інформацію до відома учасників тренінгів.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 </a:t>
            </a:r>
            <a:r>
              <a:rPr lang="uk-UA" sz="2000" i="1" dirty="0">
                <a:solidFill>
                  <a:schemeClr val="bg1"/>
                </a:solidFill>
              </a:rPr>
              <a:t>ХАНО 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До </a:t>
            </a:r>
            <a:r>
              <a:rPr lang="uk-UA" sz="2000" i="1" dirty="0">
                <a:solidFill>
                  <a:schemeClr val="bg1"/>
                </a:solidFill>
              </a:rPr>
              <a:t>15 квітня </a:t>
            </a:r>
          </a:p>
          <a:p>
            <a:pPr lvl="0"/>
            <a:r>
              <a:rPr lang="uk-UA" sz="2000" dirty="0" smtClean="0">
                <a:solidFill>
                  <a:schemeClr val="bg1"/>
                </a:solidFill>
              </a:rPr>
              <a:t>7. </a:t>
            </a:r>
            <a:r>
              <a:rPr lang="uk-UA" sz="2000" dirty="0" smtClean="0">
                <a:solidFill>
                  <a:schemeClr val="bg1"/>
                </a:solidFill>
              </a:rPr>
              <a:t>Провести </a:t>
            </a:r>
            <a:r>
              <a:rPr lang="uk-UA" sz="2000" dirty="0">
                <a:solidFill>
                  <a:schemeClr val="bg1"/>
                </a:solidFill>
              </a:rPr>
              <a:t>тренінгові заняття для </a:t>
            </a:r>
            <a:r>
              <a:rPr lang="uk-UA" sz="2000" dirty="0" smtClean="0">
                <a:solidFill>
                  <a:schemeClr val="bg1"/>
                </a:solidFill>
              </a:rPr>
              <a:t>вчителів, </a:t>
            </a:r>
            <a:r>
              <a:rPr lang="uk-UA" sz="2000" dirty="0">
                <a:solidFill>
                  <a:schemeClr val="bg1"/>
                </a:solidFill>
              </a:rPr>
              <a:t>які виявили початковий і середній рівні знань при написанні контрольних робіт під час тренінгу.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Методисти, викладачі </a:t>
            </a:r>
            <a:r>
              <a:rPr lang="uk-UA" sz="2000" i="1" dirty="0">
                <a:solidFill>
                  <a:schemeClr val="bg1"/>
                </a:solidFill>
              </a:rPr>
              <a:t>ХАНО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Травень </a:t>
            </a:r>
            <a:r>
              <a:rPr lang="uk-UA" sz="2000" i="1" dirty="0">
                <a:solidFill>
                  <a:schemeClr val="bg1"/>
                </a:solidFill>
              </a:rPr>
              <a:t>(за графіком)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8. </a:t>
            </a:r>
            <a:r>
              <a:rPr lang="uk-UA" sz="2000" dirty="0">
                <a:solidFill>
                  <a:schemeClr val="bg1"/>
                </a:solidFill>
              </a:rPr>
              <a:t>Надавати вчителям-</a:t>
            </a:r>
            <a:r>
              <a:rPr lang="uk-UA" sz="2000" dirty="0" err="1">
                <a:solidFill>
                  <a:schemeClr val="bg1"/>
                </a:solidFill>
              </a:rPr>
              <a:t>предметникам</a:t>
            </a:r>
            <a:r>
              <a:rPr lang="uk-UA" sz="2000" dirty="0">
                <a:solidFill>
                  <a:schemeClr val="bg1"/>
                </a:solidFill>
              </a:rPr>
              <a:t> консультаційну адресну </a:t>
            </a:r>
            <a:r>
              <a:rPr lang="uk-UA" sz="2000" dirty="0" smtClean="0">
                <a:solidFill>
                  <a:schemeClr val="bg1"/>
                </a:solidFill>
              </a:rPr>
              <a:t>методичну </a:t>
            </a:r>
            <a:r>
              <a:rPr lang="uk-UA" sz="2000" dirty="0">
                <a:solidFill>
                  <a:schemeClr val="bg1"/>
                </a:solidFill>
              </a:rPr>
              <a:t>допомогу з питань підготовки випускників до </a:t>
            </a:r>
            <a:r>
              <a:rPr lang="uk-UA" sz="2000" dirty="0" smtClean="0">
                <a:solidFill>
                  <a:schemeClr val="bg1"/>
                </a:solidFill>
              </a:rPr>
              <a:t>ДПА та </a:t>
            </a:r>
            <a:r>
              <a:rPr lang="uk-UA" sz="2000" dirty="0" smtClean="0">
                <a:solidFill>
                  <a:schemeClr val="bg1"/>
                </a:solidFill>
              </a:rPr>
              <a:t>ЗНО (за </a:t>
            </a:r>
            <a:r>
              <a:rPr lang="uk-UA" sz="2000" dirty="0">
                <a:solidFill>
                  <a:schemeClr val="bg1"/>
                </a:solidFill>
              </a:rPr>
              <a:t>потребою).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Методисти, викладачі </a:t>
            </a:r>
            <a:r>
              <a:rPr lang="uk-UA" sz="2000" i="1" dirty="0">
                <a:solidFill>
                  <a:schemeClr val="bg1"/>
                </a:solidFill>
              </a:rPr>
              <a:t>ХАНО </a:t>
            </a:r>
          </a:p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Жовтень </a:t>
            </a:r>
            <a:r>
              <a:rPr lang="uk-UA" sz="2000" i="1" dirty="0">
                <a:solidFill>
                  <a:schemeClr val="bg1"/>
                </a:solidFill>
              </a:rPr>
              <a:t>– травень </a:t>
            </a:r>
          </a:p>
        </p:txBody>
      </p:sp>
    </p:spTree>
    <p:extLst>
      <p:ext uri="{BB962C8B-B14F-4D97-AF65-F5344CB8AC3E}">
        <p14:creationId xmlns:p14="http://schemas.microsoft.com/office/powerpoint/2010/main" val="3429885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555" y="1138425"/>
            <a:ext cx="8856889" cy="458114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ОСВІТНІЙ </a:t>
            </a:r>
            <a:r>
              <a:rPr lang="uk-UA" b="1" dirty="0" smtClean="0"/>
              <a:t>ПРОЕКТ</a:t>
            </a:r>
          </a:p>
          <a:p>
            <a:pPr algn="ctr"/>
            <a:r>
              <a:rPr lang="uk-UA" sz="3200" b="1" dirty="0" smtClean="0"/>
              <a:t>«</a:t>
            </a:r>
            <a:r>
              <a:rPr lang="uk-UA" sz="3200" b="1" dirty="0"/>
              <a:t>Підвищення якості підготовки учнів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Харківської </a:t>
            </a:r>
            <a:r>
              <a:rPr lang="uk-UA" sz="3200" b="1" dirty="0"/>
              <a:t>області до Всеукраїнських учнівських олімпіад із навчальних предметів» </a:t>
            </a:r>
          </a:p>
          <a:p>
            <a:pPr algn="ctr"/>
            <a:endParaRPr lang="uk-UA" sz="1400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Мета </a:t>
            </a:r>
            <a:r>
              <a:rPr lang="uk-UA" b="1" dirty="0">
                <a:solidFill>
                  <a:srgbClr val="C00000"/>
                </a:solidFill>
              </a:rPr>
              <a:t>проекту: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bg1"/>
                </a:solidFill>
              </a:rPr>
              <a:t>підвищення результативності учнів загальноосвітніх навчальних закладів Харківської області у ІV етапі Всеукраїнських учнівських олімпіад із навчальних предметів</a:t>
            </a:r>
            <a:endParaRPr lang="uk-UA" sz="2400" b="1" dirty="0">
              <a:solidFill>
                <a:schemeClr val="bg1"/>
              </a:solidFill>
            </a:endParaRPr>
          </a:p>
          <a:p>
            <a:pPr algn="ctr"/>
            <a:endParaRPr lang="uk-UA" sz="2400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Термін </a:t>
            </a:r>
            <a:r>
              <a:rPr lang="uk-UA" b="1" dirty="0">
                <a:solidFill>
                  <a:srgbClr val="C00000"/>
                </a:solidFill>
              </a:rPr>
              <a:t>реалізації проекту: </a:t>
            </a:r>
            <a:r>
              <a:rPr lang="uk-UA" b="1" dirty="0">
                <a:solidFill>
                  <a:schemeClr val="bg1"/>
                </a:solidFill>
              </a:rPr>
              <a:t>2016 – 2018 рр.</a:t>
            </a:r>
          </a:p>
          <a:p>
            <a:pPr lvl="0" algn="l"/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588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uk-UA" altLang="uk-UA"/>
          </a:p>
        </p:txBody>
      </p:sp>
      <p:sp>
        <p:nvSpPr>
          <p:cNvPr id="2" name="TextBox 1"/>
          <p:cNvSpPr txBox="1"/>
          <p:nvPr/>
        </p:nvSpPr>
        <p:spPr>
          <a:xfrm>
            <a:off x="174076" y="1291130"/>
            <a:ext cx="87849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Очікувані </a:t>
            </a:r>
            <a:r>
              <a:rPr lang="uk-UA" sz="2800" b="1" dirty="0">
                <a:solidFill>
                  <a:srgbClr val="C00000"/>
                </a:solidFill>
              </a:rPr>
              <a:t>результати:</a:t>
            </a:r>
            <a:r>
              <a:rPr lang="uk-UA" sz="2800" dirty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bg1"/>
                </a:solidFill>
              </a:rPr>
              <a:t>підвищення результативності участі учнів у Всеукраїнських учнівських олімпіад із навчальних предметів, зокрема з біології, географії, екології, економіки й історії;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chemeClr val="bg1"/>
                </a:solidFill>
              </a:rPr>
              <a:t>створення </a:t>
            </a:r>
            <a:r>
              <a:rPr lang="uk-UA" sz="2000" b="1" dirty="0" err="1">
                <a:solidFill>
                  <a:schemeClr val="bg1"/>
                </a:solidFill>
              </a:rPr>
              <a:t>освітньо</a:t>
            </a:r>
            <a:r>
              <a:rPr lang="uk-UA" sz="2000" b="1" dirty="0">
                <a:solidFill>
                  <a:schemeClr val="bg1"/>
                </a:solidFill>
              </a:rPr>
              <a:t>-наукового середовища для розвитку інтелектуального потенціалу обдарованих </a:t>
            </a:r>
            <a:r>
              <a:rPr lang="uk-UA" sz="2000" b="1" dirty="0" smtClean="0">
                <a:solidFill>
                  <a:schemeClr val="bg1"/>
                </a:solidFill>
              </a:rPr>
              <a:t>учнів</a:t>
            </a:r>
            <a:endParaRPr lang="uk-UA" sz="2000" b="1" dirty="0">
              <a:solidFill>
                <a:schemeClr val="bg1"/>
              </a:solidFill>
            </a:endParaRPr>
          </a:p>
          <a:p>
            <a:r>
              <a:rPr lang="uk-UA" sz="2000" dirty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uk-UA" sz="2800" b="1" dirty="0">
                <a:solidFill>
                  <a:srgbClr val="C00000"/>
                </a:solidFill>
              </a:rPr>
              <a:t>Прикінцеві положення:</a:t>
            </a:r>
            <a:r>
              <a:rPr lang="uk-UA" sz="2800" dirty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lvl="0"/>
            <a:r>
              <a:rPr lang="uk-UA" sz="2000" b="1" dirty="0">
                <a:solidFill>
                  <a:schemeClr val="bg1"/>
                </a:solidFill>
              </a:rPr>
              <a:t>Освітній проект реалізується щорічно відповідно до нормативно-правових документів Міністерства освіти і науки України, які визначають умови проведення та перелік Всеукраїнських учнівських олімпіад із навчальних предметів у кожному навчальному </a:t>
            </a:r>
            <a:r>
              <a:rPr lang="uk-UA" sz="2000" b="1" dirty="0" smtClean="0">
                <a:solidFill>
                  <a:schemeClr val="bg1"/>
                </a:solidFill>
              </a:rPr>
              <a:t>році</a:t>
            </a:r>
            <a:endParaRPr lang="uk-UA" sz="2000" b="1" dirty="0">
              <a:solidFill>
                <a:schemeClr val="bg1"/>
              </a:solidFill>
            </a:endParaRPr>
          </a:p>
          <a:p>
            <a:pPr lvl="0" algn="l"/>
            <a:endParaRPr lang="uk-UA" sz="2000" b="1" dirty="0">
              <a:solidFill>
                <a:schemeClr val="bg1"/>
              </a:solidFill>
            </a:endParaRPr>
          </a:p>
          <a:p>
            <a:pPr algn="l"/>
            <a:r>
              <a:rPr lang="uk-UA" sz="2400" b="1" dirty="0">
                <a:solidFill>
                  <a:srgbClr val="FFFF00"/>
                </a:solidFill>
              </a:rPr>
              <a:t>Проект схвалено науково-методичною радою КВНЗ «Харківська академія неперервної освіти» (протокол № 2 від 09.06.2016</a:t>
            </a:r>
            <a:r>
              <a:rPr lang="uk-UA" sz="2400" b="1" dirty="0" smtClean="0">
                <a:solidFill>
                  <a:srgbClr val="FFFF00"/>
                </a:solidFill>
              </a:rPr>
              <a:t>) </a:t>
            </a:r>
            <a:endParaRPr lang="uk-UA" sz="2400" b="1" dirty="0">
              <a:solidFill>
                <a:srgbClr val="FFFF00"/>
              </a:solidFill>
            </a:endParaRPr>
          </a:p>
          <a:p>
            <a:pPr lvl="0" algn="l"/>
            <a:endParaRPr lang="uk-UA" sz="2000" dirty="0" smtClean="0">
              <a:solidFill>
                <a:schemeClr val="bg1"/>
              </a:solidFill>
            </a:endParaRPr>
          </a:p>
          <a:p>
            <a:pPr lvl="0" algn="l"/>
            <a:endParaRPr lang="uk-UA" sz="800" dirty="0">
              <a:solidFill>
                <a:schemeClr val="bg1"/>
              </a:solidFill>
            </a:endParaRPr>
          </a:p>
          <a:p>
            <a:pPr lvl="0" algn="l"/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214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1428</Words>
  <Application>Microsoft Office PowerPoint</Application>
  <PresentationFormat>Экран (4:3)</PresentationFormat>
  <Paragraphs>238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Реалізація регіональних освітніх проектів як ефективний інструмент підвищення якості методичної роботи </vt:lpstr>
      <vt:lpstr>Регіональні освітні проекти</vt:lpstr>
      <vt:lpstr>Регіональні освітні проекти</vt:lpstr>
      <vt:lpstr>Презентация PowerPoint</vt:lpstr>
      <vt:lpstr>Презентация PowerPoint</vt:lpstr>
      <vt:lpstr>Заходи щодо реалізації мети проекту:</vt:lpstr>
      <vt:lpstr>Заходи щодо реалізації мети проекту:</vt:lpstr>
      <vt:lpstr>Презентация PowerPoint</vt:lpstr>
      <vt:lpstr>Презентация PowerPoint</vt:lpstr>
      <vt:lpstr>Заходи щодо реалізації мети проекту:</vt:lpstr>
      <vt:lpstr>Заходи щодо реалізації мети проекту:</vt:lpstr>
      <vt:lpstr>Заходи щодо реалізації мети проекту:</vt:lpstr>
      <vt:lpstr>Презентация PowerPoint</vt:lpstr>
      <vt:lpstr>Заходи щодо реалізації мети проекту:</vt:lpstr>
      <vt:lpstr>Заходи щодо реалізації мети проекту:</vt:lpstr>
      <vt:lpstr>Презентация PowerPoint</vt:lpstr>
      <vt:lpstr>Завдання проекту:</vt:lpstr>
      <vt:lpstr>Презентация PowerPoint</vt:lpstr>
      <vt:lpstr>Презентация PowerPoint</vt:lpstr>
      <vt:lpstr>Заходи щодо реалізації мети проекту:</vt:lpstr>
      <vt:lpstr>Заходи щодо реалізації мети проекту:</vt:lpstr>
      <vt:lpstr>Презентация PowerPoint</vt:lpstr>
      <vt:lpstr>Презентация PowerPoint</vt:lpstr>
      <vt:lpstr>Очікувані результати:</vt:lpstr>
      <vt:lpstr>Заходи щодо реалізації проекту:</vt:lpstr>
      <vt:lpstr>Дякую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Светлана Вольянская</cp:lastModifiedBy>
  <cp:revision>89</cp:revision>
  <cp:lastPrinted>2016-08-23T11:09:54Z</cp:lastPrinted>
  <dcterms:created xsi:type="dcterms:W3CDTF">2013-08-21T19:17:07Z</dcterms:created>
  <dcterms:modified xsi:type="dcterms:W3CDTF">2016-08-23T11:10:11Z</dcterms:modified>
</cp:coreProperties>
</file>