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7" r:id="rId2"/>
    <p:sldId id="281" r:id="rId3"/>
    <p:sldId id="280" r:id="rId4"/>
    <p:sldId id="256" r:id="rId5"/>
    <p:sldId id="258" r:id="rId6"/>
    <p:sldId id="259" r:id="rId7"/>
    <p:sldId id="282" r:id="rId8"/>
    <p:sldId id="286" r:id="rId9"/>
    <p:sldId id="287" r:id="rId10"/>
    <p:sldId id="283" r:id="rId11"/>
    <p:sldId id="260" r:id="rId12"/>
    <p:sldId id="261" r:id="rId13"/>
    <p:sldId id="276" r:id="rId14"/>
    <p:sldId id="284" r:id="rId15"/>
    <p:sldId id="264" r:id="rId16"/>
    <p:sldId id="285" r:id="rId17"/>
    <p:sldId id="262" r:id="rId18"/>
    <p:sldId id="277" r:id="rId19"/>
    <p:sldId id="263" r:id="rId20"/>
    <p:sldId id="278" r:id="rId21"/>
    <p:sldId id="265" r:id="rId22"/>
    <p:sldId id="279" r:id="rId23"/>
    <p:sldId id="266" r:id="rId24"/>
    <p:sldId id="270" r:id="rId25"/>
    <p:sldId id="271" r:id="rId26"/>
    <p:sldId id="272" r:id="rId27"/>
    <p:sldId id="273" r:id="rId28"/>
    <p:sldId id="267" r:id="rId29"/>
    <p:sldId id="274" r:id="rId3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2" autoAdjust="0"/>
    <p:restoredTop sz="94660"/>
  </p:normalViewPr>
  <p:slideViewPr>
    <p:cSldViewPr>
      <p:cViewPr>
        <p:scale>
          <a:sx n="66" d="100"/>
          <a:sy n="66" d="100"/>
        </p:scale>
        <p:origin x="-1146"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4EC89B27-7806-4119-B48B-CF783A4C629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F62EEBF-2E88-419C-82A2-0AF009264B6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CAB5D38-C38D-4E3B-BC99-DA7D3A79DCD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935163"/>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935163"/>
            <a:ext cx="4038600" cy="43894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356350"/>
            <a:ext cx="2133600" cy="365125"/>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2667000" y="6356350"/>
            <a:ext cx="33528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356350"/>
            <a:ext cx="762000" cy="365125"/>
          </a:xfrm>
        </p:spPr>
        <p:txBody>
          <a:bodyPr/>
          <a:lstStyle>
            <a:lvl1pPr>
              <a:defRPr/>
            </a:lvl1pPr>
          </a:lstStyle>
          <a:p>
            <a:pPr>
              <a:defRPr/>
            </a:pPr>
            <a:fld id="{1A27CA70-FEE2-40E4-B4A3-25E20FE4E0D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850"/>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935163"/>
            <a:ext cx="8229600" cy="4389437"/>
          </a:xfrm>
        </p:spPr>
        <p:txBody>
          <a:bodyPr/>
          <a:lstStyle/>
          <a:p>
            <a:endParaRPr lang="ru-RU"/>
          </a:p>
        </p:txBody>
      </p:sp>
      <p:sp>
        <p:nvSpPr>
          <p:cNvPr id="4" name="Дата 3"/>
          <p:cNvSpPr>
            <a:spLocks noGrp="1"/>
          </p:cNvSpPr>
          <p:nvPr>
            <p:ph type="dt" sz="half" idx="10"/>
          </p:nvPr>
        </p:nvSpPr>
        <p:spPr>
          <a:xfrm>
            <a:off x="457200" y="6356350"/>
            <a:ext cx="2133600" cy="365125"/>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2667000" y="6356350"/>
            <a:ext cx="3352800" cy="365125"/>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7924800" y="6356350"/>
            <a:ext cx="762000" cy="365125"/>
          </a:xfrm>
        </p:spPr>
        <p:txBody>
          <a:bodyPr/>
          <a:lstStyle>
            <a:lvl1pPr>
              <a:defRPr/>
            </a:lvl1pPr>
          </a:lstStyle>
          <a:p>
            <a:pPr>
              <a:defRPr/>
            </a:pPr>
            <a:fld id="{99D303E5-797E-452E-8154-E1B84DE6F70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22B96E1-7848-4577-8F93-4FFF6260AE0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8AFE589-7336-4F2D-9D97-68A0771F61F1}"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BE2D6CA6-3857-4182-A421-D3A06F8A320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C1CAB9D9-28D4-4730-B84F-1C3F34EBF2B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71510C9F-3991-4202-BEC2-743F2DBF47E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6A040CA5-1E30-45F1-9E6C-5DAF1071CAA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154467F7-9B96-4D73-A78C-75637A7BD89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F246BB65-B8A1-4192-9E29-CECAE972291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a:defRPr/>
            </a:pPr>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cs typeface="+mn-cs"/>
              </a:defRPr>
            </a:lvl1pPr>
          </a:lstStyle>
          <a:p>
            <a:pPr>
              <a:defRPr/>
            </a:pPr>
            <a:fld id="{6293AA28-DC63-4A2E-9063-BA6AAB4FFBEB}"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cs typeface="+mn-cs"/>
              </a:endParaRPr>
            </a:p>
          </p:txBody>
        </p:sp>
      </p:grpSp>
    </p:spTree>
  </p:cSld>
  <p:clrMap bg1="lt1" tx1="dk1" bg2="lt2" tx2="dk2" accent1="accent1" accent2="accent2" accent3="accent3" accent4="accent4" accent5="accent5" accent6="accent6" hlink="hlink" folHlink="folHlink"/>
  <p:sldLayoutIdLst>
    <p:sldLayoutId id="2147483746" r:id="rId1"/>
    <p:sldLayoutId id="2147483743" r:id="rId2"/>
    <p:sldLayoutId id="2147483747" r:id="rId3"/>
    <p:sldLayoutId id="2147483742" r:id="rId4"/>
    <p:sldLayoutId id="2147483741" r:id="rId5"/>
    <p:sldLayoutId id="2147483740" r:id="rId6"/>
    <p:sldLayoutId id="2147483739" r:id="rId7"/>
    <p:sldLayoutId id="2147483738" r:id="rId8"/>
    <p:sldLayoutId id="2147483748" r:id="rId9"/>
    <p:sldLayoutId id="2147483737" r:id="rId10"/>
    <p:sldLayoutId id="2147483736" r:id="rId11"/>
    <p:sldLayoutId id="2147483744" r:id="rId12"/>
    <p:sldLayoutId id="2147483745"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ca.informjust.ua/government_agencie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osvita.u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611188" y="981075"/>
            <a:ext cx="8229600" cy="2881313"/>
          </a:xfrm>
        </p:spPr>
        <p:txBody>
          <a:bodyPr/>
          <a:lstStyle/>
          <a:p>
            <a:pPr algn="ctr" eaLnBrk="1" hangingPunct="1"/>
            <a:r>
              <a:rPr lang="uk-UA" sz="4000" b="1" smtClean="0">
                <a:latin typeface="Arial" charset="0"/>
              </a:rPr>
              <a:t>Про організацію роботи МНВК  із Єдиною державною електронною базою з питань освіти (ЄДЕБО)</a:t>
            </a:r>
            <a:endParaRPr lang="ru-RU" sz="4000" b="1" smtClean="0">
              <a:latin typeface="Arial" charset="0"/>
            </a:endParaRPr>
          </a:p>
        </p:txBody>
      </p:sp>
      <p:sp>
        <p:nvSpPr>
          <p:cNvPr id="13314" name="Rectangle 3"/>
          <p:cNvSpPr>
            <a:spLocks noGrp="1" noChangeArrowheads="1"/>
          </p:cNvSpPr>
          <p:nvPr>
            <p:ph idx="1"/>
          </p:nvPr>
        </p:nvSpPr>
        <p:spPr>
          <a:xfrm>
            <a:off x="2484438" y="4365625"/>
            <a:ext cx="6284912" cy="1943100"/>
          </a:xfrm>
        </p:spPr>
        <p:txBody>
          <a:bodyPr/>
          <a:lstStyle/>
          <a:p>
            <a:pPr marL="609600" indent="-609600" algn="r" eaLnBrk="1" hangingPunct="1">
              <a:buFontTx/>
              <a:buNone/>
            </a:pPr>
            <a:r>
              <a:rPr lang="uk-UA" sz="2000" smtClean="0">
                <a:solidFill>
                  <a:schemeClr val="tx2"/>
                </a:solidFill>
              </a:rPr>
              <a:t>Коваленко В.О., </a:t>
            </a:r>
            <a:r>
              <a:rPr lang="en-US" sz="2000" smtClean="0">
                <a:solidFill>
                  <a:schemeClr val="tx2"/>
                </a:solidFill>
              </a:rPr>
              <a:t> </a:t>
            </a:r>
            <a:r>
              <a:rPr lang="uk-UA" sz="2000" smtClean="0">
                <a:solidFill>
                  <a:schemeClr val="tx2"/>
                </a:solidFill>
              </a:rPr>
              <a:t>головний спеціаліст відділу дошкільної, загальної середньої, корекційної та позашкільної освіти управління освіти і науки Департаменту науки і освіти Харківської обласної державної адміністрації</a:t>
            </a:r>
            <a:endParaRPr lang="ru-RU" sz="2000" smtClean="0">
              <a:solidFill>
                <a:schemeClr val="tx2"/>
              </a:solidFill>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0" y="333375"/>
            <a:ext cx="9144000" cy="935038"/>
          </a:xfrm>
        </p:spPr>
        <p:txBody>
          <a:bodyPr/>
          <a:lstStyle/>
          <a:p>
            <a:pPr algn="ctr"/>
            <a:r>
              <a:rPr lang="uk-UA" sz="2800" b="1" smtClean="0">
                <a:latin typeface="Arial" charset="0"/>
              </a:rPr>
              <a:t>Основні етапи підключення навчального закладу до Єдиної електронної бази з питань освіти</a:t>
            </a:r>
            <a:r>
              <a:rPr lang="ru-RU" sz="4600" smtClean="0"/>
              <a:t> </a:t>
            </a:r>
          </a:p>
        </p:txBody>
      </p:sp>
      <p:pic>
        <p:nvPicPr>
          <p:cNvPr id="43011" name="Picture 3"/>
          <p:cNvPicPr>
            <a:picLocks noChangeAspect="1" noChangeArrowheads="1"/>
          </p:cNvPicPr>
          <p:nvPr>
            <p:ph type="body" sz="half" idx="1"/>
          </p:nvPr>
        </p:nvPicPr>
        <p:blipFill>
          <a:blip r:embed="rId2"/>
          <a:srcRect l="40259" t="23067" r="13252" b="12279"/>
          <a:stretch>
            <a:fillRect/>
          </a:stretch>
        </p:blipFill>
        <p:spPr>
          <a:xfrm>
            <a:off x="4500563" y="1125538"/>
            <a:ext cx="4643437" cy="5732462"/>
          </a:xfrm>
        </p:spPr>
      </p:pic>
      <p:sp>
        <p:nvSpPr>
          <p:cNvPr id="43012" name="Rectangle 4"/>
          <p:cNvSpPr>
            <a:spLocks noGrp="1"/>
          </p:cNvSpPr>
          <p:nvPr>
            <p:ph sz="half" idx="2"/>
          </p:nvPr>
        </p:nvSpPr>
        <p:spPr>
          <a:xfrm>
            <a:off x="179388" y="1196975"/>
            <a:ext cx="4464050" cy="5373688"/>
          </a:xfrm>
        </p:spPr>
        <p:txBody>
          <a:bodyPr/>
          <a:lstStyle/>
          <a:p>
            <a:pPr marL="0" indent="50800">
              <a:buFont typeface="Wingdings" pitchFamily="2" charset="2"/>
              <a:buAutoNum type="arabicPeriod"/>
            </a:pPr>
            <a:r>
              <a:rPr lang="uk-UA" sz="2200" smtClean="0">
                <a:latin typeface="Times New Roman" pitchFamily="18" charset="0"/>
              </a:rPr>
              <a:t> Ознайомитися з Керівництвом користувача. </a:t>
            </a:r>
          </a:p>
          <a:p>
            <a:pPr marL="0" indent="50800">
              <a:buFont typeface="Wingdings" pitchFamily="2" charset="2"/>
              <a:buAutoNum type="arabicPeriod"/>
            </a:pPr>
            <a:r>
              <a:rPr lang="uk-UA" sz="2200" smtClean="0">
                <a:latin typeface="Times New Roman" pitchFamily="18" charset="0"/>
              </a:rPr>
              <a:t> Визначитися із особою, яка буде відповідальною за роботу з ЄДЕБО.</a:t>
            </a:r>
          </a:p>
          <a:p>
            <a:pPr marL="0" indent="50800">
              <a:buFont typeface="Wingdings" pitchFamily="2" charset="2"/>
              <a:buAutoNum type="arabicPeriod"/>
            </a:pPr>
            <a:r>
              <a:rPr lang="uk-UA" sz="2200" smtClean="0">
                <a:latin typeface="Times New Roman" pitchFamily="18" charset="0"/>
              </a:rPr>
              <a:t> Виконати вимоги Порядку підключення.</a:t>
            </a:r>
          </a:p>
          <a:p>
            <a:pPr marL="0" indent="50800">
              <a:buFont typeface="Wingdings" pitchFamily="2" charset="2"/>
              <a:buAutoNum type="arabicPeriod"/>
            </a:pPr>
            <a:r>
              <a:rPr lang="uk-UA" sz="2200" smtClean="0">
                <a:latin typeface="Times New Roman" pitchFamily="18" charset="0"/>
              </a:rPr>
              <a:t> Створити матеріально-технічну базу.</a:t>
            </a:r>
          </a:p>
          <a:p>
            <a:pPr marL="0" indent="50800">
              <a:buFont typeface="Wingdings" pitchFamily="2" charset="2"/>
              <a:buAutoNum type="arabicPeriod"/>
            </a:pPr>
            <a:r>
              <a:rPr lang="uk-UA" sz="2200" smtClean="0">
                <a:latin typeface="Times New Roman" pitchFamily="18" charset="0"/>
              </a:rPr>
              <a:t> Оплатити послуги ДП </a:t>
            </a:r>
            <a:r>
              <a:rPr lang="en-US" sz="2200" smtClean="0">
                <a:cs typeface="Times New Roman" pitchFamily="18" charset="0"/>
              </a:rPr>
              <a:t>«</a:t>
            </a:r>
            <a:r>
              <a:rPr lang="uk-UA" sz="2200" smtClean="0">
                <a:latin typeface="Times New Roman" pitchFamily="18" charset="0"/>
              </a:rPr>
              <a:t>Інфоресурс</a:t>
            </a:r>
            <a:r>
              <a:rPr lang="en-US" sz="2200" smtClean="0">
                <a:cs typeface="Times New Roman" pitchFamily="18" charset="0"/>
              </a:rPr>
              <a:t>»</a:t>
            </a:r>
            <a:r>
              <a:rPr lang="uk-UA" sz="2200" smtClean="0">
                <a:latin typeface="Times New Roman" pitchFamily="18" charset="0"/>
                <a:cs typeface="Times New Roman" pitchFamily="18" charset="0"/>
              </a:rPr>
              <a:t>.</a:t>
            </a:r>
            <a:endParaRPr lang="en-US" sz="2200" smtClean="0">
              <a:latin typeface="Times New Roman" pitchFamily="18" charset="0"/>
              <a:cs typeface="Times New Roman" pitchFamily="18" charset="0"/>
            </a:endParaRPr>
          </a:p>
          <a:p>
            <a:pPr marL="0" indent="50800">
              <a:buFont typeface="Wingdings" pitchFamily="2" charset="2"/>
              <a:buAutoNum type="arabicPeriod"/>
            </a:pPr>
            <a:r>
              <a:rPr lang="uk-UA" sz="2200" smtClean="0">
                <a:latin typeface="Times New Roman" pitchFamily="18" charset="0"/>
              </a:rPr>
              <a:t> Підключитися до ЄДЕБО.</a:t>
            </a:r>
            <a:endParaRPr lang="ru-RU" sz="2200" smtClean="0">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288" y="1773238"/>
            <a:ext cx="8569325" cy="1511300"/>
          </a:xfrm>
        </p:spPr>
        <p:txBody>
          <a:bodyPr>
            <a:normAutofit fontScale="90000"/>
          </a:bodyPr>
          <a:lstStyle/>
          <a:p>
            <a:pPr algn="ctr" eaLnBrk="1" hangingPunct="1">
              <a:defRPr/>
            </a:pPr>
            <a:r>
              <a:rPr lang="uk-UA" sz="1800" smtClean="0"/>
              <a:t/>
            </a:r>
            <a:br>
              <a:rPr lang="uk-UA" sz="1800" smtClean="0"/>
            </a:br>
            <a:r>
              <a:rPr lang="uk-UA" sz="2500" smtClean="0"/>
              <a:t>При початку роботи з ЄДЕБО необхідно сканкопії документів, підтверджених накладанням електронних цифрових підписів </a:t>
            </a:r>
            <a:r>
              <a:rPr lang="uk-UA" sz="2500" u="sng" smtClean="0"/>
              <a:t>керівника </a:t>
            </a:r>
            <a:r>
              <a:rPr lang="uk-UA" sz="2500" smtClean="0"/>
              <a:t>та </a:t>
            </a:r>
            <a:r>
              <a:rPr lang="uk-UA" sz="2500" u="sng" smtClean="0"/>
              <a:t>печатки</a:t>
            </a:r>
            <a:r>
              <a:rPr lang="uk-UA" sz="1800" u="sng" smtClean="0"/>
              <a:t/>
            </a:r>
            <a:br>
              <a:rPr lang="uk-UA" sz="1800" u="sng" smtClean="0"/>
            </a:br>
            <a:r>
              <a:rPr lang="uk-UA" sz="1800" u="sng" smtClean="0"/>
              <a:t/>
            </a:r>
            <a:br>
              <a:rPr lang="uk-UA" sz="1800" u="sng" smtClean="0"/>
            </a:br>
            <a:r>
              <a:rPr lang="uk-UA" sz="2000" u="sng" smtClean="0"/>
              <a:t>Розділ </a:t>
            </a:r>
            <a:r>
              <a:rPr lang="ru-RU" sz="2000" u="sng" smtClean="0"/>
              <a:t>«</a:t>
            </a:r>
            <a:r>
              <a:rPr lang="uk-UA" sz="2000" u="sng" smtClean="0"/>
              <a:t>Н</a:t>
            </a:r>
            <a:r>
              <a:rPr lang="ru-RU" sz="2000" u="sng" smtClean="0"/>
              <a:t>овини» «Підтвердження сканованих ДОКУМЕНТІВ навчального закладу (установи) у модулі "КОПІЇ ДОКУМЕНТІВ" здійснюється накладанням електронних цифрових підписів КЕРІВНИКА та ПЕЧАТКИ»             </a:t>
            </a:r>
            <a:r>
              <a:rPr lang="ru-RU" sz="2000" u="sng" smtClean="0">
                <a:latin typeface="Arial" charset="0"/>
              </a:rPr>
              <a:t/>
            </a:r>
            <a:br>
              <a:rPr lang="ru-RU" sz="2000" u="sng" smtClean="0">
                <a:latin typeface="Arial" charset="0"/>
              </a:rPr>
            </a:br>
            <a:r>
              <a:rPr lang="ru-RU" sz="2000" u="sng" smtClean="0"/>
              <a:t>Дата публікації: 16.05.2016</a:t>
            </a:r>
          </a:p>
        </p:txBody>
      </p:sp>
      <p:sp>
        <p:nvSpPr>
          <p:cNvPr id="17410" name="Rectangle 3"/>
          <p:cNvSpPr>
            <a:spLocks noGrp="1" noChangeArrowheads="1"/>
          </p:cNvSpPr>
          <p:nvPr>
            <p:ph idx="1"/>
          </p:nvPr>
        </p:nvSpPr>
        <p:spPr>
          <a:xfrm>
            <a:off x="755650" y="3357563"/>
            <a:ext cx="8075613" cy="3013075"/>
          </a:xfrm>
        </p:spPr>
        <p:txBody>
          <a:bodyPr/>
          <a:lstStyle/>
          <a:p>
            <a:pPr marL="452438" indent="12700" eaLnBrk="1" hangingPunct="1">
              <a:buFontTx/>
              <a:buNone/>
            </a:pPr>
            <a:r>
              <a:rPr lang="uk-UA" sz="2200" smtClean="0"/>
              <a:t>1. Статут (копії всіх сторінок)</a:t>
            </a:r>
          </a:p>
          <a:p>
            <a:pPr marL="452438" indent="12700" eaLnBrk="1" hangingPunct="1">
              <a:buFontTx/>
              <a:buNone/>
            </a:pPr>
            <a:r>
              <a:rPr lang="uk-UA" sz="2200" smtClean="0"/>
              <a:t>2. Витяг з ЄДР (розширений)</a:t>
            </a:r>
          </a:p>
          <a:p>
            <a:pPr marL="452438" indent="12700" eaLnBrk="1" hangingPunct="1">
              <a:buFontTx/>
              <a:buNone/>
            </a:pPr>
            <a:r>
              <a:rPr lang="uk-UA" sz="2200" smtClean="0"/>
              <a:t>3. Витяг (Довідка) з ЄДРПОУ (лицьова та зворотна сторона) </a:t>
            </a:r>
          </a:p>
          <a:p>
            <a:pPr marL="452438" indent="12700" eaLnBrk="1" hangingPunct="1">
              <a:buFontTx/>
              <a:buNone/>
            </a:pPr>
            <a:r>
              <a:rPr lang="uk-UA" sz="2200" smtClean="0"/>
              <a:t>4. Наказ про призначення керівника навчального закладу</a:t>
            </a:r>
          </a:p>
          <a:p>
            <a:pPr marL="452438" indent="12700" eaLnBrk="1" hangingPunct="1">
              <a:buFontTx/>
              <a:buNone/>
            </a:pPr>
            <a:r>
              <a:rPr lang="uk-UA" sz="2200" smtClean="0"/>
              <a:t>5. Зразок відбитка печатки навчального закладу</a:t>
            </a:r>
          </a:p>
          <a:p>
            <a:pPr marL="452438" indent="12700" eaLnBrk="1" hangingPunct="1">
              <a:buFontTx/>
              <a:buNone/>
            </a:pPr>
            <a:r>
              <a:rPr lang="uk-UA" sz="2200" smtClean="0"/>
              <a:t>6. Зразок підпису керівника навчального закладу</a:t>
            </a:r>
            <a:endParaRPr lang="ru-RU" sz="2200" smtClean="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nchor="t" anchorCtr="1"/>
          <a:lstStyle/>
          <a:p>
            <a:pPr eaLnBrk="1" hangingPunct="1"/>
            <a:r>
              <a:rPr lang="uk-UA" sz="2800" smtClean="0"/>
              <a:t>	Розділ “Навчальний заклад” – модуль “Ліцензії” – внести всі наявні ліцензії закладу та </a:t>
            </a:r>
            <a:r>
              <a:rPr lang="uk-UA" sz="2800" u="sng" smtClean="0">
                <a:solidFill>
                  <a:srgbClr val="FF3300"/>
                </a:solidFill>
              </a:rPr>
              <a:t>обов</a:t>
            </a:r>
            <a:r>
              <a:rPr lang="en-US" sz="2800" u="sng" smtClean="0">
                <a:solidFill>
                  <a:srgbClr val="FF3300"/>
                </a:solidFill>
                <a:latin typeface="Bernard MT Condensed" pitchFamily="18" charset="0"/>
              </a:rPr>
              <a:t>’</a:t>
            </a:r>
            <a:r>
              <a:rPr lang="uk-UA" sz="2800" u="sng" smtClean="0">
                <a:solidFill>
                  <a:srgbClr val="FF3300"/>
                </a:solidFill>
              </a:rPr>
              <a:t>язково  верифікувати </a:t>
            </a:r>
            <a:br>
              <a:rPr lang="uk-UA" sz="2800" u="sng" smtClean="0">
                <a:solidFill>
                  <a:srgbClr val="FF3300"/>
                </a:solidFill>
              </a:rPr>
            </a:br>
            <a:r>
              <a:rPr lang="uk-UA" sz="2800" u="sng" smtClean="0">
                <a:solidFill>
                  <a:srgbClr val="FF3300"/>
                </a:solidFill>
              </a:rPr>
              <a:t/>
            </a:r>
            <a:br>
              <a:rPr lang="uk-UA" sz="2800" u="sng" smtClean="0">
                <a:solidFill>
                  <a:srgbClr val="FF3300"/>
                </a:solidFill>
              </a:rPr>
            </a:br>
            <a:r>
              <a:rPr lang="uk-UA" sz="2800" smtClean="0">
                <a:solidFill>
                  <a:srgbClr val="FF3300"/>
                </a:solidFill>
              </a:rPr>
              <a:t>	</a:t>
            </a:r>
            <a:endParaRPr lang="ru-RU" sz="2800" smtClean="0"/>
          </a:p>
        </p:txBody>
      </p:sp>
      <p:pic>
        <p:nvPicPr>
          <p:cNvPr id="18434" name="Picture 3"/>
          <p:cNvPicPr>
            <a:picLocks noGrp="1" noChangeAspect="1" noChangeArrowheads="1"/>
          </p:cNvPicPr>
          <p:nvPr>
            <p:ph type="body" idx="4294967295"/>
          </p:nvPr>
        </p:nvPicPr>
        <p:blipFill>
          <a:blip r:embed="rId2"/>
          <a:srcRect/>
          <a:stretch>
            <a:fillRect/>
          </a:stretch>
        </p:blipFill>
        <p:spPr>
          <a:xfrm>
            <a:off x="539750" y="2205038"/>
            <a:ext cx="8291513" cy="4392612"/>
          </a:xfrm>
        </p:spPr>
      </p:pic>
      <p:sp>
        <p:nvSpPr>
          <p:cNvPr id="4" name="Овал 3"/>
          <p:cNvSpPr/>
          <p:nvPr/>
        </p:nvSpPr>
        <p:spPr>
          <a:xfrm>
            <a:off x="2627313" y="2852738"/>
            <a:ext cx="1152525" cy="288925"/>
          </a:xfrm>
          <a:prstGeom prst="ellipse">
            <a:avLst/>
          </a:prstGeom>
          <a:solidFill>
            <a:srgbClr val="FF3300">
              <a:alpha val="0"/>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Овал 4"/>
          <p:cNvSpPr/>
          <p:nvPr/>
        </p:nvSpPr>
        <p:spPr>
          <a:xfrm>
            <a:off x="2700338" y="4076700"/>
            <a:ext cx="1150937" cy="288925"/>
          </a:xfrm>
          <a:prstGeom prst="ellipse">
            <a:avLst/>
          </a:prstGeom>
          <a:solidFill>
            <a:srgbClr val="FF3300">
              <a:alpha val="0"/>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r>
              <a:rPr lang="uk-UA" sz="2800" smtClean="0"/>
              <a:t>Модуль “Свідоцтва атестації професії” – вказати всі професії та </a:t>
            </a:r>
            <a:r>
              <a:rPr lang="uk-UA" sz="2800" u="sng" smtClean="0">
                <a:solidFill>
                  <a:srgbClr val="FF3300"/>
                </a:solidFill>
              </a:rPr>
              <a:t>обов</a:t>
            </a:r>
            <a:r>
              <a:rPr lang="en-US" sz="2800" u="sng" smtClean="0">
                <a:solidFill>
                  <a:srgbClr val="FF3300"/>
                </a:solidFill>
                <a:latin typeface="Bernard MT Condensed" pitchFamily="18" charset="0"/>
              </a:rPr>
              <a:t>’</a:t>
            </a:r>
            <a:r>
              <a:rPr lang="uk-UA" sz="2800" u="sng" smtClean="0">
                <a:solidFill>
                  <a:srgbClr val="FF3300"/>
                </a:solidFill>
              </a:rPr>
              <a:t>язково  верифікувати</a:t>
            </a:r>
            <a:endParaRPr lang="ru-RU" sz="2800" u="sng" smtClean="0">
              <a:solidFill>
                <a:srgbClr val="FF3300"/>
              </a:solidFill>
            </a:endParaRPr>
          </a:p>
        </p:txBody>
      </p:sp>
      <p:pic>
        <p:nvPicPr>
          <p:cNvPr id="19458" name="Picture 3"/>
          <p:cNvPicPr>
            <a:picLocks noGrp="1" noChangeAspect="1" noChangeArrowheads="1"/>
          </p:cNvPicPr>
          <p:nvPr>
            <p:ph type="body" idx="1"/>
          </p:nvPr>
        </p:nvPicPr>
        <p:blipFill>
          <a:blip r:embed="rId2"/>
          <a:srcRect/>
          <a:stretch>
            <a:fillRect/>
          </a:stretch>
        </p:blipFill>
        <p:spPr>
          <a:xfrm>
            <a:off x="457200" y="1935163"/>
            <a:ext cx="8229600" cy="4733925"/>
          </a:xfrm>
        </p:spPr>
      </p:pic>
      <p:sp>
        <p:nvSpPr>
          <p:cNvPr id="4" name="Овал 3"/>
          <p:cNvSpPr/>
          <p:nvPr/>
        </p:nvSpPr>
        <p:spPr>
          <a:xfrm>
            <a:off x="2484438" y="2636838"/>
            <a:ext cx="1150937" cy="287337"/>
          </a:xfrm>
          <a:prstGeom prst="ellipse">
            <a:avLst/>
          </a:prstGeom>
          <a:solidFill>
            <a:srgbClr val="FF3300">
              <a:alpha val="0"/>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5" name="Овал 4"/>
          <p:cNvSpPr/>
          <p:nvPr/>
        </p:nvSpPr>
        <p:spPr>
          <a:xfrm>
            <a:off x="2627313" y="4005263"/>
            <a:ext cx="1152525" cy="287337"/>
          </a:xfrm>
          <a:prstGeom prst="ellipse">
            <a:avLst/>
          </a:prstGeom>
          <a:solidFill>
            <a:srgbClr val="FF3300">
              <a:alpha val="0"/>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827088" y="260350"/>
            <a:ext cx="7561262" cy="576263"/>
          </a:xfrm>
        </p:spPr>
        <p:txBody>
          <a:bodyPr/>
          <a:lstStyle/>
          <a:p>
            <a:pPr algn="ctr"/>
            <a:r>
              <a:rPr lang="uk-UA" sz="2400" b="1" smtClean="0">
                <a:latin typeface="Arial" charset="0"/>
              </a:rPr>
              <a:t>КОРОТКИЙ КАЛЕНДАР </a:t>
            </a:r>
            <a:br>
              <a:rPr lang="uk-UA" sz="2400" b="1" smtClean="0">
                <a:latin typeface="Arial" charset="0"/>
              </a:rPr>
            </a:br>
            <a:r>
              <a:rPr lang="uk-UA" sz="2400" b="1" smtClean="0">
                <a:latin typeface="Arial" charset="0"/>
              </a:rPr>
              <a:t>ВІДПОВІДАЛЬНОГО ЗА ЄДЕБО У НЗ</a:t>
            </a:r>
            <a:endParaRPr lang="ru-RU" sz="2400" b="1" smtClean="0">
              <a:latin typeface="Arial" charset="0"/>
            </a:endParaRPr>
          </a:p>
        </p:txBody>
      </p:sp>
      <p:graphicFrame>
        <p:nvGraphicFramePr>
          <p:cNvPr id="44111" name="Group 79"/>
          <p:cNvGraphicFramePr>
            <a:graphicFrameLocks noGrp="1"/>
          </p:cNvGraphicFramePr>
          <p:nvPr/>
        </p:nvGraphicFramePr>
        <p:xfrm>
          <a:off x="179388" y="985838"/>
          <a:ext cx="8569325" cy="5567362"/>
        </p:xfrm>
        <a:graphic>
          <a:graphicData uri="http://schemas.openxmlformats.org/drawingml/2006/table">
            <a:tbl>
              <a:tblPr/>
              <a:tblGrid>
                <a:gridCol w="4975225"/>
                <a:gridCol w="3594100"/>
              </a:tblGrid>
              <a:tr h="180975">
                <a:tc>
                  <a:txBody>
                    <a:bodyPr/>
                    <a:lstStyle/>
                    <a:p>
                      <a:pPr marL="0" marR="0" lvl="0" indent="0" algn="ctr"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ОБОВЯЗКОВІ ЗАХОДИ ПРИ РОБОТІ З ЄДЕБО</a:t>
                      </a:r>
                      <a:endParaRPr kumimoji="0" lang="uk-UA"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1" i="0" u="none" strike="noStrike" cap="none" normalizeH="0" baseline="0" smtClean="0">
                          <a:ln>
                            <a:noFill/>
                          </a:ln>
                          <a:solidFill>
                            <a:schemeClr val="tx1"/>
                          </a:solidFill>
                          <a:effectLst/>
                          <a:latin typeface="Times New Roman" pitchFamily="18" charset="0"/>
                          <a:cs typeface="Times New Roman" pitchFamily="18" charset="0"/>
                        </a:rPr>
                        <a:t>ТЕРМІН ВИКОНАННЯ</a:t>
                      </a:r>
                      <a:endParaRPr kumimoji="0" lang="uk-UA" sz="16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just"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Внесення даних абітурієнтів НЗ до ЄДЕБО</a:t>
                      </a:r>
                      <a:endParaRPr kumimoji="0" lang="uk-UA"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місяць формування груп</a:t>
                      </a:r>
                      <a:endParaRPr kumimoji="0" lang="uk-UA"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just"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Надання заявки на верифікацію наказів про зарахування учнів на навчання</a:t>
                      </a:r>
                      <a:endParaRPr kumimoji="0" lang="uk-UA"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за 5 днів до початку навчання</a:t>
                      </a:r>
                      <a:endParaRPr kumimoji="0" lang="uk-UA"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just"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Закріплення учнів за навчальними групами</a:t>
                      </a:r>
                      <a:endParaRPr kumimoji="0" lang="uk-UA"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день початку навчання</a:t>
                      </a:r>
                      <a:endParaRPr kumimoji="0" lang="uk-UA"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just"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rPr>
                        <a:t>Внесення інформації про ступені ризику</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rPr>
                        <a:t>15 жовтня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just"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Надання заявки на верифікацію наказів про переведення, зміну персональних даних і т.п.</a:t>
                      </a:r>
                      <a:endParaRPr kumimoji="0" lang="uk-UA"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Протягом 5 робочих днів із дати підписання відповідного наказу</a:t>
                      </a:r>
                      <a:endParaRPr kumimoji="0" lang="uk-UA"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just"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Надання заявки на верифікацію протоколів (наказів) про підвищення освітньо-кваліфікаційного рівня учнів</a:t>
                      </a:r>
                      <a:endParaRPr kumimoji="0" lang="uk-UA"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Протягом 5 робочих днів із дати підписання протоколу (наказу)</a:t>
                      </a:r>
                      <a:endParaRPr kumimoji="0" lang="uk-UA"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just"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Надання заявки на верифікацію наказів про переведення на наступні курси навчання</a:t>
                      </a:r>
                      <a:endParaRPr kumimoji="0" lang="uk-UA"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день переведення</a:t>
                      </a:r>
                      <a:endParaRPr kumimoji="0" lang="uk-UA"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just"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rPr>
                        <a:t>Формування замовлень документів про ПТО</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за 2 тижні до випуску</a:t>
                      </a:r>
                      <a:endParaRPr kumimoji="0" lang="uk-UA"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just"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Надання заявки на верифікацію наказів про відрахування зі складу учнів, в тому числі – у зв’язку з закінченням навчання (випуск)</a:t>
                      </a:r>
                      <a:endParaRPr kumimoji="0" lang="uk-UA"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Протягом робочого дня із дати підписання наказу.</a:t>
                      </a:r>
                      <a:endParaRPr kumimoji="0" lang="ru-RU"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350">
                <a:tc>
                  <a:txBody>
                    <a:bodyPr/>
                    <a:lstStyle/>
                    <a:p>
                      <a:pPr marL="0" marR="0" lvl="0" indent="0" algn="just"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Внесення до ЄДЕБО даних щодо документів про освіту випускників (атестати, дипломи)</a:t>
                      </a:r>
                      <a:endParaRPr kumimoji="0" lang="uk-UA"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
                          <a:srgbClr val="0BD0D9"/>
                        </a:buClr>
                        <a:buSzPct val="95000"/>
                        <a:buFont typeface="Wingdings 2" pitchFamily="18" charset="2"/>
                        <a:buNone/>
                        <a:tabLst/>
                      </a:pPr>
                      <a:r>
                        <a:rPr kumimoji="0" lang="uk-UA" sz="1600" b="0" i="0" u="none" strike="noStrike" cap="none" normalizeH="0" baseline="0" smtClean="0">
                          <a:ln>
                            <a:noFill/>
                          </a:ln>
                          <a:solidFill>
                            <a:schemeClr val="tx1"/>
                          </a:solidFill>
                          <a:effectLst/>
                          <a:latin typeface="Times New Roman" pitchFamily="18" charset="0"/>
                          <a:cs typeface="Times New Roman" pitchFamily="18" charset="0"/>
                        </a:rPr>
                        <a:t>Протягом 3 робочих днів з дати верифікації наказів про відрахування</a:t>
                      </a:r>
                      <a:endParaRPr kumimoji="0" lang="uk-UA" sz="16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57200" y="274638"/>
            <a:ext cx="8362950" cy="777875"/>
          </a:xfrm>
        </p:spPr>
        <p:txBody>
          <a:bodyPr/>
          <a:lstStyle/>
          <a:p>
            <a:pPr algn="ctr" eaLnBrk="1" hangingPunct="1"/>
            <a:r>
              <a:rPr lang="uk-UA" sz="2600" smtClean="0"/>
              <a:t>Документи, які необхідні для прийому учнів в МНВК</a:t>
            </a:r>
            <a:endParaRPr lang="ru-RU" sz="2600" smtClean="0"/>
          </a:p>
        </p:txBody>
      </p:sp>
      <p:sp>
        <p:nvSpPr>
          <p:cNvPr id="20482" name="Rectangle 3"/>
          <p:cNvSpPr>
            <a:spLocks noGrp="1" noChangeArrowheads="1"/>
          </p:cNvSpPr>
          <p:nvPr>
            <p:ph idx="1"/>
          </p:nvPr>
        </p:nvSpPr>
        <p:spPr>
          <a:xfrm>
            <a:off x="611188" y="1341438"/>
            <a:ext cx="8229600" cy="4929187"/>
          </a:xfrm>
        </p:spPr>
        <p:txBody>
          <a:bodyPr/>
          <a:lstStyle/>
          <a:p>
            <a:pPr algn="ctr" eaLnBrk="1" hangingPunct="1">
              <a:buFontTx/>
              <a:buNone/>
            </a:pPr>
            <a:r>
              <a:rPr lang="uk-UA" sz="2800" smtClean="0"/>
              <a:t>10 клас</a:t>
            </a:r>
          </a:p>
          <a:p>
            <a:pPr eaLnBrk="1" hangingPunct="1">
              <a:buFontTx/>
              <a:buChar char="-"/>
            </a:pPr>
            <a:r>
              <a:rPr lang="uk-UA" sz="2400" smtClean="0"/>
              <a:t>Копія свідоцтва про народження </a:t>
            </a:r>
          </a:p>
          <a:p>
            <a:pPr eaLnBrk="1" hangingPunct="1">
              <a:buFontTx/>
              <a:buChar char="-"/>
            </a:pPr>
            <a:r>
              <a:rPr lang="uk-UA" sz="2400" smtClean="0"/>
              <a:t>Копія свідоцтва про базову середню освіту </a:t>
            </a:r>
          </a:p>
          <a:p>
            <a:pPr eaLnBrk="1" hangingPunct="1">
              <a:buFont typeface="Wingdings 2" pitchFamily="18" charset="2"/>
              <a:buNone/>
            </a:pPr>
            <a:r>
              <a:rPr lang="uk-UA" sz="2400" i="1" smtClean="0">
                <a:solidFill>
                  <a:srgbClr val="FF3300"/>
                </a:solidFill>
              </a:rPr>
              <a:t>		Обов</a:t>
            </a:r>
            <a:r>
              <a:rPr lang="en-US" sz="2400" i="1" smtClean="0">
                <a:solidFill>
                  <a:srgbClr val="FF3300"/>
                </a:solidFill>
              </a:rPr>
              <a:t>’</a:t>
            </a:r>
            <a:r>
              <a:rPr lang="uk-UA" sz="2400" i="1" smtClean="0">
                <a:solidFill>
                  <a:srgbClr val="FF3300"/>
                </a:solidFill>
              </a:rPr>
              <a:t>язково: середній бал свідоцтва </a:t>
            </a:r>
          </a:p>
          <a:p>
            <a:pPr eaLnBrk="1" hangingPunct="1">
              <a:buFontTx/>
              <a:buChar char="-"/>
            </a:pPr>
            <a:r>
              <a:rPr lang="uk-UA" sz="2400" smtClean="0"/>
              <a:t>Для професії “Водій автотранспортних засобів” – медична довідка</a:t>
            </a:r>
          </a:p>
          <a:p>
            <a:pPr eaLnBrk="1" hangingPunct="1">
              <a:buFontTx/>
              <a:buNone/>
            </a:pPr>
            <a:endParaRPr lang="uk-UA" sz="2400" smtClean="0"/>
          </a:p>
          <a:p>
            <a:pPr algn="ctr" eaLnBrk="1" hangingPunct="1">
              <a:buFontTx/>
              <a:buNone/>
            </a:pPr>
            <a:r>
              <a:rPr lang="uk-UA" sz="2800" smtClean="0"/>
              <a:t>11 клас </a:t>
            </a:r>
            <a:r>
              <a:rPr lang="uk-UA" sz="2800" i="1" smtClean="0"/>
              <a:t>на початку навчального року</a:t>
            </a:r>
          </a:p>
          <a:p>
            <a:pPr eaLnBrk="1" hangingPunct="1">
              <a:buFontTx/>
              <a:buChar char="-"/>
            </a:pPr>
            <a:r>
              <a:rPr lang="uk-UA" sz="2400" smtClean="0"/>
              <a:t>Копія паспорта </a:t>
            </a:r>
          </a:p>
          <a:p>
            <a:pPr eaLnBrk="1" hangingPunct="1">
              <a:buFontTx/>
              <a:buChar char="-"/>
            </a:pPr>
            <a:r>
              <a:rPr lang="uk-UA" sz="2400" smtClean="0"/>
              <a:t>Копія ідентифікаційного коду</a:t>
            </a:r>
            <a:endParaRPr lang="ru-RU" sz="2400" smtClean="0"/>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body" idx="4294967295"/>
          </p:nvPr>
        </p:nvSpPr>
        <p:spPr>
          <a:xfrm>
            <a:off x="684213" y="692150"/>
            <a:ext cx="7920037" cy="4752975"/>
          </a:xfrm>
        </p:spPr>
        <p:txBody>
          <a:bodyPr/>
          <a:lstStyle/>
          <a:p>
            <a:pPr marL="0" indent="0">
              <a:buFont typeface="Wingdings 2" pitchFamily="18" charset="2"/>
              <a:buNone/>
            </a:pPr>
            <a:r>
              <a:rPr lang="uk-UA" sz="2500" b="1" u="sng" smtClean="0">
                <a:solidFill>
                  <a:srgbClr val="FF3300"/>
                </a:solidFill>
                <a:latin typeface="Times New Roman" pitchFamily="18" charset="0"/>
              </a:rPr>
              <a:t>ПЕРШОЧЕРГОВО</a:t>
            </a:r>
            <a:r>
              <a:rPr lang="uk-UA" sz="2500" smtClean="0">
                <a:solidFill>
                  <a:schemeClr val="tx2"/>
                </a:solidFill>
                <a:latin typeface="Times New Roman" pitchFamily="18" charset="0"/>
              </a:rPr>
              <a:t> </a:t>
            </a:r>
            <a:r>
              <a:rPr lang="uk-UA" sz="2500" smtClean="0">
                <a:latin typeface="Times New Roman" pitchFamily="18" charset="0"/>
              </a:rPr>
              <a:t>доцільно </a:t>
            </a:r>
            <a:r>
              <a:rPr lang="uk-UA" sz="2500" u="sng" smtClean="0">
                <a:latin typeface="Times New Roman" pitchFamily="18" charset="0"/>
              </a:rPr>
              <a:t>завантажити</a:t>
            </a:r>
            <a:r>
              <a:rPr lang="uk-UA" sz="2500" smtClean="0">
                <a:latin typeface="Times New Roman" pitchFamily="18" charset="0"/>
              </a:rPr>
              <a:t>  дані учнів, в тому числі,</a:t>
            </a:r>
            <a:r>
              <a:rPr lang="uk-UA" sz="2500" smtClean="0">
                <a:solidFill>
                  <a:schemeClr val="tx2"/>
                </a:solidFill>
                <a:latin typeface="Times New Roman" pitchFamily="18" charset="0"/>
              </a:rPr>
              <a:t> </a:t>
            </a:r>
            <a:r>
              <a:rPr lang="uk-UA" sz="2500" b="1" i="1" smtClean="0">
                <a:solidFill>
                  <a:srgbClr val="FF3300"/>
                </a:solidFill>
                <a:latin typeface="Times New Roman" pitchFamily="18" charset="0"/>
              </a:rPr>
              <a:t>ФОТОГРАФІЇ</a:t>
            </a:r>
            <a:r>
              <a:rPr lang="uk-UA" sz="2500" smtClean="0">
                <a:solidFill>
                  <a:srgbClr val="FF3300"/>
                </a:solidFill>
                <a:latin typeface="Times New Roman" pitchFamily="18" charset="0"/>
              </a:rPr>
              <a:t> </a:t>
            </a:r>
            <a:r>
              <a:rPr lang="uk-UA" sz="2500" smtClean="0">
                <a:latin typeface="Times New Roman" pitchFamily="18" charset="0"/>
              </a:rPr>
              <a:t>учнів та ввести</a:t>
            </a:r>
            <a:r>
              <a:rPr lang="uk-UA" sz="2500" smtClean="0">
                <a:solidFill>
                  <a:schemeClr val="tx2"/>
                </a:solidFill>
                <a:latin typeface="Times New Roman" pitchFamily="18" charset="0"/>
              </a:rPr>
              <a:t> </a:t>
            </a:r>
            <a:r>
              <a:rPr lang="uk-UA" sz="2500" b="1" i="1" smtClean="0">
                <a:solidFill>
                  <a:srgbClr val="FF3300"/>
                </a:solidFill>
                <a:latin typeface="Times New Roman" pitchFamily="18" charset="0"/>
              </a:rPr>
              <a:t>ІПН</a:t>
            </a:r>
            <a:r>
              <a:rPr lang="uk-UA" sz="2500" smtClean="0">
                <a:solidFill>
                  <a:srgbClr val="FF3300"/>
                </a:solidFill>
                <a:latin typeface="Times New Roman" pitchFamily="18" charset="0"/>
              </a:rPr>
              <a:t> </a:t>
            </a:r>
            <a:r>
              <a:rPr lang="uk-UA" sz="2500" smtClean="0">
                <a:latin typeface="Times New Roman" pitchFamily="18" charset="0"/>
              </a:rPr>
              <a:t>кожного з них.</a:t>
            </a:r>
          </a:p>
          <a:p>
            <a:pPr marL="0" indent="0">
              <a:buFont typeface="Wingdings 2" pitchFamily="18" charset="2"/>
              <a:buNone/>
            </a:pPr>
            <a:r>
              <a:rPr lang="uk-UA" sz="2500" smtClean="0"/>
              <a:t> </a:t>
            </a:r>
            <a:r>
              <a:rPr lang="uk-UA" sz="2500" smtClean="0">
                <a:latin typeface="Times New Roman" pitchFamily="18" charset="0"/>
              </a:rPr>
              <a:t>Файли з</a:t>
            </a:r>
            <a:r>
              <a:rPr lang="uk-UA" sz="2500" smtClean="0">
                <a:solidFill>
                  <a:schemeClr val="tx2"/>
                </a:solidFill>
                <a:latin typeface="Times New Roman" pitchFamily="18" charset="0"/>
              </a:rPr>
              <a:t> </a:t>
            </a:r>
            <a:r>
              <a:rPr lang="uk-UA" sz="2500" b="1" u="sng" smtClean="0">
                <a:solidFill>
                  <a:srgbClr val="FF3300"/>
                </a:solidFill>
                <a:latin typeface="Times New Roman" pitchFamily="18" charset="0"/>
              </a:rPr>
              <a:t>ФОТОГРАФІЯМИ</a:t>
            </a:r>
            <a:r>
              <a:rPr lang="uk-UA" sz="2500" smtClean="0">
                <a:solidFill>
                  <a:schemeClr val="tx2"/>
                </a:solidFill>
                <a:latin typeface="Times New Roman" pitchFamily="18" charset="0"/>
              </a:rPr>
              <a:t> </a:t>
            </a:r>
            <a:r>
              <a:rPr lang="uk-UA" sz="2500" smtClean="0">
                <a:latin typeface="Times New Roman" pitchFamily="18" charset="0"/>
              </a:rPr>
              <a:t>учнів необхідно завантажувати до ЄДЕБО</a:t>
            </a:r>
            <a:r>
              <a:rPr lang="uk-UA" sz="2500" smtClean="0">
                <a:solidFill>
                  <a:schemeClr val="tx2"/>
                </a:solidFill>
                <a:latin typeface="Times New Roman" pitchFamily="18" charset="0"/>
              </a:rPr>
              <a:t> </a:t>
            </a:r>
            <a:r>
              <a:rPr lang="uk-UA" sz="2500" b="1" u="sng" smtClean="0">
                <a:solidFill>
                  <a:srgbClr val="FF3300"/>
                </a:solidFill>
                <a:latin typeface="Times New Roman" pitchFamily="18" charset="0"/>
              </a:rPr>
              <a:t>вручну</a:t>
            </a:r>
            <a:r>
              <a:rPr lang="uk-UA" sz="2500" smtClean="0">
                <a:solidFill>
                  <a:srgbClr val="FF3300"/>
                </a:solidFill>
                <a:latin typeface="Times New Roman" pitchFamily="18" charset="0"/>
              </a:rPr>
              <a:t>.</a:t>
            </a:r>
            <a:r>
              <a:rPr lang="uk-UA" sz="2500" smtClean="0">
                <a:solidFill>
                  <a:schemeClr val="tx2"/>
                </a:solidFill>
                <a:latin typeface="Times New Roman" pitchFamily="18" charset="0"/>
              </a:rPr>
              <a:t> </a:t>
            </a:r>
          </a:p>
          <a:p>
            <a:pPr marL="0" indent="0">
              <a:buFont typeface="Wingdings 2" pitchFamily="18" charset="2"/>
              <a:buNone/>
            </a:pPr>
            <a:endParaRPr lang="uk-UA" sz="2500" b="1" u="sng" smtClean="0">
              <a:solidFill>
                <a:schemeClr val="tx2"/>
              </a:solidFill>
              <a:latin typeface="Times New Roman" pitchFamily="18" charset="0"/>
            </a:endParaRPr>
          </a:p>
          <a:p>
            <a:pPr marL="0" indent="0">
              <a:buFont typeface="Wingdings 2" pitchFamily="18" charset="2"/>
              <a:buNone/>
            </a:pPr>
            <a:r>
              <a:rPr lang="uk-UA" sz="2500" b="1" u="sng" smtClean="0">
                <a:latin typeface="Times New Roman" pitchFamily="18" charset="0"/>
              </a:rPr>
              <a:t>Розмір фотографії</a:t>
            </a:r>
            <a:r>
              <a:rPr lang="uk-UA" sz="2500" smtClean="0">
                <a:latin typeface="Times New Roman" pitchFamily="18" charset="0"/>
              </a:rPr>
              <a:t> повинен бути </a:t>
            </a:r>
            <a:r>
              <a:rPr lang="uk-UA" sz="2500" u="sng" smtClean="0">
                <a:latin typeface="Times New Roman" pitchFamily="18" charset="0"/>
              </a:rPr>
              <a:t>не меншим</a:t>
            </a:r>
            <a:r>
              <a:rPr lang="uk-UA" sz="2500" smtClean="0">
                <a:latin typeface="Times New Roman" pitchFamily="18" charset="0"/>
              </a:rPr>
              <a:t> </a:t>
            </a:r>
            <a:r>
              <a:rPr lang="uk-UA" sz="2500" b="1" i="1" smtClean="0">
                <a:latin typeface="Times New Roman" pitchFamily="18" charset="0"/>
              </a:rPr>
              <a:t>248 Х 310 пікселів</a:t>
            </a:r>
            <a:r>
              <a:rPr lang="uk-UA" sz="2500" smtClean="0">
                <a:latin typeface="Times New Roman" pitchFamily="18" charset="0"/>
              </a:rPr>
              <a:t> та </a:t>
            </a:r>
            <a:r>
              <a:rPr lang="uk-UA" sz="2500" u="sng" smtClean="0">
                <a:latin typeface="Times New Roman" pitchFamily="18" charset="0"/>
              </a:rPr>
              <a:t>не більшим</a:t>
            </a:r>
            <a:r>
              <a:rPr lang="uk-UA" sz="2500" smtClean="0">
                <a:latin typeface="Times New Roman" pitchFamily="18" charset="0"/>
              </a:rPr>
              <a:t> </a:t>
            </a:r>
            <a:r>
              <a:rPr lang="uk-UA" sz="2500" b="1" i="1" smtClean="0">
                <a:latin typeface="Times New Roman" pitchFamily="18" charset="0"/>
              </a:rPr>
              <a:t>360 Х 450 пікселів</a:t>
            </a:r>
            <a:r>
              <a:rPr lang="uk-UA" sz="2500" smtClean="0">
                <a:latin typeface="Times New Roman" pitchFamily="18" charset="0"/>
              </a:rPr>
              <a:t>. Якщо розмір більше, необхідна частина зображення виділяється за допомогою </a:t>
            </a:r>
            <a:r>
              <a:rPr lang="uk-UA" sz="2500" b="1" smtClean="0">
                <a:latin typeface="Times New Roman" pitchFamily="18" charset="0"/>
              </a:rPr>
              <a:t>рамки</a:t>
            </a:r>
            <a:r>
              <a:rPr lang="uk-UA" sz="2500" smtClean="0">
                <a:latin typeface="Times New Roman" pitchFamily="18" charset="0"/>
              </a:rPr>
              <a:t> </a:t>
            </a:r>
            <a:r>
              <a:rPr lang="uk-UA" sz="2500" u="sng" smtClean="0">
                <a:latin typeface="Times New Roman" pitchFamily="18" charset="0"/>
              </a:rPr>
              <a:t>максимального</a:t>
            </a:r>
            <a:r>
              <a:rPr lang="uk-UA" sz="2500" smtClean="0"/>
              <a:t> </a:t>
            </a:r>
            <a:r>
              <a:rPr lang="uk-UA" sz="2500" smtClean="0">
                <a:latin typeface="Times New Roman" pitchFamily="18" charset="0"/>
              </a:rPr>
              <a:t>розміру.</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539750" y="476250"/>
            <a:ext cx="8208963" cy="936625"/>
          </a:xfrm>
        </p:spPr>
        <p:txBody>
          <a:bodyPr/>
          <a:lstStyle/>
          <a:p>
            <a:pPr algn="ctr" eaLnBrk="1" hangingPunct="1"/>
            <a:r>
              <a:rPr lang="uk-UA" sz="2800" smtClean="0"/>
              <a:t>Розділ “Навчальний процес” – модуль “Накази по студентах”</a:t>
            </a:r>
            <a:endParaRPr lang="ru-RU" sz="2800" smtClean="0"/>
          </a:p>
        </p:txBody>
      </p:sp>
      <p:pic>
        <p:nvPicPr>
          <p:cNvPr id="21506" name="Picture 5"/>
          <p:cNvPicPr>
            <a:picLocks noGrp="1" noChangeAspect="1" noChangeArrowheads="1"/>
          </p:cNvPicPr>
          <p:nvPr>
            <p:ph type="body" idx="4294967295"/>
          </p:nvPr>
        </p:nvPicPr>
        <p:blipFill>
          <a:blip r:embed="rId2"/>
          <a:srcRect/>
          <a:stretch>
            <a:fillRect/>
          </a:stretch>
        </p:blipFill>
        <p:spPr>
          <a:xfrm>
            <a:off x="539750" y="1628775"/>
            <a:ext cx="8229600" cy="4624388"/>
          </a:xfrm>
        </p:spPr>
      </p:pic>
      <p:sp>
        <p:nvSpPr>
          <p:cNvPr id="21507" name="Oval 7"/>
          <p:cNvSpPr>
            <a:spLocks noChangeArrowheads="1"/>
          </p:cNvSpPr>
          <p:nvPr/>
        </p:nvSpPr>
        <p:spPr bwMode="auto">
          <a:xfrm>
            <a:off x="3851275" y="2276475"/>
            <a:ext cx="1081088" cy="360363"/>
          </a:xfrm>
          <a:prstGeom prst="ellipse">
            <a:avLst/>
          </a:prstGeom>
          <a:solidFill>
            <a:schemeClr val="accent1">
              <a:alpha val="0"/>
            </a:schemeClr>
          </a:solidFill>
          <a:ln w="9525">
            <a:solidFill>
              <a:srgbClr val="FF3300"/>
            </a:solidFill>
            <a:round/>
            <a:headEnd/>
            <a:tailEnd/>
          </a:ln>
        </p:spPr>
        <p:txBody>
          <a:bodyPr wrap="none" anchor="ctr"/>
          <a:lstStyle/>
          <a:p>
            <a:endParaRPr lang="ru-RU"/>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ChangeArrowheads="1"/>
          </p:cNvSpPr>
          <p:nvPr/>
        </p:nvSpPr>
        <p:spPr bwMode="auto">
          <a:xfrm>
            <a:off x="539750" y="1268413"/>
            <a:ext cx="8229600" cy="5040312"/>
          </a:xfrm>
          <a:prstGeom prst="rect">
            <a:avLst/>
          </a:prstGeom>
          <a:noFill/>
          <a:ln w="9525">
            <a:noFill/>
            <a:miter lim="800000"/>
            <a:headEnd/>
            <a:tailEnd/>
          </a:ln>
        </p:spPr>
        <p:txBody>
          <a:bodyPr/>
          <a:lstStyle/>
          <a:p>
            <a:pPr marL="627063" indent="-627063">
              <a:spcBef>
                <a:spcPct val="20000"/>
              </a:spcBef>
              <a:buClr>
                <a:srgbClr val="0BD0D9"/>
              </a:buClr>
              <a:buSzPct val="95000"/>
              <a:buFontTx/>
              <a:buAutoNum type="arabicPeriod"/>
            </a:pPr>
            <a:r>
              <a:rPr lang="uk-UA" sz="2400">
                <a:latin typeface="Constantia" pitchFamily="18" charset="0"/>
              </a:rPr>
              <a:t>Наказ на зарахування на перший курс навчання (нумерація учнів наскрізна, додати сканкопію наказу, верифікувати наказ)</a:t>
            </a:r>
          </a:p>
          <a:p>
            <a:pPr marL="627063" indent="-627063">
              <a:spcBef>
                <a:spcPct val="20000"/>
              </a:spcBef>
              <a:buClr>
                <a:srgbClr val="0BD0D9"/>
              </a:buClr>
              <a:buSzPct val="95000"/>
              <a:buFontTx/>
              <a:buAutoNum type="arabicPeriod"/>
            </a:pPr>
            <a:r>
              <a:rPr lang="uk-UA" sz="2400">
                <a:latin typeface="Constantia" pitchFamily="18" charset="0"/>
              </a:rPr>
              <a:t>Наказ на переведення учнів на другий курс навчання</a:t>
            </a:r>
          </a:p>
          <a:p>
            <a:pPr marL="627063" indent="-627063" algn="ctr">
              <a:spcBef>
                <a:spcPct val="20000"/>
              </a:spcBef>
              <a:buClr>
                <a:srgbClr val="0BD0D9"/>
              </a:buClr>
              <a:buSzPct val="95000"/>
            </a:pPr>
            <a:r>
              <a:rPr lang="uk-UA" sz="2400" i="1">
                <a:solidFill>
                  <a:srgbClr val="FF3300"/>
                </a:solidFill>
                <a:latin typeface="Constantia" pitchFamily="18" charset="0"/>
              </a:rPr>
              <a:t>Увага! Для цього спочатку необхідно створити групи для другого року навчання </a:t>
            </a:r>
          </a:p>
          <a:p>
            <a:pPr marL="627063" indent="-627063" algn="ctr">
              <a:spcBef>
                <a:spcPct val="20000"/>
              </a:spcBef>
              <a:buClr>
                <a:srgbClr val="0BD0D9"/>
              </a:buClr>
              <a:buSzPct val="95000"/>
            </a:pPr>
            <a:r>
              <a:rPr lang="uk-UA" sz="2400" i="1">
                <a:solidFill>
                  <a:srgbClr val="FF3300"/>
                </a:solidFill>
                <a:latin typeface="Constantia" pitchFamily="18" charset="0"/>
              </a:rPr>
              <a:t>(наприклад: ОКН 101 - 10 клас → ОКН 111- 11 клас) </a:t>
            </a:r>
          </a:p>
          <a:p>
            <a:pPr marL="627063" indent="-627063">
              <a:spcBef>
                <a:spcPct val="20000"/>
              </a:spcBef>
              <a:buClr>
                <a:srgbClr val="0BD0D9"/>
              </a:buClr>
              <a:buSzPct val="95000"/>
            </a:pPr>
            <a:r>
              <a:rPr lang="uk-UA" sz="2400">
                <a:latin typeface="Constantia" pitchFamily="18" charset="0"/>
              </a:rPr>
              <a:t>	Сканкопії документів мають бути в форматі *.</a:t>
            </a:r>
            <a:r>
              <a:rPr lang="en-US" sz="2400">
                <a:latin typeface="Constantia" pitchFamily="18" charset="0"/>
              </a:rPr>
              <a:t>jpeg </a:t>
            </a:r>
            <a:r>
              <a:rPr lang="uk-UA" sz="2400">
                <a:latin typeface="Constantia" pitchFamily="18" charset="0"/>
              </a:rPr>
              <a:t>(1 файл не більше 1Мб)</a:t>
            </a:r>
          </a:p>
          <a:p>
            <a:pPr marL="627063" indent="-627063">
              <a:spcBef>
                <a:spcPct val="20000"/>
              </a:spcBef>
              <a:buClr>
                <a:srgbClr val="0BD0D9"/>
              </a:buClr>
              <a:buSzPct val="95000"/>
            </a:pPr>
            <a:r>
              <a:rPr lang="uk-UA" sz="2000">
                <a:solidFill>
                  <a:srgbClr val="33CCFF"/>
                </a:solidFill>
                <a:latin typeface="Constantia" pitchFamily="18" charset="0"/>
              </a:rPr>
              <a:t>3.     </a:t>
            </a:r>
            <a:r>
              <a:rPr lang="uk-UA" sz="2400">
                <a:latin typeface="Constantia" pitchFamily="18" charset="0"/>
              </a:rPr>
              <a:t>Наказ про закінчення навчання має бути верифікований не раніше отримання свідоцтв</a:t>
            </a:r>
            <a:endParaRPr lang="ru-RU" sz="2400">
              <a:latin typeface="Constant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704850"/>
            <a:ext cx="8229600" cy="708025"/>
          </a:xfrm>
        </p:spPr>
        <p:txBody>
          <a:bodyPr/>
          <a:lstStyle/>
          <a:p>
            <a:pPr algn="ctr" eaLnBrk="1" hangingPunct="1"/>
            <a:r>
              <a:rPr lang="uk-UA" sz="2400" smtClean="0"/>
              <a:t>Розділ “Науковці та викладачі” – модуль “Посади”</a:t>
            </a:r>
            <a:endParaRPr lang="ru-RU" sz="2400" smtClean="0"/>
          </a:p>
        </p:txBody>
      </p:sp>
      <p:pic>
        <p:nvPicPr>
          <p:cNvPr id="23554" name="Picture 4"/>
          <p:cNvPicPr>
            <a:picLocks noGrp="1" noChangeAspect="1" noChangeArrowheads="1"/>
          </p:cNvPicPr>
          <p:nvPr>
            <p:ph type="body" idx="4294967295"/>
          </p:nvPr>
        </p:nvPicPr>
        <p:blipFill>
          <a:blip r:embed="rId2"/>
          <a:srcRect/>
          <a:stretch>
            <a:fillRect/>
          </a:stretch>
        </p:blipFill>
        <p:spPr/>
      </p:pic>
      <p:sp>
        <p:nvSpPr>
          <p:cNvPr id="4" name="Овал 3"/>
          <p:cNvSpPr/>
          <p:nvPr/>
        </p:nvSpPr>
        <p:spPr>
          <a:xfrm>
            <a:off x="4643438" y="2565400"/>
            <a:ext cx="1152525" cy="287338"/>
          </a:xfrm>
          <a:prstGeom prst="ellipse">
            <a:avLst/>
          </a:prstGeom>
          <a:solidFill>
            <a:srgbClr val="FF3300">
              <a:alpha val="0"/>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body" idx="1"/>
          </p:nvPr>
        </p:nvSpPr>
        <p:spPr>
          <a:xfrm>
            <a:off x="0" y="1341438"/>
            <a:ext cx="9144000" cy="5516562"/>
          </a:xfrm>
        </p:spPr>
        <p:txBody>
          <a:bodyPr/>
          <a:lstStyle/>
          <a:p>
            <a:pPr>
              <a:lnSpc>
                <a:spcPct val="80000"/>
              </a:lnSpc>
            </a:pPr>
            <a:endParaRPr lang="uk-UA" sz="2000" b="1" smtClean="0">
              <a:solidFill>
                <a:srgbClr val="56AA88"/>
              </a:solidFill>
              <a:latin typeface="Times New Roman" pitchFamily="18" charset="0"/>
            </a:endParaRPr>
          </a:p>
          <a:p>
            <a:pPr>
              <a:lnSpc>
                <a:spcPct val="80000"/>
              </a:lnSpc>
            </a:pPr>
            <a:r>
              <a:rPr lang="uk-UA" sz="2400" smtClean="0">
                <a:latin typeface="Times New Roman" pitchFamily="18" charset="0"/>
              </a:rPr>
              <a:t>Указ Президента України від 30.09.2010 № 926/2010 «Про заходи щодо забезпечення пріоритетного розвитку освіти в Україні»</a:t>
            </a:r>
          </a:p>
          <a:p>
            <a:pPr>
              <a:lnSpc>
                <a:spcPct val="80000"/>
              </a:lnSpc>
              <a:buFont typeface="Wingdings 2" pitchFamily="18" charset="2"/>
              <a:buNone/>
            </a:pPr>
            <a:endParaRPr lang="uk-UA" sz="2400" smtClean="0">
              <a:latin typeface="Times New Roman" pitchFamily="18" charset="0"/>
            </a:endParaRPr>
          </a:p>
          <a:p>
            <a:pPr>
              <a:lnSpc>
                <a:spcPct val="80000"/>
              </a:lnSpc>
            </a:pPr>
            <a:r>
              <a:rPr lang="uk-UA" sz="2400" smtClean="0">
                <a:latin typeface="Times New Roman" pitchFamily="18" charset="0"/>
              </a:rPr>
              <a:t>постанова Кабінету Міністрів України від 13.07.2011 № 752 «Про створення Єдиної державної електронної бази з питань освіти»</a:t>
            </a:r>
          </a:p>
          <a:p>
            <a:pPr>
              <a:lnSpc>
                <a:spcPct val="80000"/>
              </a:lnSpc>
            </a:pPr>
            <a:endParaRPr lang="uk-UA" sz="2400" smtClean="0">
              <a:latin typeface="Times New Roman" pitchFamily="18" charset="0"/>
            </a:endParaRPr>
          </a:p>
          <a:p>
            <a:pPr>
              <a:lnSpc>
                <a:spcPct val="80000"/>
              </a:lnSpc>
            </a:pPr>
            <a:r>
              <a:rPr lang="uk-UA" sz="2400" smtClean="0">
                <a:latin typeface="Times New Roman" pitchFamily="18" charset="0"/>
              </a:rPr>
              <a:t>Тимчасовий порядок формування та функціонування Єдиної державної електронної бази з питань освіти (далі – ЄДЕБО), затверджений наказом Міністерства освіти і науки, молоді та спорту України від 29.09.2011 № 1126</a:t>
            </a:r>
          </a:p>
          <a:p>
            <a:pPr>
              <a:lnSpc>
                <a:spcPct val="80000"/>
              </a:lnSpc>
            </a:pPr>
            <a:endParaRPr lang="uk-UA" sz="2400" smtClean="0">
              <a:latin typeface="Times New Roman" pitchFamily="18" charset="0"/>
            </a:endParaRPr>
          </a:p>
          <a:p>
            <a:pPr>
              <a:lnSpc>
                <a:spcPct val="80000"/>
              </a:lnSpc>
            </a:pPr>
            <a:r>
              <a:rPr lang="uk-UA" sz="2400" smtClean="0">
                <a:latin typeface="Times New Roman" pitchFamily="18" charset="0"/>
              </a:rPr>
              <a:t>наказ Міністерства освіти і науки України від 17.05.2013 № 559 </a:t>
            </a:r>
            <a:r>
              <a:rPr lang="ru-RU" sz="2400" smtClean="0">
                <a:latin typeface="Times New Roman" pitchFamily="18" charset="0"/>
              </a:rPr>
              <a:t>«</a:t>
            </a:r>
            <a:r>
              <a:rPr lang="uk-UA" sz="2400" smtClean="0">
                <a:latin typeface="Times New Roman" pitchFamily="18" charset="0"/>
              </a:rPr>
              <a:t>Щодо підключення професійно-технічних навчальних закладів до Єдиної державної електронної бази з питань освіти</a:t>
            </a:r>
            <a:r>
              <a:rPr lang="ru-RU" sz="2400" smtClean="0">
                <a:latin typeface="Times New Roman" pitchFamily="18" charset="0"/>
              </a:rPr>
              <a:t>»</a:t>
            </a:r>
          </a:p>
        </p:txBody>
      </p:sp>
      <p:sp>
        <p:nvSpPr>
          <p:cNvPr id="40963" name="Rectangle 3"/>
          <p:cNvSpPr>
            <a:spLocks noGrp="1"/>
          </p:cNvSpPr>
          <p:nvPr>
            <p:ph type="title"/>
          </p:nvPr>
        </p:nvSpPr>
        <p:spPr>
          <a:xfrm>
            <a:off x="457200" y="704850"/>
            <a:ext cx="8229600" cy="503238"/>
          </a:xfrm>
        </p:spPr>
        <p:txBody>
          <a:bodyPr/>
          <a:lstStyle/>
          <a:p>
            <a:pPr algn="ctr"/>
            <a:r>
              <a:rPr lang="uk-UA" sz="4600" b="1" smtClean="0">
                <a:latin typeface="Times New Roman" pitchFamily="18" charset="0"/>
              </a:rPr>
              <a:t>Нормативно-правова база</a:t>
            </a:r>
            <a:endParaRPr lang="ru-RU" sz="4600" b="1" smtClean="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468313" y="1916113"/>
            <a:ext cx="8229600" cy="4389437"/>
          </a:xfrm>
          <a:prstGeom prst="rect">
            <a:avLst/>
          </a:prstGeom>
          <a:noFill/>
          <a:ln w="9525">
            <a:noFill/>
            <a:miter lim="800000"/>
            <a:headEnd/>
            <a:tailEnd/>
          </a:ln>
        </p:spPr>
        <p:txBody>
          <a:bodyPr/>
          <a:lstStyle/>
          <a:p>
            <a:pPr marL="273050" indent="-273050">
              <a:spcBef>
                <a:spcPct val="20000"/>
              </a:spcBef>
              <a:buClr>
                <a:srgbClr val="0BD0D9"/>
              </a:buClr>
              <a:buSzPct val="95000"/>
              <a:buFont typeface="Wingdings 2" pitchFamily="18" charset="2"/>
              <a:buChar char=""/>
            </a:pPr>
            <a:r>
              <a:rPr lang="uk-UA" sz="2400">
                <a:latin typeface="Constantia" pitchFamily="18" charset="0"/>
              </a:rPr>
              <a:t>Обов</a:t>
            </a:r>
            <a:r>
              <a:rPr lang="en-US" sz="2400">
                <a:latin typeface="Constantia" pitchFamily="18" charset="0"/>
              </a:rPr>
              <a:t>’</a:t>
            </a:r>
            <a:r>
              <a:rPr lang="uk-UA" sz="2400">
                <a:latin typeface="Constantia" pitchFamily="18" charset="0"/>
              </a:rPr>
              <a:t>язково внести посаду директора та відповідальної особи, прикріпити до структурного підрозділу, верифікувати накази</a:t>
            </a:r>
          </a:p>
          <a:p>
            <a:pPr marL="273050" indent="-273050">
              <a:spcBef>
                <a:spcPct val="20000"/>
              </a:spcBef>
              <a:buClr>
                <a:srgbClr val="0BD0D9"/>
              </a:buClr>
              <a:buSzPct val="95000"/>
              <a:buFont typeface="Wingdings 2" pitchFamily="18" charset="2"/>
              <a:buChar char=""/>
            </a:pPr>
            <a:r>
              <a:rPr lang="uk-UA" sz="2400">
                <a:latin typeface="Constantia" pitchFamily="18" charset="0"/>
              </a:rPr>
              <a:t>Для керівника потрібно: Наказ на прийняття на посаду, витяг з наказу, сформований в ЄДЕБО, довідка (підтвердження відділу освіти про час перебування на посаді)</a:t>
            </a:r>
          </a:p>
          <a:p>
            <a:pPr marL="273050" indent="-273050" algn="ctr">
              <a:spcBef>
                <a:spcPct val="20000"/>
              </a:spcBef>
              <a:buClr>
                <a:srgbClr val="0BD0D9"/>
              </a:buClr>
              <a:buSzPct val="95000"/>
            </a:pPr>
            <a:endParaRPr lang="uk-UA" sz="2400" i="1">
              <a:solidFill>
                <a:srgbClr val="FF3300"/>
              </a:solidFill>
              <a:latin typeface="Constantia" pitchFamily="18" charset="0"/>
            </a:endParaRPr>
          </a:p>
          <a:p>
            <a:pPr marL="273050" indent="-273050" algn="ctr">
              <a:spcBef>
                <a:spcPct val="20000"/>
              </a:spcBef>
              <a:buClr>
                <a:srgbClr val="0BD0D9"/>
              </a:buClr>
              <a:buSzPct val="95000"/>
            </a:pPr>
            <a:r>
              <a:rPr lang="uk-UA" sz="2000" i="1">
                <a:solidFill>
                  <a:srgbClr val="FF3300"/>
                </a:solidFill>
                <a:latin typeface="Constantia" pitchFamily="18" charset="0"/>
              </a:rPr>
              <a:t>Дивитися: Розділ “Новини” → “Роз</a:t>
            </a:r>
            <a:r>
              <a:rPr lang="en-US" sz="2000" i="1">
                <a:solidFill>
                  <a:srgbClr val="FF3300"/>
                </a:solidFill>
                <a:latin typeface="Constantia" pitchFamily="18" charset="0"/>
              </a:rPr>
              <a:t>’</a:t>
            </a:r>
            <a:r>
              <a:rPr lang="uk-UA" sz="2000" i="1">
                <a:solidFill>
                  <a:srgbClr val="FF3300"/>
                </a:solidFill>
                <a:latin typeface="Constantia" pitchFamily="18" charset="0"/>
              </a:rPr>
              <a:t>яснення щодо завантаження сканованих копій наказів про призначення керівника” (25.05.2015)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7200" y="704850"/>
            <a:ext cx="8229600" cy="492125"/>
          </a:xfrm>
        </p:spPr>
        <p:txBody>
          <a:bodyPr/>
          <a:lstStyle/>
          <a:p>
            <a:pPr algn="ctr" eaLnBrk="1" hangingPunct="1"/>
            <a:r>
              <a:rPr lang="uk-UA" sz="2600" smtClean="0"/>
              <a:t>Розділ “Документи”</a:t>
            </a:r>
            <a:endParaRPr lang="ru-RU" sz="2600" smtClean="0"/>
          </a:p>
        </p:txBody>
      </p:sp>
      <p:pic>
        <p:nvPicPr>
          <p:cNvPr id="25602" name="Picture 5"/>
          <p:cNvPicPr>
            <a:picLocks noGrp="1" noChangeAspect="1" noChangeArrowheads="1"/>
          </p:cNvPicPr>
          <p:nvPr>
            <p:ph type="body" idx="4294967295"/>
          </p:nvPr>
        </p:nvPicPr>
        <p:blipFill>
          <a:blip r:embed="rId2"/>
          <a:srcRect/>
          <a:stretch>
            <a:fillRect/>
          </a:stretch>
        </p:blipFill>
        <p:spPr>
          <a:xfrm>
            <a:off x="457200" y="1412875"/>
            <a:ext cx="8229600" cy="4911725"/>
          </a:xfrm>
        </p:spPr>
      </p:pic>
      <p:sp>
        <p:nvSpPr>
          <p:cNvPr id="4" name="Овал 3"/>
          <p:cNvSpPr/>
          <p:nvPr/>
        </p:nvSpPr>
        <p:spPr>
          <a:xfrm>
            <a:off x="5292725" y="2133600"/>
            <a:ext cx="1150938" cy="287338"/>
          </a:xfrm>
          <a:prstGeom prst="ellipse">
            <a:avLst/>
          </a:prstGeom>
          <a:solidFill>
            <a:srgbClr val="FF3300">
              <a:alpha val="0"/>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ChangeArrowheads="1"/>
          </p:cNvSpPr>
          <p:nvPr/>
        </p:nvSpPr>
        <p:spPr bwMode="auto">
          <a:xfrm>
            <a:off x="539750" y="1196975"/>
            <a:ext cx="8353425" cy="5400675"/>
          </a:xfrm>
          <a:prstGeom prst="rect">
            <a:avLst/>
          </a:prstGeom>
          <a:noFill/>
          <a:ln w="9525">
            <a:noFill/>
            <a:miter lim="800000"/>
            <a:headEnd/>
            <a:tailEnd/>
          </a:ln>
        </p:spPr>
        <p:txBody>
          <a:bodyPr/>
          <a:lstStyle/>
          <a:p>
            <a:pPr marL="609600" indent="-609600">
              <a:spcBef>
                <a:spcPct val="20000"/>
              </a:spcBef>
              <a:buClr>
                <a:srgbClr val="0BD0D9"/>
              </a:buClr>
              <a:buSzPct val="95000"/>
              <a:buFontTx/>
              <a:buAutoNum type="arabicPeriod"/>
            </a:pPr>
            <a:r>
              <a:rPr lang="uk-UA" sz="2400">
                <a:latin typeface="Constantia" pitchFamily="18" charset="0"/>
              </a:rPr>
              <a:t>Створення замовлення документів про професійно-технічну освіту</a:t>
            </a:r>
          </a:p>
          <a:p>
            <a:pPr marL="609600" indent="-609600">
              <a:spcBef>
                <a:spcPct val="20000"/>
              </a:spcBef>
              <a:buClr>
                <a:srgbClr val="0BD0D9"/>
              </a:buClr>
              <a:buSzPct val="95000"/>
              <a:buFontTx/>
              <a:buAutoNum type="arabicPeriod"/>
            </a:pPr>
            <a:r>
              <a:rPr lang="uk-UA" sz="2400">
                <a:latin typeface="Constantia" pitchFamily="18" charset="0"/>
              </a:rPr>
              <a:t>Створення пакетів документів про професійно-технічну освіту</a:t>
            </a:r>
          </a:p>
          <a:p>
            <a:pPr marL="609600" indent="-609600">
              <a:spcBef>
                <a:spcPct val="20000"/>
              </a:spcBef>
              <a:buClr>
                <a:srgbClr val="0BD0D9"/>
              </a:buClr>
              <a:buSzPct val="95000"/>
              <a:buFontTx/>
              <a:buAutoNum type="arabicPeriod"/>
            </a:pPr>
            <a:r>
              <a:rPr lang="uk-UA" sz="2400">
                <a:latin typeface="Constantia" pitchFamily="18" charset="0"/>
              </a:rPr>
              <a:t>Видача документів: </a:t>
            </a:r>
          </a:p>
          <a:p>
            <a:pPr marL="609600" indent="-609600">
              <a:spcBef>
                <a:spcPct val="20000"/>
              </a:spcBef>
              <a:buClr>
                <a:srgbClr val="0BD0D9"/>
              </a:buClr>
              <a:buSzPct val="95000"/>
            </a:pPr>
            <a:r>
              <a:rPr lang="uk-UA" sz="2400">
                <a:latin typeface="Constantia" pitchFamily="18" charset="0"/>
              </a:rPr>
              <a:t>	а) отримання згенерованих номерів в ЄДЕБО;</a:t>
            </a:r>
          </a:p>
          <a:p>
            <a:pPr marL="609600" indent="-609600">
              <a:spcBef>
                <a:spcPct val="20000"/>
              </a:spcBef>
              <a:buClr>
                <a:srgbClr val="0BD0D9"/>
              </a:buClr>
              <a:buSzPct val="95000"/>
            </a:pPr>
            <a:r>
              <a:rPr lang="uk-UA" sz="2400">
                <a:latin typeface="Constantia" pitchFamily="18" charset="0"/>
              </a:rPr>
              <a:t>	б) отримання бланків свідоцтв;</a:t>
            </a:r>
          </a:p>
          <a:p>
            <a:pPr marL="609600" indent="-609600">
              <a:spcBef>
                <a:spcPct val="20000"/>
              </a:spcBef>
              <a:buClr>
                <a:srgbClr val="0BD0D9"/>
              </a:buClr>
              <a:buSzPct val="95000"/>
            </a:pPr>
            <a:r>
              <a:rPr lang="uk-UA" sz="2400">
                <a:latin typeface="Constantia" pitchFamily="18" charset="0"/>
              </a:rPr>
              <a:t>	в) друк свідоцтв;</a:t>
            </a:r>
          </a:p>
          <a:p>
            <a:pPr marL="609600" indent="-609600">
              <a:spcBef>
                <a:spcPct val="20000"/>
              </a:spcBef>
              <a:buClr>
                <a:srgbClr val="0BD0D9"/>
              </a:buClr>
              <a:buSzPct val="95000"/>
            </a:pPr>
            <a:r>
              <a:rPr lang="uk-UA" sz="2400">
                <a:latin typeface="Constantia" pitchFamily="18" charset="0"/>
              </a:rPr>
              <a:t>	г) занесення номерів бланків у замовлення та верифікація;</a:t>
            </a:r>
          </a:p>
          <a:p>
            <a:pPr marL="609600" indent="-609600">
              <a:spcBef>
                <a:spcPct val="20000"/>
              </a:spcBef>
              <a:buClr>
                <a:srgbClr val="0BD0D9"/>
              </a:buClr>
              <a:buSzPct val="95000"/>
            </a:pPr>
            <a:r>
              <a:rPr lang="uk-UA" sz="2400">
                <a:latin typeface="Constantia" pitchFamily="18" charset="0"/>
              </a:rPr>
              <a:t>	д) після верифікації дані документу про здобуття робітничої професії відображені в особовій картці випускника</a:t>
            </a:r>
            <a:endParaRPr lang="ru-RU" sz="2400">
              <a:latin typeface="Constantia"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23850" y="549275"/>
            <a:ext cx="8291513" cy="704850"/>
          </a:xfrm>
        </p:spPr>
        <p:txBody>
          <a:bodyPr/>
          <a:lstStyle/>
          <a:p>
            <a:pPr algn="ctr" eaLnBrk="1" hangingPunct="1"/>
            <a:r>
              <a:rPr lang="uk-UA" sz="2600" smtClean="0"/>
              <a:t>Отримання електронних цифрових підписів</a:t>
            </a:r>
            <a:endParaRPr lang="ru-RU" sz="2600" smtClean="0"/>
          </a:p>
        </p:txBody>
      </p:sp>
      <p:sp>
        <p:nvSpPr>
          <p:cNvPr id="27650" name="Rectangle 3"/>
          <p:cNvSpPr>
            <a:spLocks noGrp="1" noChangeArrowheads="1"/>
          </p:cNvSpPr>
          <p:nvPr>
            <p:ph idx="1"/>
          </p:nvPr>
        </p:nvSpPr>
        <p:spPr>
          <a:xfrm>
            <a:off x="468313" y="1628775"/>
            <a:ext cx="8229600" cy="4525963"/>
          </a:xfrm>
        </p:spPr>
        <p:txBody>
          <a:bodyPr/>
          <a:lstStyle/>
          <a:p>
            <a:pPr algn="just" eaLnBrk="1" hangingPunct="1">
              <a:buFontTx/>
              <a:buNone/>
            </a:pPr>
            <a:r>
              <a:rPr lang="uk-UA" sz="2400" smtClean="0"/>
              <a:t>		Звернутися в Державне підприємство “Національні інформаційні системи” “Акредитований центр сертифікації ключів органів юстиції України”</a:t>
            </a:r>
          </a:p>
          <a:p>
            <a:pPr algn="just" eaLnBrk="1" hangingPunct="1">
              <a:buFontTx/>
              <a:buNone/>
            </a:pPr>
            <a:endParaRPr lang="uk-UA" sz="2400" smtClean="0"/>
          </a:p>
          <a:p>
            <a:pPr algn="just" eaLnBrk="1" hangingPunct="1">
              <a:buFontTx/>
              <a:buNone/>
            </a:pPr>
            <a:r>
              <a:rPr lang="uk-UA" sz="2400" smtClean="0"/>
              <a:t>		Порядок дій при отриманні електронних цифрових підписів у документі “Методичні рекомендації по оформленню документів необхідних для отримання послуг ЕЦП в АЦСК Держінформ</a:t>
            </a:r>
            <a:r>
              <a:rPr lang="en-US" sz="2400" smtClean="0"/>
              <a:t>’</a:t>
            </a:r>
            <a:r>
              <a:rPr lang="uk-UA" sz="2400" smtClean="0"/>
              <a:t>юсту”</a:t>
            </a:r>
          </a:p>
          <a:p>
            <a:pPr algn="ctr" eaLnBrk="1" hangingPunct="1">
              <a:buFontTx/>
              <a:buNone/>
            </a:pPr>
            <a:r>
              <a:rPr lang="ru-RU" sz="2400" smtClean="0">
                <a:solidFill>
                  <a:schemeClr val="accent2"/>
                </a:solidFill>
                <a:hlinkClick r:id="rId2"/>
              </a:rPr>
              <a:t>https://ca.informjust.ua/government_agencies</a:t>
            </a:r>
            <a:endParaRPr lang="ru-RU" sz="2400" smtClean="0">
              <a:solidFill>
                <a:schemeClr val="accent2"/>
              </a:solidFill>
            </a:endParaRPr>
          </a:p>
        </p:txBody>
      </p:sp>
    </p:spTree>
  </p:cSld>
  <p:clrMapOvr>
    <a:masterClrMapping/>
  </p:clrMapOvr>
  <p:transition>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a:xfrm>
            <a:off x="457200" y="704850"/>
            <a:ext cx="8229600" cy="492125"/>
          </a:xfrm>
        </p:spPr>
        <p:txBody>
          <a:bodyPr/>
          <a:lstStyle/>
          <a:p>
            <a:pPr algn="ctr" eaLnBrk="1" hangingPunct="1"/>
            <a:r>
              <a:rPr lang="ru-RU" sz="2400" smtClean="0"/>
              <a:t>Для вироблення ЕЦП для державних установ:</a:t>
            </a:r>
          </a:p>
        </p:txBody>
      </p:sp>
      <p:pic>
        <p:nvPicPr>
          <p:cNvPr id="28674" name="Picture 3"/>
          <p:cNvPicPr>
            <a:picLocks noGrp="1" noChangeAspect="1" noChangeArrowheads="1"/>
          </p:cNvPicPr>
          <p:nvPr>
            <p:ph type="body" idx="1"/>
          </p:nvPr>
        </p:nvPicPr>
        <p:blipFill>
          <a:blip r:embed="rId2"/>
          <a:srcRect/>
          <a:stretch>
            <a:fillRect/>
          </a:stretch>
        </p:blipFill>
        <p:spPr>
          <a:xfrm>
            <a:off x="323850" y="1341438"/>
            <a:ext cx="8686800" cy="5259387"/>
          </a:xfrm>
        </p:spPr>
      </p:pic>
      <p:sp>
        <p:nvSpPr>
          <p:cNvPr id="4" name="Овал 3"/>
          <p:cNvSpPr/>
          <p:nvPr/>
        </p:nvSpPr>
        <p:spPr>
          <a:xfrm>
            <a:off x="2700338" y="3213100"/>
            <a:ext cx="1439862" cy="360363"/>
          </a:xfrm>
          <a:prstGeom prst="ellipse">
            <a:avLst/>
          </a:prstGeom>
          <a:solidFill>
            <a:srgbClr val="FF3300">
              <a:alpha val="0"/>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a:xfrm>
            <a:off x="457200" y="704850"/>
            <a:ext cx="8229600" cy="492125"/>
          </a:xfrm>
        </p:spPr>
        <p:txBody>
          <a:bodyPr/>
          <a:lstStyle/>
          <a:p>
            <a:pPr algn="ctr" eaLnBrk="1" hangingPunct="1"/>
            <a:r>
              <a:rPr lang="ru-RU" sz="2400" smtClean="0"/>
              <a:t>Пункти обслуговування за областями:</a:t>
            </a:r>
          </a:p>
        </p:txBody>
      </p:sp>
      <p:pic>
        <p:nvPicPr>
          <p:cNvPr id="29698" name="Picture 3"/>
          <p:cNvPicPr>
            <a:picLocks noGrp="1" noChangeAspect="1" noChangeArrowheads="1"/>
          </p:cNvPicPr>
          <p:nvPr>
            <p:ph type="body" idx="1"/>
          </p:nvPr>
        </p:nvPicPr>
        <p:blipFill>
          <a:blip r:embed="rId2"/>
          <a:srcRect/>
          <a:stretch>
            <a:fillRect/>
          </a:stretch>
        </p:blipFill>
        <p:spPr>
          <a:xfrm>
            <a:off x="468313" y="1484313"/>
            <a:ext cx="8507412" cy="5076825"/>
          </a:xfrm>
        </p:spPr>
      </p:pic>
      <p:sp>
        <p:nvSpPr>
          <p:cNvPr id="4" name="Овал 3"/>
          <p:cNvSpPr/>
          <p:nvPr/>
        </p:nvSpPr>
        <p:spPr>
          <a:xfrm>
            <a:off x="1403350" y="3068638"/>
            <a:ext cx="1800225" cy="360362"/>
          </a:xfrm>
          <a:prstGeom prst="ellipse">
            <a:avLst/>
          </a:prstGeom>
          <a:solidFill>
            <a:srgbClr val="FF3300">
              <a:alpha val="0"/>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457200" y="704850"/>
            <a:ext cx="8229600" cy="420688"/>
          </a:xfrm>
        </p:spPr>
        <p:txBody>
          <a:bodyPr/>
          <a:lstStyle/>
          <a:p>
            <a:pPr algn="ctr" eaLnBrk="1" hangingPunct="1"/>
            <a:r>
              <a:rPr lang="ru-RU" sz="2400" smtClean="0"/>
              <a:t>Бланки заяв для виробл</a:t>
            </a:r>
            <a:r>
              <a:rPr lang="uk-UA" sz="2400" smtClean="0"/>
              <a:t>ення електронного підпису та печатки</a:t>
            </a:r>
            <a:endParaRPr lang="ru-RU" sz="2400" smtClean="0"/>
          </a:p>
        </p:txBody>
      </p:sp>
      <p:pic>
        <p:nvPicPr>
          <p:cNvPr id="30722" name="Picture 3"/>
          <p:cNvPicPr>
            <a:picLocks noGrp="1" noChangeAspect="1" noChangeArrowheads="1"/>
          </p:cNvPicPr>
          <p:nvPr>
            <p:ph type="body" idx="1"/>
          </p:nvPr>
        </p:nvPicPr>
        <p:blipFill>
          <a:blip r:embed="rId2"/>
          <a:srcRect/>
          <a:stretch>
            <a:fillRect/>
          </a:stretch>
        </p:blipFill>
        <p:spPr>
          <a:xfrm>
            <a:off x="395288" y="1341438"/>
            <a:ext cx="8497887" cy="511175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p:cNvPicPr>
            <a:picLocks noChangeAspect="1" noChangeArrowheads="1"/>
          </p:cNvPicPr>
          <p:nvPr/>
        </p:nvPicPr>
        <p:blipFill>
          <a:blip r:embed="rId2"/>
          <a:srcRect/>
          <a:stretch>
            <a:fillRect/>
          </a:stretch>
        </p:blipFill>
        <p:spPr bwMode="auto">
          <a:xfrm>
            <a:off x="250825" y="836613"/>
            <a:ext cx="8759825" cy="58324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274638"/>
            <a:ext cx="8362950" cy="706437"/>
          </a:xfrm>
        </p:spPr>
        <p:txBody>
          <a:bodyPr/>
          <a:lstStyle/>
          <a:p>
            <a:pPr algn="ctr" eaLnBrk="1" hangingPunct="1"/>
            <a:r>
              <a:rPr lang="uk-UA" sz="2800" smtClean="0"/>
              <a:t>Рекомендації до роботи з ЄДЕБО</a:t>
            </a:r>
            <a:endParaRPr lang="ru-RU" sz="2800" smtClean="0"/>
          </a:p>
        </p:txBody>
      </p:sp>
      <p:sp>
        <p:nvSpPr>
          <p:cNvPr id="32770" name="Rectangle 3"/>
          <p:cNvSpPr>
            <a:spLocks noGrp="1" noChangeArrowheads="1"/>
          </p:cNvSpPr>
          <p:nvPr>
            <p:ph idx="1"/>
          </p:nvPr>
        </p:nvSpPr>
        <p:spPr>
          <a:xfrm>
            <a:off x="468313" y="1052513"/>
            <a:ext cx="8229600" cy="5516562"/>
          </a:xfrm>
        </p:spPr>
        <p:txBody>
          <a:bodyPr/>
          <a:lstStyle/>
          <a:p>
            <a:pPr eaLnBrk="1" hangingPunct="1"/>
            <a:r>
              <a:rPr lang="uk-UA" sz="2400" smtClean="0"/>
              <a:t>Постійно стежити за розділом “Новини”</a:t>
            </a:r>
            <a:endParaRPr lang="uk-UA" sz="2400" smtClean="0">
              <a:latin typeface="Arial" charset="0"/>
            </a:endParaRPr>
          </a:p>
          <a:p>
            <a:pPr eaLnBrk="1" hangingPunct="1"/>
            <a:endParaRPr lang="uk-UA" sz="2400" smtClean="0">
              <a:latin typeface="Arial" charset="0"/>
            </a:endParaRPr>
          </a:p>
          <a:p>
            <a:pPr eaLnBrk="1" hangingPunct="1"/>
            <a:endParaRPr lang="uk-UA" sz="2400" smtClean="0">
              <a:latin typeface="Arial" charset="0"/>
            </a:endParaRPr>
          </a:p>
          <a:p>
            <a:pPr eaLnBrk="1" hangingPunct="1"/>
            <a:endParaRPr lang="uk-UA" sz="2400" smtClean="0">
              <a:latin typeface="Arial" charset="0"/>
            </a:endParaRPr>
          </a:p>
          <a:p>
            <a:pPr eaLnBrk="1" hangingPunct="1"/>
            <a:r>
              <a:rPr lang="uk-UA" sz="2400" smtClean="0"/>
              <a:t>У випадку поломки комп'ютера при повторному встановленні </a:t>
            </a:r>
            <a:r>
              <a:rPr lang="uk-UA" sz="2400" smtClean="0">
                <a:solidFill>
                  <a:srgbClr val="33CCFF"/>
                </a:solidFill>
              </a:rPr>
              <a:t>“ІІТ Захист з'єднань – 2. Клієнт”</a:t>
            </a:r>
            <a:r>
              <a:rPr lang="uk-UA" sz="2400" smtClean="0"/>
              <a:t> слідкувати за оновленими версіями програми та керуватися Інструкцією по установці та налаштуванню програмного забезпечення</a:t>
            </a:r>
          </a:p>
          <a:p>
            <a:pPr eaLnBrk="1" hangingPunct="1"/>
            <a:r>
              <a:rPr lang="uk-UA" sz="2400" smtClean="0"/>
              <a:t>Для МНВК, які фінансуються з централізованої бухгалтерії відділу освіти для під'єднання до ЄДЕБО використовувати </a:t>
            </a:r>
            <a:r>
              <a:rPr lang="uk-UA" sz="2400" u="sng" smtClean="0"/>
              <a:t>ТРЬОХ-сторонній договір</a:t>
            </a:r>
          </a:p>
          <a:p>
            <a:pPr eaLnBrk="1" hangingPunct="1"/>
            <a:r>
              <a:rPr lang="uk-UA" sz="2400" smtClean="0"/>
              <a:t>Для МНВК, які мають власну бухгалтерію використовувати </a:t>
            </a:r>
            <a:r>
              <a:rPr lang="uk-UA" sz="2400" u="sng" smtClean="0"/>
              <a:t>ДВОХ-сторонній договір</a:t>
            </a:r>
            <a:endParaRPr lang="ru-RU" sz="2400" smtClean="0"/>
          </a:p>
        </p:txBody>
      </p:sp>
      <p:pic>
        <p:nvPicPr>
          <p:cNvPr id="32771" name="Picture 4"/>
          <p:cNvPicPr>
            <a:picLocks noChangeAspect="1" noChangeArrowheads="1"/>
          </p:cNvPicPr>
          <p:nvPr/>
        </p:nvPicPr>
        <p:blipFill>
          <a:blip r:embed="rId2"/>
          <a:srcRect l="-290" r="18919" b="73967"/>
          <a:stretch>
            <a:fillRect/>
          </a:stretch>
        </p:blipFill>
        <p:spPr bwMode="auto">
          <a:xfrm>
            <a:off x="684213" y="1484313"/>
            <a:ext cx="7127875" cy="1368425"/>
          </a:xfrm>
          <a:prstGeom prst="rect">
            <a:avLst/>
          </a:prstGeom>
          <a:noFill/>
          <a:ln w="9525">
            <a:noFill/>
            <a:miter lim="800000"/>
            <a:headEnd/>
            <a:tailEnd/>
          </a:ln>
        </p:spPr>
      </p:pic>
      <p:sp>
        <p:nvSpPr>
          <p:cNvPr id="5" name="Овал 4"/>
          <p:cNvSpPr/>
          <p:nvPr/>
        </p:nvSpPr>
        <p:spPr>
          <a:xfrm>
            <a:off x="755650" y="2276475"/>
            <a:ext cx="1008063" cy="288925"/>
          </a:xfrm>
          <a:prstGeom prst="ellipse">
            <a:avLst/>
          </a:prstGeom>
          <a:solidFill>
            <a:srgbClr val="FF3300">
              <a:alpha val="0"/>
            </a:srgbClr>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spli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468313" y="68263"/>
            <a:ext cx="8135937" cy="6623050"/>
          </a:xfrm>
          <a:prstGeom prst="rect">
            <a:avLst/>
          </a:prstGeom>
          <a:solidFill>
            <a:srgbClr val="FFFFFF"/>
          </a:solidFill>
          <a:ln w="9525">
            <a:noFill/>
            <a:miter lim="800000"/>
            <a:headEnd/>
            <a:tailEnd/>
          </a:ln>
          <a:effectLst/>
        </p:spPr>
        <p:txBody>
          <a:bodyPr bIns="142830" anchor="ctr">
            <a:spAutoFit/>
          </a:bodyPr>
          <a:lstStyle/>
          <a:p>
            <a:pPr>
              <a:tabLst>
                <a:tab pos="457200" algn="l"/>
              </a:tabLst>
            </a:pPr>
            <a:r>
              <a:rPr lang="uk-UA" sz="1200" b="1">
                <a:latin typeface="Times New Roman" pitchFamily="18" charset="0"/>
                <a:cs typeface="Times New Roman" pitchFamily="18" charset="0"/>
              </a:rPr>
              <a:t>Лист МОН № 270 від 31.05.16 року Про переоформлення ліцензій  </a:t>
            </a:r>
            <a:endParaRPr lang="ru-RU" sz="2400" b="1">
              <a:latin typeface="Times New Roman" pitchFamily="18" charset="0"/>
              <a:cs typeface="Times New Roman" pitchFamily="18" charset="0"/>
            </a:endParaRPr>
          </a:p>
          <a:p>
            <a:pPr algn="ctr" eaLnBrk="0" hangingPunct="0">
              <a:tabLst>
                <a:tab pos="457200" algn="l"/>
              </a:tabLst>
            </a:pPr>
            <a:endParaRPr lang="uk-UA" sz="1000">
              <a:solidFill>
                <a:srgbClr val="000000"/>
              </a:solidFill>
              <a:cs typeface="Times New Roman" pitchFamily="18" charset="0"/>
            </a:endParaRPr>
          </a:p>
          <a:p>
            <a:pPr algn="ctr" eaLnBrk="0" hangingPunct="0">
              <a:tabLst>
                <a:tab pos="457200" algn="l"/>
              </a:tabLst>
            </a:pPr>
            <a:r>
              <a:rPr lang="uk-UA" sz="1000">
                <a:solidFill>
                  <a:srgbClr val="000000"/>
                </a:solidFill>
                <a:cs typeface="Times New Roman" pitchFamily="18" charset="0"/>
              </a:rPr>
              <a:t>MIHICTEPCTBO OCBITИ I НАУКИ УКРАЇНИ</a:t>
            </a:r>
            <a:endParaRPr lang="ru-RU" sz="1200">
              <a:cs typeface="Times New Roman" pitchFamily="18" charset="0"/>
            </a:endParaRPr>
          </a:p>
          <a:p>
            <a:pPr eaLnBrk="0" hangingPunct="0">
              <a:tabLst>
                <a:tab pos="457200" algn="l"/>
              </a:tabLst>
            </a:pPr>
            <a:r>
              <a:rPr lang="uk-UA" sz="1000">
                <a:solidFill>
                  <a:srgbClr val="000000"/>
                </a:solidFill>
                <a:cs typeface="Times New Roman" pitchFamily="18" charset="0"/>
              </a:rPr>
              <a:t>№ 270 від 31 травня 2016 року</a:t>
            </a:r>
            <a:endParaRPr lang="ru-RU" sz="1200">
              <a:cs typeface="Times New Roman" pitchFamily="18" charset="0"/>
            </a:endParaRPr>
          </a:p>
          <a:p>
            <a:pPr algn="r" eaLnBrk="0" hangingPunct="0">
              <a:tabLst>
                <a:tab pos="457200" algn="l"/>
              </a:tabLst>
            </a:pPr>
            <a:r>
              <a:rPr lang="uk-UA" sz="1000">
                <a:solidFill>
                  <a:srgbClr val="000000"/>
                </a:solidFill>
                <a:cs typeface="Times New Roman" pitchFamily="18" charset="0"/>
              </a:rPr>
              <a:t>Департаменти (управління) освіти і науки</a:t>
            </a:r>
            <a:br>
              <a:rPr lang="uk-UA" sz="1000">
                <a:solidFill>
                  <a:srgbClr val="000000"/>
                </a:solidFill>
                <a:cs typeface="Times New Roman" pitchFamily="18" charset="0"/>
              </a:rPr>
            </a:br>
            <a:r>
              <a:rPr lang="uk-UA" sz="1000">
                <a:solidFill>
                  <a:srgbClr val="000000"/>
                </a:solidFill>
                <a:cs typeface="Times New Roman" pitchFamily="18" charset="0"/>
              </a:rPr>
              <a:t>обласних, Київської міської Державних адміністрацій,</a:t>
            </a:r>
            <a:br>
              <a:rPr lang="uk-UA" sz="1000">
                <a:solidFill>
                  <a:srgbClr val="000000"/>
                </a:solidFill>
                <a:cs typeface="Times New Roman" pitchFamily="18" charset="0"/>
              </a:rPr>
            </a:br>
            <a:r>
              <a:rPr lang="uk-UA" sz="1000">
                <a:solidFill>
                  <a:srgbClr val="000000"/>
                </a:solidFill>
                <a:cs typeface="Times New Roman" pitchFamily="18" charset="0"/>
              </a:rPr>
              <a:t>керівники закладів професійно-технічної освіти</a:t>
            </a:r>
            <a:endParaRPr lang="ru-RU" sz="1200">
              <a:cs typeface="Times New Roman" pitchFamily="18" charset="0"/>
            </a:endParaRPr>
          </a:p>
          <a:p>
            <a:pPr eaLnBrk="0" hangingPunct="0">
              <a:tabLst>
                <a:tab pos="457200" algn="l"/>
              </a:tabLst>
            </a:pPr>
            <a:r>
              <a:rPr lang="uk-UA" sz="1000" b="1">
                <a:solidFill>
                  <a:srgbClr val="000000"/>
                </a:solidFill>
                <a:cs typeface="Times New Roman" pitchFamily="18" charset="0"/>
              </a:rPr>
              <a:t>Про переоформлення ліцензій</a:t>
            </a:r>
          </a:p>
          <a:p>
            <a:pPr eaLnBrk="0" hangingPunct="0">
              <a:tabLst>
                <a:tab pos="457200" algn="l"/>
              </a:tabLst>
            </a:pPr>
            <a:endParaRPr lang="ru-RU" sz="1200">
              <a:cs typeface="Times New Roman" pitchFamily="18" charset="0"/>
            </a:endParaRPr>
          </a:p>
          <a:p>
            <a:pPr algn="just" eaLnBrk="0" hangingPunct="0">
              <a:tabLst>
                <a:tab pos="457200" algn="l"/>
              </a:tabLst>
            </a:pPr>
            <a:r>
              <a:rPr lang="uk-UA" sz="1000">
                <a:solidFill>
                  <a:srgbClr val="000000"/>
                </a:solidFill>
                <a:cs typeface="Times New Roman" pitchFamily="18" charset="0"/>
              </a:rPr>
              <a:t>Міністерство освіти і науки інформує, що</a:t>
            </a:r>
            <a:r>
              <a:rPr lang="uk-UA" sz="1000" b="1">
                <a:solidFill>
                  <a:srgbClr val="000000"/>
                </a:solidFill>
                <a:cs typeface="Times New Roman" pitchFamily="18" charset="0"/>
              </a:rPr>
              <a:t> з 28 червня 2015 року</a:t>
            </a:r>
            <a:r>
              <a:rPr lang="uk-UA" sz="1000">
                <a:solidFill>
                  <a:srgbClr val="000000"/>
                </a:solidFill>
                <a:cs typeface="Times New Roman" pitchFamily="18" charset="0"/>
              </a:rPr>
              <a:t> після набуття чинності Закону України "Про ліцензування видів господарської діяльності" (частина шоста, стаття 21), ліцензії, що були чинними станом на цю дату та мали обмежений термін дії, є безстроковими і можуть бути, за заявою ліцензіата, переоформлені відповідним органом ліцензування.</a:t>
            </a:r>
            <a:endParaRPr lang="ru-RU" sz="1200">
              <a:cs typeface="Times New Roman" pitchFamily="18" charset="0"/>
            </a:endParaRPr>
          </a:p>
          <a:p>
            <a:pPr algn="just" eaLnBrk="0" hangingPunct="0">
              <a:tabLst>
                <a:tab pos="457200" algn="l"/>
              </a:tabLst>
            </a:pPr>
            <a:r>
              <a:rPr lang="uk-UA" sz="1000">
                <a:solidFill>
                  <a:srgbClr val="000000"/>
                </a:solidFill>
                <a:cs typeface="Times New Roman" pitchFamily="18" charset="0"/>
              </a:rPr>
              <a:t>Міністерство освіти i науки здійснює переоформлення ліцензій на освітню діяльність у сфері професійно-технічної освіти на безстрокові, iз зазначенням найменувань та ідентифікаційних кодів навчальних закладів, їх відокремлених структурних підрозділів (філій), у яких здійснюється освітня діяльність і які внесено до Єдиного державного реєстру юридичних осіб, фізичних осіб-підприємців та громадських формувань. Звертаємо увагу, що навчальний заклад - юридична особа може мати лише одну ліцензію на освітню діяльність у відповідній сфері освіти. Для сфер вищої та професійно-технічної освіти ліцензії навчальному закладу оформлюватимуться окремо.</a:t>
            </a:r>
            <a:endParaRPr lang="ru-RU" sz="1200">
              <a:cs typeface="Times New Roman" pitchFamily="18" charset="0"/>
            </a:endParaRPr>
          </a:p>
          <a:p>
            <a:pPr algn="just" eaLnBrk="0" hangingPunct="0">
              <a:tabLst>
                <a:tab pos="457200" algn="l"/>
              </a:tabLst>
            </a:pPr>
            <a:r>
              <a:rPr lang="uk-UA" sz="1000">
                <a:solidFill>
                  <a:srgbClr val="000000"/>
                </a:solidFill>
                <a:cs typeface="Times New Roman" pitchFamily="18" charset="0"/>
              </a:rPr>
              <a:t>Міністерство освіти і науки визначає перелік професій, за якими навчальний заклад мас право здійснювати освітню діяльність, на основі витягу з Єдиної державної електронної бази з питань освіти (далі - ЄДЕБО), у якому зазначається перелік спеціальностей, професій, ліцензовані обсяги, номери і дати прийняття рішень.</a:t>
            </a:r>
            <a:endParaRPr lang="ru-RU" sz="1200">
              <a:cs typeface="Times New Roman" pitchFamily="18" charset="0"/>
            </a:endParaRPr>
          </a:p>
          <a:p>
            <a:pPr algn="just" eaLnBrk="0" hangingPunct="0">
              <a:tabLst>
                <a:tab pos="457200" algn="l"/>
              </a:tabLst>
            </a:pPr>
            <a:r>
              <a:rPr lang="uk-UA" sz="1000">
                <a:solidFill>
                  <a:srgbClr val="000000"/>
                </a:solidFill>
                <a:cs typeface="Times New Roman" pitchFamily="18" charset="0"/>
              </a:rPr>
              <a:t>Для переоформлення ліцензій у сфері професійно-технічної освіти навчальним закладам необхідно здійснити наступні заходи:</a:t>
            </a:r>
            <a:endParaRPr lang="ru-RU" sz="1200">
              <a:cs typeface="Times New Roman" pitchFamily="18" charset="0"/>
            </a:endParaRPr>
          </a:p>
          <a:p>
            <a:pPr algn="just" eaLnBrk="0" hangingPunct="0">
              <a:buFontTx/>
              <a:buChar char="•"/>
              <a:tabLst>
                <a:tab pos="457200" algn="l"/>
              </a:tabLst>
            </a:pPr>
            <a:r>
              <a:rPr lang="uk-UA" sz="1000" b="1">
                <a:solidFill>
                  <a:srgbClr val="000000"/>
                </a:solidFill>
                <a:cs typeface="Times New Roman" pitchFamily="18" charset="0"/>
              </a:rPr>
              <a:t>подати в електронному вигляді до ЄДЕБО дані та відомості про кадрове і матеріально-технічне забезпечення навчального закладу, його відокремленого структурного підрозділу, забезпечити їх підтримку діяльності закладів освіти, затверджених постановою Кабінету Міністрів України від 30 грудня 2015 p. №1187);</a:t>
            </a:r>
            <a:endParaRPr lang="ru-RU" sz="1200">
              <a:cs typeface="Times New Roman" pitchFamily="18" charset="0"/>
            </a:endParaRPr>
          </a:p>
          <a:p>
            <a:pPr algn="just" eaLnBrk="0" hangingPunct="0">
              <a:buFontTx/>
              <a:buChar char="•"/>
              <a:tabLst>
                <a:tab pos="457200" algn="l"/>
              </a:tabLst>
            </a:pPr>
            <a:r>
              <a:rPr lang="uk-UA" sz="1000">
                <a:solidFill>
                  <a:srgbClr val="000000"/>
                </a:solidFill>
                <a:cs typeface="Times New Roman" pitchFamily="18" charset="0"/>
              </a:rPr>
              <a:t>оформити в ЄДЕБО заявку на переоформлення ліцензії у визначеному форматі. При цьому, за пропозицією навчального закладу ліцензований обсяг інтегрованих професій буде розподілено між кожною з таких професій, а ліцензований обсяг для окремих професій має бути поділений між видами підготовки: первинна професійна підготовка (за результатами навчання видається диплом кваліфікованого робітника) та інші види професійної підготовки (за результатами навчання видається свідоцтво про присвоєння (підвищення) робітничої кваліфікації);</a:t>
            </a:r>
            <a:endParaRPr lang="ru-RU" sz="1200">
              <a:cs typeface="Times New Roman" pitchFamily="18" charset="0"/>
            </a:endParaRPr>
          </a:p>
          <a:p>
            <a:pPr algn="just" eaLnBrk="0" hangingPunct="0">
              <a:buFontTx/>
              <a:buChar char="•"/>
              <a:tabLst>
                <a:tab pos="457200" algn="l"/>
              </a:tabLst>
            </a:pPr>
            <a:r>
              <a:rPr lang="uk-UA" sz="1000">
                <a:solidFill>
                  <a:srgbClr val="000000"/>
                </a:solidFill>
                <a:cs typeface="Times New Roman" pitchFamily="18" charset="0"/>
              </a:rPr>
              <a:t>подати до Міністерства освіти і науки паперовий варіант заявки з підписом керівника і печаткою, копії чинної ліцензії (ліцензій), додатки до неї (до них) та документів, що підтверджують рішення про ліцензування після набуття чинності зазначеного Закону;</a:t>
            </a:r>
            <a:endParaRPr lang="ru-RU" sz="1200">
              <a:cs typeface="Times New Roman" pitchFamily="18" charset="0"/>
            </a:endParaRPr>
          </a:p>
          <a:p>
            <a:pPr algn="just" eaLnBrk="0" hangingPunct="0">
              <a:buFontTx/>
              <a:buChar char="•"/>
              <a:tabLst>
                <a:tab pos="457200" algn="l"/>
              </a:tabLst>
            </a:pPr>
            <a:r>
              <a:rPr lang="uk-UA" sz="1000">
                <a:solidFill>
                  <a:srgbClr val="000000"/>
                </a:solidFill>
                <a:cs typeface="Times New Roman" pitchFamily="18" charset="0"/>
              </a:rPr>
              <a:t>переоформлення ліцензій на безстрокові здійснюється органом ліцензування безоплатно. У разі переоформлення ліцензії не лише для встановлення безстроковості, а й для її розширення за рішеннями органу ліцензування, які прийняті після 28 червня 2015 року, навчальний заклад має внести плату за видачу ліцензії. Факт оплати та розмір плати за видачу (розширення) ліцензії встановлено статтею 14 і частиною дев'ятою статті 15 Закону України "Про ліцензування видів господарської діяльності".</a:t>
            </a:r>
            <a:endParaRPr lang="ru-RU" sz="1200">
              <a:cs typeface="Times New Roman" pitchFamily="18" charset="0"/>
            </a:endParaRPr>
          </a:p>
          <a:p>
            <a:pPr eaLnBrk="0" hangingPunct="0">
              <a:tabLst>
                <a:tab pos="457200" algn="l"/>
              </a:tabLst>
            </a:pPr>
            <a:endParaRPr lang="uk-UA" sz="1000">
              <a:solidFill>
                <a:srgbClr val="000000"/>
              </a:solidFill>
              <a:cs typeface="Times New Roman" pitchFamily="18" charset="0"/>
            </a:endParaRPr>
          </a:p>
          <a:p>
            <a:pPr eaLnBrk="0" hangingPunct="0">
              <a:tabLst>
                <a:tab pos="457200" algn="l"/>
              </a:tabLst>
            </a:pPr>
            <a:r>
              <a:rPr lang="uk-UA" sz="1000">
                <a:solidFill>
                  <a:srgbClr val="000000"/>
                </a:solidFill>
                <a:cs typeface="Times New Roman" pitchFamily="18" charset="0"/>
              </a:rPr>
              <a:t>Заступник Міністра       П. К. Хобзей</a:t>
            </a:r>
            <a:endParaRPr lang="ru-RU" sz="1200">
              <a:cs typeface="Times New Roman" pitchFamily="18" charset="0"/>
            </a:endParaRPr>
          </a:p>
          <a:p>
            <a:pPr eaLnBrk="0" hangingPunct="0">
              <a:tabLst>
                <a:tab pos="457200" algn="l"/>
              </a:tabLst>
            </a:pPr>
            <a:r>
              <a:rPr lang="uk-UA" sz="800">
                <a:solidFill>
                  <a:srgbClr val="999999"/>
                </a:solidFill>
                <a:cs typeface="Times New Roman" pitchFamily="18" charset="0"/>
                <a:hlinkClick r:id="rId2" tooltip="osvita.ua"/>
              </a:rPr>
              <a:t>Освіта.ua</a:t>
            </a:r>
            <a:r>
              <a:rPr lang="uk-UA" sz="800">
                <a:solidFill>
                  <a:srgbClr val="999999"/>
                </a:solidFill>
                <a:cs typeface="Times New Roman" pitchFamily="18" charset="0"/>
              </a:rPr>
              <a:t/>
            </a:r>
            <a:br>
              <a:rPr lang="uk-UA" sz="800">
                <a:solidFill>
                  <a:srgbClr val="999999"/>
                </a:solidFill>
                <a:cs typeface="Times New Roman" pitchFamily="18" charset="0"/>
              </a:rPr>
            </a:br>
            <a:r>
              <a:rPr lang="uk-UA" sz="800">
                <a:solidFill>
                  <a:srgbClr val="999999"/>
                </a:solidFill>
                <a:cs typeface="Times New Roman" pitchFamily="18" charset="0"/>
              </a:rPr>
              <a:t>01.06.2016</a:t>
            </a:r>
            <a:endParaRPr lang="ru-RU" sz="1200">
              <a:cs typeface="Times New Roman" pitchFamily="18" charset="0"/>
            </a:endParaRPr>
          </a:p>
          <a:p>
            <a:pPr eaLnBrk="0" hangingPunct="0">
              <a:tabLst>
                <a:tab pos="457200" algn="l"/>
              </a:tabLst>
            </a:pP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4294967295"/>
          </p:nvPr>
        </p:nvSpPr>
        <p:spPr>
          <a:xfrm>
            <a:off x="539750" y="1557338"/>
            <a:ext cx="8229600" cy="4279900"/>
          </a:xfrm>
        </p:spPr>
        <p:txBody>
          <a:bodyPr/>
          <a:lstStyle/>
          <a:p>
            <a:pPr marL="609600" indent="-609600" eaLnBrk="1" hangingPunct="1">
              <a:buFontTx/>
              <a:buNone/>
            </a:pPr>
            <a:endParaRPr lang="uk-UA" smtClean="0"/>
          </a:p>
          <a:p>
            <a:pPr marL="609600" indent="-609600" eaLnBrk="1" hangingPunct="1">
              <a:buFontTx/>
              <a:buNone/>
            </a:pPr>
            <a:endParaRPr lang="uk-UA" smtClean="0"/>
          </a:p>
          <a:p>
            <a:pPr marL="609600" indent="-609600" algn="ctr" eaLnBrk="1" hangingPunct="1">
              <a:buFontTx/>
              <a:buNone/>
            </a:pPr>
            <a:r>
              <a:rPr lang="uk-UA" b="1" smtClean="0">
                <a:latin typeface="Arial" charset="0"/>
              </a:rPr>
              <a:t>Порядок підключення навчального закладу </a:t>
            </a:r>
          </a:p>
          <a:p>
            <a:pPr marL="609600" indent="-609600" algn="ctr" eaLnBrk="1" hangingPunct="1">
              <a:buFontTx/>
              <a:buNone/>
            </a:pPr>
            <a:r>
              <a:rPr lang="uk-UA" b="1" smtClean="0">
                <a:latin typeface="Arial" charset="0"/>
              </a:rPr>
              <a:t>до ЄДЕБО</a:t>
            </a:r>
            <a:endParaRPr lang="en-US" b="1" smtClean="0">
              <a:latin typeface="Arial" charset="0"/>
            </a:endParaRPr>
          </a:p>
          <a:p>
            <a:pPr marL="609600" indent="-609600" algn="ctr" eaLnBrk="1" hangingPunct="1">
              <a:buFontTx/>
              <a:buNone/>
            </a:pPr>
            <a:endParaRPr lang="uk-UA" b="1" smtClean="0">
              <a:latin typeface="Arial" charset="0"/>
            </a:endParaRPr>
          </a:p>
          <a:p>
            <a:pPr marL="609600" indent="-609600" algn="ctr" eaLnBrk="1" hangingPunct="1">
              <a:buFontTx/>
              <a:buNone/>
            </a:pPr>
            <a:r>
              <a:rPr lang="en-US" sz="3600" b="1" smtClean="0">
                <a:solidFill>
                  <a:srgbClr val="FF3300"/>
                </a:solidFill>
                <a:latin typeface="Arial" charset="0"/>
              </a:rPr>
              <a:t>www.inforesurs.gov.ua</a:t>
            </a:r>
            <a:endParaRPr lang="uk-UA" sz="3600" b="1" smtClean="0">
              <a:solidFill>
                <a:srgbClr val="FF3300"/>
              </a:solidFill>
              <a:latin typeface="Arial" charset="0"/>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Grp="1" noChangeAspect="1" noChangeArrowheads="1"/>
          </p:cNvPicPr>
          <p:nvPr>
            <p:ph type="ctrTitle"/>
          </p:nvPr>
        </p:nvPicPr>
        <p:blipFill>
          <a:blip r:embed="rId2"/>
          <a:srcRect/>
          <a:stretch>
            <a:fillRect/>
          </a:stretch>
        </p:blipFill>
        <p:spPr>
          <a:xfrm>
            <a:off x="611188" y="404813"/>
            <a:ext cx="8120062" cy="5903912"/>
          </a:xfrm>
        </p:spPr>
      </p:pic>
      <p:sp>
        <p:nvSpPr>
          <p:cNvPr id="14338" name="Oval 4"/>
          <p:cNvSpPr>
            <a:spLocks noChangeArrowheads="1"/>
          </p:cNvSpPr>
          <p:nvPr/>
        </p:nvSpPr>
        <p:spPr bwMode="auto">
          <a:xfrm>
            <a:off x="4932363" y="2492375"/>
            <a:ext cx="1008062" cy="431800"/>
          </a:xfrm>
          <a:prstGeom prst="ellipse">
            <a:avLst/>
          </a:prstGeom>
          <a:solidFill>
            <a:srgbClr val="FF0000">
              <a:alpha val="0"/>
            </a:srgbClr>
          </a:solidFill>
          <a:ln w="9525">
            <a:solidFill>
              <a:srgbClr val="FF0000"/>
            </a:solidFill>
            <a:round/>
            <a:headEnd/>
            <a:tailEnd/>
          </a:ln>
        </p:spPr>
        <p:txBody>
          <a:bodyPr wrap="none" anchor="ctr"/>
          <a:lstStyle/>
          <a:p>
            <a:endParaRPr lang="ru-RU"/>
          </a:p>
        </p:txBody>
      </p:sp>
      <p:sp>
        <p:nvSpPr>
          <p:cNvPr id="14339" name="Line 5"/>
          <p:cNvSpPr>
            <a:spLocks noChangeShapeType="1"/>
          </p:cNvSpPr>
          <p:nvPr/>
        </p:nvSpPr>
        <p:spPr bwMode="auto">
          <a:xfrm flipH="1">
            <a:off x="6227763" y="1844675"/>
            <a:ext cx="647700" cy="649288"/>
          </a:xfrm>
          <a:prstGeom prst="line">
            <a:avLst/>
          </a:prstGeom>
          <a:noFill/>
          <a:ln w="38100">
            <a:solidFill>
              <a:srgbClr val="FF0000"/>
            </a:solidFill>
            <a:round/>
            <a:headEnd/>
            <a:tailEnd type="triangle" w="med" len="med"/>
          </a:ln>
        </p:spPr>
        <p:txBody>
          <a:bodyPr/>
          <a:lstStyle/>
          <a:p>
            <a:endParaRPr lang="ru-RU"/>
          </a:p>
        </p:txBody>
      </p:sp>
      <p:sp>
        <p:nvSpPr>
          <p:cNvPr id="14340" name="Line 6"/>
          <p:cNvSpPr>
            <a:spLocks noChangeShapeType="1"/>
          </p:cNvSpPr>
          <p:nvPr/>
        </p:nvSpPr>
        <p:spPr bwMode="auto">
          <a:xfrm flipH="1">
            <a:off x="5508625" y="1844675"/>
            <a:ext cx="1368425" cy="2808288"/>
          </a:xfrm>
          <a:prstGeom prst="line">
            <a:avLst/>
          </a:prstGeom>
          <a:noFill/>
          <a:ln w="38100">
            <a:solidFill>
              <a:srgbClr val="FF0000"/>
            </a:solidFill>
            <a:round/>
            <a:headEnd/>
            <a:tailEnd type="triangle" w="med" len="med"/>
          </a:ln>
        </p:spPr>
        <p:txBody>
          <a:bodyPr/>
          <a:lstStyle/>
          <a:p>
            <a:endParaRPr lang="ru-RU"/>
          </a:p>
        </p:txBody>
      </p:sp>
      <p:sp>
        <p:nvSpPr>
          <p:cNvPr id="14341" name="Oval 7"/>
          <p:cNvSpPr>
            <a:spLocks noChangeArrowheads="1"/>
          </p:cNvSpPr>
          <p:nvPr/>
        </p:nvSpPr>
        <p:spPr bwMode="auto">
          <a:xfrm>
            <a:off x="2916238" y="4652963"/>
            <a:ext cx="3816350" cy="647700"/>
          </a:xfrm>
          <a:prstGeom prst="ellipse">
            <a:avLst/>
          </a:prstGeom>
          <a:solidFill>
            <a:schemeClr val="accent1">
              <a:alpha val="0"/>
            </a:schemeClr>
          </a:solidFill>
          <a:ln w="9525">
            <a:solidFill>
              <a:srgbClr val="FF0000"/>
            </a:solidFill>
            <a:round/>
            <a:headEnd/>
            <a:tailEnd/>
          </a:ln>
        </p:spPr>
        <p:txBody>
          <a:bodyPr wrap="none" anchor="ctr"/>
          <a:lstStyle/>
          <a:p>
            <a:endParaRPr lang="ru-RU"/>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274638"/>
            <a:ext cx="8218488" cy="1066800"/>
          </a:xfrm>
        </p:spPr>
        <p:txBody>
          <a:bodyPr/>
          <a:lstStyle/>
          <a:p>
            <a:pPr algn="ctr" eaLnBrk="1" hangingPunct="1"/>
            <a:r>
              <a:rPr lang="uk-UA" sz="2400" smtClean="0"/>
              <a:t>2. Відкрити “Порядок підключення навчального закладу” </a:t>
            </a:r>
            <a:r>
              <a:rPr lang="uk-UA" sz="2400" smtClean="0">
                <a:solidFill>
                  <a:srgbClr val="FF3300"/>
                </a:solidFill>
              </a:rPr>
              <a:t>детальніше…</a:t>
            </a:r>
            <a:r>
              <a:rPr lang="uk-UA" sz="2400" smtClean="0"/>
              <a:t> та діяти згідно інструкцій</a:t>
            </a:r>
            <a:endParaRPr lang="ru-RU" sz="2400" smtClean="0"/>
          </a:p>
        </p:txBody>
      </p:sp>
      <p:pic>
        <p:nvPicPr>
          <p:cNvPr id="15362" name="Picture 4"/>
          <p:cNvPicPr>
            <a:picLocks noGrp="1" noChangeAspect="1" noChangeArrowheads="1"/>
          </p:cNvPicPr>
          <p:nvPr>
            <p:ph idx="1"/>
          </p:nvPr>
        </p:nvPicPr>
        <p:blipFill>
          <a:blip r:embed="rId2"/>
          <a:srcRect/>
          <a:stretch>
            <a:fillRect/>
          </a:stretch>
        </p:blipFill>
        <p:spPr>
          <a:xfrm>
            <a:off x="539750" y="1557338"/>
            <a:ext cx="8280400" cy="4859337"/>
          </a:xfrm>
        </p:spPr>
      </p:pic>
      <p:sp>
        <p:nvSpPr>
          <p:cNvPr id="15363" name="Oval 5"/>
          <p:cNvSpPr>
            <a:spLocks noChangeArrowheads="1"/>
          </p:cNvSpPr>
          <p:nvPr/>
        </p:nvSpPr>
        <p:spPr bwMode="auto">
          <a:xfrm>
            <a:off x="5435600" y="5084763"/>
            <a:ext cx="1223963" cy="360362"/>
          </a:xfrm>
          <a:prstGeom prst="ellipse">
            <a:avLst/>
          </a:prstGeom>
          <a:solidFill>
            <a:schemeClr val="accent1">
              <a:alpha val="0"/>
            </a:schemeClr>
          </a:solidFill>
          <a:ln w="9525">
            <a:solidFill>
              <a:srgbClr val="FF3300"/>
            </a:solidFill>
            <a:round/>
            <a:headEnd/>
            <a:tailEnd/>
          </a:ln>
        </p:spPr>
        <p:txBody>
          <a:bodyPr wrap="none" anchor="ctr"/>
          <a:lstStyle/>
          <a:p>
            <a:endParaRPr lang="ru-RU"/>
          </a:p>
        </p:txBody>
      </p:sp>
      <p:sp>
        <p:nvSpPr>
          <p:cNvPr id="15364" name="Line 6"/>
          <p:cNvSpPr>
            <a:spLocks noChangeShapeType="1"/>
          </p:cNvSpPr>
          <p:nvPr/>
        </p:nvSpPr>
        <p:spPr bwMode="auto">
          <a:xfrm flipH="1">
            <a:off x="6732588" y="4652963"/>
            <a:ext cx="576262" cy="433387"/>
          </a:xfrm>
          <a:prstGeom prst="line">
            <a:avLst/>
          </a:prstGeom>
          <a:noFill/>
          <a:ln w="38100">
            <a:solidFill>
              <a:srgbClr val="FF3300"/>
            </a:solidFill>
            <a:round/>
            <a:headEnd/>
            <a:tailEnd type="triangle" w="med" len="med"/>
          </a:ln>
        </p:spPr>
        <p:txBody>
          <a:bodyPr/>
          <a:lstStyle/>
          <a:p>
            <a:endParaRPr lang="ru-RU"/>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uk-UA" sz="2000" smtClean="0"/>
              <a:t>3. Для встановлення та налаштування програмного забезпечення використовувати Алгоритм дій Адміністратора/Оператора навчального закладу(установи) при Першому підключенні до ЄДЕБО</a:t>
            </a:r>
            <a:endParaRPr lang="ru-RU" sz="2000" smtClean="0"/>
          </a:p>
        </p:txBody>
      </p:sp>
      <p:pic>
        <p:nvPicPr>
          <p:cNvPr id="16386" name="Picture 3"/>
          <p:cNvPicPr>
            <a:picLocks noGrp="1" noChangeAspect="1" noChangeArrowheads="1"/>
          </p:cNvPicPr>
          <p:nvPr>
            <p:ph idx="1"/>
          </p:nvPr>
        </p:nvPicPr>
        <p:blipFill>
          <a:blip r:embed="rId2"/>
          <a:srcRect/>
          <a:stretch>
            <a:fillRect/>
          </a:stretch>
        </p:blipFill>
        <p:spPr>
          <a:xfrm>
            <a:off x="912813" y="1935163"/>
            <a:ext cx="7318375" cy="4389437"/>
          </a:xfrm>
        </p:spPr>
      </p:pic>
      <p:sp>
        <p:nvSpPr>
          <p:cNvPr id="16387" name="Oval 4"/>
          <p:cNvSpPr>
            <a:spLocks noChangeArrowheads="1"/>
          </p:cNvSpPr>
          <p:nvPr/>
        </p:nvSpPr>
        <p:spPr bwMode="auto">
          <a:xfrm>
            <a:off x="2555875" y="3068638"/>
            <a:ext cx="4032250" cy="576262"/>
          </a:xfrm>
          <a:prstGeom prst="ellipse">
            <a:avLst/>
          </a:prstGeom>
          <a:solidFill>
            <a:schemeClr val="accent1">
              <a:alpha val="0"/>
            </a:schemeClr>
          </a:solidFill>
          <a:ln w="9525">
            <a:solidFill>
              <a:srgbClr val="FF3300"/>
            </a:solidFill>
            <a:round/>
            <a:headEnd/>
            <a:tailEnd/>
          </a:ln>
        </p:spPr>
        <p:txBody>
          <a:bodyPr wrap="none" anchor="ctr"/>
          <a:lstStyle/>
          <a:p>
            <a:endParaRPr lang="ru-RU"/>
          </a:p>
        </p:txBody>
      </p:sp>
      <p:sp>
        <p:nvSpPr>
          <p:cNvPr id="16388" name="Line 5"/>
          <p:cNvSpPr>
            <a:spLocks noChangeShapeType="1"/>
          </p:cNvSpPr>
          <p:nvPr/>
        </p:nvSpPr>
        <p:spPr bwMode="auto">
          <a:xfrm flipH="1">
            <a:off x="6084888" y="2420938"/>
            <a:ext cx="503237" cy="431800"/>
          </a:xfrm>
          <a:prstGeom prst="line">
            <a:avLst/>
          </a:prstGeom>
          <a:noFill/>
          <a:ln w="38100">
            <a:solidFill>
              <a:srgbClr val="FF3300"/>
            </a:solidFill>
            <a:round/>
            <a:headEnd/>
            <a:tailEnd type="triangle" w="med" len="med"/>
          </a:ln>
        </p:spPr>
        <p:txBody>
          <a:bodyPr/>
          <a:lstStyle/>
          <a:p>
            <a:endParaRPr lang="ru-RU"/>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щодо укладання договорів на 2014"/>
          <p:cNvPicPr>
            <a:picLocks noChangeAspect="1" noChangeArrowheads="1"/>
          </p:cNvPicPr>
          <p:nvPr/>
        </p:nvPicPr>
        <p:blipFill>
          <a:blip r:embed="rId2"/>
          <a:srcRect/>
          <a:stretch>
            <a:fillRect/>
          </a:stretch>
        </p:blipFill>
        <p:spPr bwMode="auto">
          <a:xfrm>
            <a:off x="4343400" y="0"/>
            <a:ext cx="4800600" cy="6858000"/>
          </a:xfrm>
          <a:prstGeom prst="rect">
            <a:avLst/>
          </a:prstGeom>
          <a:noFill/>
        </p:spPr>
      </p:pic>
      <p:pic>
        <p:nvPicPr>
          <p:cNvPr id="41987" name="Picture 3" descr="лист мон до казначейства"/>
          <p:cNvPicPr>
            <a:picLocks noChangeAspect="1" noChangeArrowheads="1"/>
          </p:cNvPicPr>
          <p:nvPr/>
        </p:nvPicPr>
        <p:blipFill>
          <a:blip r:embed="rId3"/>
          <a:srcRect/>
          <a:stretch>
            <a:fillRect/>
          </a:stretch>
        </p:blipFill>
        <p:spPr bwMode="auto">
          <a:xfrm>
            <a:off x="0" y="0"/>
            <a:ext cx="4953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p:cNvPicPr>
            <a:picLocks noChangeAspect="1" noChangeArrowheads="1"/>
          </p:cNvPicPr>
          <p:nvPr/>
        </p:nvPicPr>
        <p:blipFill>
          <a:blip r:embed="rId2"/>
          <a:srcRect/>
          <a:stretch>
            <a:fillRect/>
          </a:stretch>
        </p:blipFill>
        <p:spPr bwMode="auto">
          <a:xfrm>
            <a:off x="250825" y="549275"/>
            <a:ext cx="8893175" cy="533717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2"/>
          <a:srcRect/>
          <a:stretch>
            <a:fillRect/>
          </a:stretch>
        </p:blipFill>
        <p:spPr bwMode="auto">
          <a:xfrm>
            <a:off x="250825" y="549275"/>
            <a:ext cx="8713788" cy="537845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492</TotalTime>
  <Words>1300</Words>
  <Application>Microsoft Office PowerPoint</Application>
  <PresentationFormat>Экран (4:3)</PresentationFormat>
  <Paragraphs>127</Paragraphs>
  <Slides>29</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4</vt:i4>
      </vt:variant>
      <vt:variant>
        <vt:lpstr>Заголовки слайдов</vt:lpstr>
      </vt:variant>
      <vt:variant>
        <vt:i4>29</vt:i4>
      </vt:variant>
    </vt:vector>
  </HeadingPairs>
  <TitlesOfParts>
    <vt:vector size="40" baseType="lpstr">
      <vt:lpstr>Arial</vt:lpstr>
      <vt:lpstr>Calibri</vt:lpstr>
      <vt:lpstr>Constantia</vt:lpstr>
      <vt:lpstr>Wingdings 2</vt:lpstr>
      <vt:lpstr>Times New Roman</vt:lpstr>
      <vt:lpstr>Wingdings</vt:lpstr>
      <vt:lpstr>Bernard MT Condensed</vt:lpstr>
      <vt:lpstr>Поток</vt:lpstr>
      <vt:lpstr>Поток</vt:lpstr>
      <vt:lpstr>Поток</vt:lpstr>
      <vt:lpstr>Поток</vt:lpstr>
      <vt:lpstr>Про організацію роботи МНВК  із Єдиною державною електронною базою з питань освіти (ЄДЕБО)</vt:lpstr>
      <vt:lpstr>Нормативно-правова база</vt:lpstr>
      <vt:lpstr>Слайд 3</vt:lpstr>
      <vt:lpstr>Слайд 4</vt:lpstr>
      <vt:lpstr>2. Відкрити “Порядок підключення навчального закладу” детальніше… та діяти згідно інструкцій</vt:lpstr>
      <vt:lpstr>3. Для встановлення та налаштування програмного забезпечення використовувати Алгоритм дій Адміністратора/Оператора навчального закладу(установи) при Першому підключенні до ЄДЕБО</vt:lpstr>
      <vt:lpstr>Слайд 7</vt:lpstr>
      <vt:lpstr>Слайд 8</vt:lpstr>
      <vt:lpstr>Слайд 9</vt:lpstr>
      <vt:lpstr>Основні етапи підключення навчального закладу до Єдиної електронної бази з питань освіти </vt:lpstr>
      <vt:lpstr> При початку роботи з ЄДЕБО необхідно сканкопії документів, підтверджених накладанням електронних цифрових підписів керівника та печатки  Розділ «Новини» «Підтвердження сканованих ДОКУМЕНТІВ навчального закладу (установи) у модулі "КОПІЇ ДОКУМЕНТІВ" здійснюється накладанням електронних цифрових підписів КЕРІВНИКА та ПЕЧАТКИ»              Дата публікації: 16.05.2016</vt:lpstr>
      <vt:lpstr> Розділ “Навчальний заклад” – модуль “Ліцензії” – внести всі наявні ліцензії закладу та обов’язково  верифікувати    </vt:lpstr>
      <vt:lpstr>Модуль “Свідоцтва атестації професії” – вказати всі професії та обов’язково  верифікувати</vt:lpstr>
      <vt:lpstr>КОРОТКИЙ КАЛЕНДАР  ВІДПОВІДАЛЬНОГО ЗА ЄДЕБО У НЗ</vt:lpstr>
      <vt:lpstr>Документи, які необхідні для прийому учнів в МНВК</vt:lpstr>
      <vt:lpstr>Слайд 16</vt:lpstr>
      <vt:lpstr>Розділ “Навчальний процес” – модуль “Накази по студентах”</vt:lpstr>
      <vt:lpstr>Слайд 18</vt:lpstr>
      <vt:lpstr>Розділ “Науковці та викладачі” – модуль “Посади”</vt:lpstr>
      <vt:lpstr>Слайд 20</vt:lpstr>
      <vt:lpstr>Розділ “Документи”</vt:lpstr>
      <vt:lpstr>Слайд 22</vt:lpstr>
      <vt:lpstr>Отримання електронних цифрових підписів</vt:lpstr>
      <vt:lpstr>Для вироблення ЕЦП для державних установ:</vt:lpstr>
      <vt:lpstr>Пункти обслуговування за областями:</vt:lpstr>
      <vt:lpstr>Бланки заяв для вироблення електронного підпису та печатки</vt:lpstr>
      <vt:lpstr>Слайд 27</vt:lpstr>
      <vt:lpstr>Рекомендації до роботи з ЄДЕБО</vt:lpstr>
      <vt:lpstr>Слайд 29</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Основні моменти роботи з ЄДЕБО</dc:title>
  <dc:creator>ADMIN</dc:creator>
  <cp:lastModifiedBy>Admin</cp:lastModifiedBy>
  <cp:revision>11</cp:revision>
  <dcterms:created xsi:type="dcterms:W3CDTF">2016-06-08T11:15:52Z</dcterms:created>
  <dcterms:modified xsi:type="dcterms:W3CDTF">2016-08-22T13:24:14Z</dcterms:modified>
</cp:coreProperties>
</file>