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76" r:id="rId6"/>
    <p:sldId id="271" r:id="rId7"/>
    <p:sldId id="27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66"/>
    <a:srgbClr val="660033"/>
    <a:srgbClr val="003300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-5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082B9-B642-41F8-8A1F-4D65E63C1E4B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BCAB-41AC-4641-B169-117C3122C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D24E-461E-4838-840C-531D733ABA54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3988-2AE6-4C63-8475-23E6042A4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64E87-D23D-498E-8254-76FBD37B8476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9E17-B84A-4177-9440-6C70AEEE1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368A-7172-42CE-B74E-4A91DEA95791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7EE9-BE1A-46AD-945D-1DB7962C3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3594-14A0-4D06-ABEF-4C2A7ECDEB78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F847B-B8C6-4347-90EB-879A1A699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57FEC-03A5-42BA-9B57-F2B2B205294A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585F-5B2E-4872-A360-22EA2FDFB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B4F4-8917-4A43-8911-619E0E7263D1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90A5-AD2B-42C7-BBE8-7BAE9EA61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17F9-9F07-45AA-87E4-6FB64081E49B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EA7B-2DC1-4372-8840-3556B10DE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40FA-5FDD-4ABB-9FC9-53F8E760FC33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3C32B-385D-4865-84FA-307D0C4F9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0C3EB-0BE5-42AD-91AB-45987BC94EAF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29E8-1518-4658-AFEF-3ACEC1AB4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F449-54F1-4594-B957-183C79CB47C3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C431-59D6-4B3C-8ED9-A67F0AFA0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DB01-48D3-4F02-95AD-C4DCCFA09A6B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0BCE-CFA4-4F30-B933-94E471A6C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704A-03E1-4322-B805-D728E6AAFB96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0C4C-CCE0-470B-BCB4-21C0E164F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6DC2C-FCF9-4170-A5AD-F46DB94AFE7C}" type="datetimeFigureOut">
              <a:rPr lang="ru-RU"/>
              <a:pPr>
                <a:defRPr/>
              </a:pPr>
              <a:t>22.08.2016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4FE9FA-2181-4AF2-9C72-9032B8F15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4"/>
          <p:cNvSpPr>
            <a:spLocks noGrp="1"/>
          </p:cNvSpPr>
          <p:nvPr>
            <p:ph type="ctrTitle" idx="4294967295"/>
          </p:nvPr>
        </p:nvSpPr>
        <p:spPr>
          <a:xfrm>
            <a:off x="1143000" y="1138238"/>
            <a:ext cx="8001000" cy="3584575"/>
          </a:xfrm>
        </p:spPr>
        <p:txBody>
          <a:bodyPr/>
          <a:lstStyle/>
          <a:p>
            <a:pPr algn="ctr" eaLnBrk="1" hangingPunct="1"/>
            <a:r>
              <a:rPr lang="uk-UA" sz="3600" b="1" smtClean="0">
                <a:solidFill>
                  <a:srgbClr val="006600"/>
                </a:solidFill>
                <a:latin typeface="Calibri" pitchFamily="34" charset="0"/>
              </a:rPr>
              <a:t>Про результативність діяльності адміністрацій міжшкільних навчально-виробничих комбінатів у 201</a:t>
            </a:r>
            <a:r>
              <a:rPr lang="en-US" sz="3600" b="1" smtClean="0">
                <a:solidFill>
                  <a:srgbClr val="006600"/>
                </a:solidFill>
                <a:latin typeface="Calibri" pitchFamily="34" charset="0"/>
              </a:rPr>
              <a:t>5</a:t>
            </a:r>
            <a:r>
              <a:rPr lang="uk-UA" sz="3600" b="1" smtClean="0">
                <a:solidFill>
                  <a:srgbClr val="006600"/>
                </a:solidFill>
                <a:latin typeface="Calibri" pitchFamily="34" charset="0"/>
              </a:rPr>
              <a:t>/201</a:t>
            </a:r>
            <a:r>
              <a:rPr lang="en-US" sz="3600" b="1" smtClean="0">
                <a:solidFill>
                  <a:srgbClr val="006600"/>
                </a:solidFill>
                <a:latin typeface="Calibri" pitchFamily="34" charset="0"/>
              </a:rPr>
              <a:t>6</a:t>
            </a:r>
            <a:r>
              <a:rPr lang="uk-UA" sz="3600" b="1" smtClean="0">
                <a:solidFill>
                  <a:srgbClr val="006600"/>
                </a:solidFill>
                <a:latin typeface="Calibri" pitchFamily="34" charset="0"/>
              </a:rPr>
              <a:t> навчальному році та пріоритетні напрями подальшої роботи у 201</a:t>
            </a:r>
            <a:r>
              <a:rPr lang="en-US" sz="3600" b="1" smtClean="0">
                <a:solidFill>
                  <a:srgbClr val="006600"/>
                </a:solidFill>
                <a:latin typeface="Calibri" pitchFamily="34" charset="0"/>
              </a:rPr>
              <a:t>6</a:t>
            </a:r>
            <a:r>
              <a:rPr lang="uk-UA" sz="3600" b="1" smtClean="0">
                <a:solidFill>
                  <a:srgbClr val="006600"/>
                </a:solidFill>
                <a:latin typeface="Calibri" pitchFamily="34" charset="0"/>
              </a:rPr>
              <a:t>/201</a:t>
            </a:r>
            <a:r>
              <a:rPr lang="en-US" sz="3600" b="1" smtClean="0">
                <a:solidFill>
                  <a:srgbClr val="006600"/>
                </a:solidFill>
                <a:latin typeface="Calibri" pitchFamily="34" charset="0"/>
              </a:rPr>
              <a:t>7</a:t>
            </a:r>
            <a:r>
              <a:rPr lang="uk-UA" sz="3600" b="1" smtClean="0">
                <a:solidFill>
                  <a:srgbClr val="006600"/>
                </a:solidFill>
                <a:latin typeface="Calibri" pitchFamily="34" charset="0"/>
              </a:rPr>
              <a:t> навчальному році</a:t>
            </a:r>
            <a:endParaRPr lang="ru-RU" sz="3600" b="1" smtClean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15363" name="Rectangle 5"/>
          <p:cNvSpPr>
            <a:spLocks noGrp="1"/>
          </p:cNvSpPr>
          <p:nvPr>
            <p:ph type="subTitle" idx="4294967295"/>
          </p:nvPr>
        </p:nvSpPr>
        <p:spPr>
          <a:xfrm>
            <a:off x="2314575" y="4879975"/>
            <a:ext cx="6581775" cy="1519238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smtClean="0">
                <a:solidFill>
                  <a:srgbClr val="003300"/>
                </a:solidFill>
              </a:rPr>
              <a:t>Коваленко В.О., </a:t>
            </a:r>
            <a:r>
              <a:rPr lang="en-US" sz="2400" smtClean="0">
                <a:solidFill>
                  <a:srgbClr val="003300"/>
                </a:solidFill>
              </a:rPr>
              <a:t> </a:t>
            </a:r>
            <a:r>
              <a:rPr lang="uk-UA" sz="2400" smtClean="0">
                <a:solidFill>
                  <a:srgbClr val="003300"/>
                </a:solidFill>
              </a:rPr>
              <a:t>головний спеціаліст відділу дошкільної, загальної середньої, корекційної та позашкільної освіти управління освіти і науки Департаменту науки і освіти Харківської обласної державної адміністрації</a:t>
            </a:r>
            <a:endParaRPr lang="ru-RU" sz="240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4"/>
          <p:cNvSpPr>
            <a:spLocks noGrp="1"/>
          </p:cNvSpPr>
          <p:nvPr>
            <p:ph type="title" idx="4294967295"/>
          </p:nvPr>
        </p:nvSpPr>
        <p:spPr>
          <a:xfrm>
            <a:off x="708025" y="195263"/>
            <a:ext cx="7886700" cy="855662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006600"/>
                </a:solidFill>
                <a:latin typeface="Calibri" pitchFamily="34" charset="0"/>
              </a:rPr>
              <a:t>Мережа МНВК</a:t>
            </a:r>
            <a:endParaRPr lang="ru-RU" b="1" smtClean="0">
              <a:solidFill>
                <a:srgbClr val="006600"/>
              </a:solidFill>
              <a:latin typeface="Calibri" pitchFamily="34" charset="0"/>
            </a:endParaRP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276225" y="1185863"/>
          <a:ext cx="8485188" cy="5226050"/>
        </p:xfrm>
        <a:graphic>
          <a:graphicData uri="http://schemas.openxmlformats.org/presentationml/2006/ole">
            <p:oleObj spid="_x0000_s14342" name="Диаграмма" r:id="rId4" imgW="7886592" imgH="4352949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0888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006600"/>
                </a:solidFill>
                <a:latin typeface="Calibri" pitchFamily="34" charset="0"/>
              </a:rPr>
              <a:t>Мережа МНВК</a:t>
            </a:r>
            <a:endParaRPr lang="ru-RU" b="1" smtClean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18435" name="Rectangle 6"/>
          <p:cNvSpPr>
            <a:spLocks noGrp="1"/>
          </p:cNvSpPr>
          <p:nvPr>
            <p:ph type="body" idx="1"/>
          </p:nvPr>
        </p:nvSpPr>
        <p:spPr>
          <a:xfrm>
            <a:off x="628650" y="1538288"/>
            <a:ext cx="7886700" cy="46386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uk-UA" sz="900" smtClean="0"/>
          </a:p>
          <a:p>
            <a:pPr eaLnBrk="1" hangingPunct="1"/>
            <a:r>
              <a:rPr lang="uk-UA" smtClean="0"/>
              <a:t>Ліквідація МНВК № 5 Харківської районної ради (2015/2016 н.р.).</a:t>
            </a:r>
          </a:p>
          <a:p>
            <a:pPr eaLnBrk="1" hangingPunct="1">
              <a:buFont typeface="Arial" charset="0"/>
              <a:buNone/>
            </a:pPr>
            <a:endParaRPr lang="uk-UA" sz="900" smtClean="0"/>
          </a:p>
          <a:p>
            <a:pPr eaLnBrk="1" hangingPunct="1"/>
            <a:r>
              <a:rPr lang="uk-UA" smtClean="0"/>
              <a:t>Ліквідація МНВК Шевченківського району                     м. Харкова (2015/2016 н.р.).</a:t>
            </a:r>
          </a:p>
          <a:p>
            <a:pPr eaLnBrk="1" hangingPunct="1"/>
            <a:endParaRPr lang="uk-UA" smtClean="0"/>
          </a:p>
          <a:p>
            <a:pPr eaLnBrk="1" hangingPunct="1"/>
            <a:r>
              <a:rPr lang="uk-UA" smtClean="0"/>
              <a:t>Ліквідація Юрченківського МНВК Чугуївського району (2015/2016 н.р.)</a:t>
            </a: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1680"/>
          <p:cNvSpPr>
            <a:spLocks noGrp="1"/>
          </p:cNvSpPr>
          <p:nvPr>
            <p:ph type="title" idx="4294967295"/>
          </p:nvPr>
        </p:nvSpPr>
        <p:spPr>
          <a:xfrm>
            <a:off x="758825" y="196850"/>
            <a:ext cx="7886700" cy="449263"/>
          </a:xfrm>
        </p:spPr>
        <p:txBody>
          <a:bodyPr/>
          <a:lstStyle/>
          <a:p>
            <a:pPr algn="ctr" eaLnBrk="1" hangingPunct="1"/>
            <a:r>
              <a:rPr lang="uk-UA" sz="3200" b="1" smtClean="0">
                <a:solidFill>
                  <a:srgbClr val="006600"/>
                </a:solidFill>
                <a:latin typeface="Calibri" pitchFamily="34" charset="0"/>
              </a:rPr>
              <a:t>Мережа МНВК</a:t>
            </a:r>
            <a:endParaRPr lang="ru-RU" sz="3200" b="1" smtClean="0">
              <a:solidFill>
                <a:srgbClr val="006600"/>
              </a:solidFill>
              <a:latin typeface="Calibri" pitchFamily="34" charset="0"/>
            </a:endParaRPr>
          </a:p>
        </p:txBody>
      </p:sp>
      <p:graphicFrame>
        <p:nvGraphicFramePr>
          <p:cNvPr id="20047" name="Group 591"/>
          <p:cNvGraphicFramePr>
            <a:graphicFrameLocks noGrp="1"/>
          </p:cNvGraphicFramePr>
          <p:nvPr/>
        </p:nvGraphicFramePr>
        <p:xfrm>
          <a:off x="182563" y="741363"/>
          <a:ext cx="8804275" cy="5999162"/>
        </p:xfrm>
        <a:graphic>
          <a:graphicData uri="http://schemas.openxmlformats.org/drawingml/2006/table">
            <a:tbl>
              <a:tblPr/>
              <a:tblGrid>
                <a:gridCol w="1828800"/>
                <a:gridCol w="823912"/>
                <a:gridCol w="912813"/>
                <a:gridCol w="1030287"/>
                <a:gridCol w="1030288"/>
                <a:gridCol w="1130300"/>
                <a:gridCol w="1106487"/>
                <a:gridCol w="941388"/>
              </a:tblGrid>
              <a:tr h="2778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5-9 кл.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кл.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(12) кл.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учнів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профільне навчання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професійне навчання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технології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профільне навчання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професійне навчання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технології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Балаклійський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Барвінківський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Вовчанський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Красноградський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Лозівський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Харківський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Чугуївский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Ізюм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Люботин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м. Первомайський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Дзержинський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Київський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Фрунзенський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 по області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898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/>
          </p:cNvSpPr>
          <p:nvPr>
            <p:ph type="title" idx="4294967295"/>
          </p:nvPr>
        </p:nvSpPr>
        <p:spPr>
          <a:xfrm>
            <a:off x="1096963" y="169863"/>
            <a:ext cx="7481887" cy="438150"/>
          </a:xfrm>
        </p:spPr>
        <p:txBody>
          <a:bodyPr/>
          <a:lstStyle/>
          <a:p>
            <a:pPr algn="ctr" eaLnBrk="1" hangingPunct="1"/>
            <a:r>
              <a:rPr lang="uk-UA" sz="3600" b="1" smtClean="0">
                <a:solidFill>
                  <a:srgbClr val="006600"/>
                </a:solidFill>
                <a:latin typeface="Calibri" pitchFamily="34" charset="0"/>
              </a:rPr>
              <a:t>2016/2017 навчальний рік</a:t>
            </a:r>
            <a:endParaRPr lang="ru-RU" sz="3600" b="1" smtClean="0">
              <a:solidFill>
                <a:srgbClr val="006600"/>
              </a:solidFill>
              <a:latin typeface="Calibri" pitchFamily="34" charset="0"/>
            </a:endParaRPr>
          </a:p>
        </p:txBody>
      </p:sp>
      <p:graphicFrame>
        <p:nvGraphicFramePr>
          <p:cNvPr id="38276" name="Group 388"/>
          <p:cNvGraphicFramePr>
            <a:graphicFrameLocks noGrp="1"/>
          </p:cNvGraphicFramePr>
          <p:nvPr>
            <p:ph/>
          </p:nvPr>
        </p:nvGraphicFramePr>
        <p:xfrm>
          <a:off x="0" y="574675"/>
          <a:ext cx="9039225" cy="6018213"/>
        </p:xfrm>
        <a:graphic>
          <a:graphicData uri="http://schemas.openxmlformats.org/drawingml/2006/table">
            <a:tbl>
              <a:tblPr/>
              <a:tblGrid>
                <a:gridCol w="1581150"/>
                <a:gridCol w="592138"/>
                <a:gridCol w="609600"/>
                <a:gridCol w="642937"/>
                <a:gridCol w="1511300"/>
                <a:gridCol w="1633538"/>
                <a:gridCol w="2468562"/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Назва МНВК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5-9 кл.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кл.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кл.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Професійне навчання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Профільне навчання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Інші навчальні предмети, спецкурси, курси, факультативи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Балаклійський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Водій “В”, “С1”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Медсестра сім. мед. Псих. діл.спілк. і осн. діл. етик.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Предметний дизайн Організатор дозвілля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Технології (трудове навчання), Психологія, Креслення, Мова діл. паперів, Осн. докум-знавства, Осн. долік. допомоги, Техн. проект-ня, Осн. буд. кол. війск. техніки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Барвінківський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Вовчанський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Водій “В”, “С” Тракторист          Опер. комп. набору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Основа а/с справи Швейна справа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Побудова кар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’</a:t>
                      </a: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єри                        Вик-ня інф.тех. при підгот.водіїв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Красноградський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Продавець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Технології, Креслення, Захист Вітчизни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Лозівський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0  </a:t>
                      </a: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(91)?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Водій “С” Тракторист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Васищевський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Водій “С”, Швачка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Технології, Захист Вітчизни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Липецький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Водій “С”        Швачка. Кравець              Опер. комп. набору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Технології, Захист Вітчизни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Ізюмський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Водій “В”, “С1” Перукар             Опер.комп. набору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Кулінарія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Люботинський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Водій  “А”,“В”, “С”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Технології,Захист Вітчизни, Microsoft Excel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у проф. навч.  Інф. техн. за вибором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Первомайський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Водій  “В”,“С”, “С1”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Автослюсарний, Модел. одягу Медсестра сім. мед.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Технології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Київський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Водій “В”, “С”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Grp="1"/>
          </p:cNvSpPr>
          <p:nvPr>
            <p:ph type="title" idx="4294967295"/>
          </p:nvPr>
        </p:nvSpPr>
        <p:spPr>
          <a:xfrm>
            <a:off x="628650" y="169863"/>
            <a:ext cx="7886700" cy="593725"/>
          </a:xfrm>
        </p:spPr>
        <p:txBody>
          <a:bodyPr/>
          <a:lstStyle/>
          <a:p>
            <a:pPr algn="ctr" eaLnBrk="1" hangingPunct="1"/>
            <a:r>
              <a:rPr lang="uk-UA" sz="4000" b="1" smtClean="0">
                <a:solidFill>
                  <a:srgbClr val="006600"/>
                </a:solidFill>
                <a:latin typeface="Calibri" pitchFamily="34" charset="0"/>
              </a:rPr>
              <a:t> Державна атестація</a:t>
            </a:r>
            <a:endParaRPr lang="ru-RU" sz="4000" b="1" smtClean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3555" name="Rectangle 4"/>
          <p:cNvSpPr>
            <a:spLocks noGrp="1"/>
          </p:cNvSpPr>
          <p:nvPr>
            <p:ph type="body" idx="4294967295"/>
          </p:nvPr>
        </p:nvSpPr>
        <p:spPr>
          <a:xfrm>
            <a:off x="369888" y="701675"/>
            <a:ext cx="8497887" cy="58150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800" smtClean="0">
                <a:solidFill>
                  <a:srgbClr val="000000"/>
                </a:solidFill>
                <a:cs typeface="Times New Roman" pitchFamily="18" charset="0"/>
              </a:rPr>
              <a:t>Балаклійський МНВК Балаклійської районної ради (2016 рік);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800" smtClean="0">
                <a:cs typeface="Times New Roman" pitchFamily="18" charset="0"/>
              </a:rPr>
              <a:t>Вовчанський  МНВК Вовчанської районної ради (2016 рік);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800" smtClean="0">
                <a:cs typeface="Times New Roman" pitchFamily="18" charset="0"/>
              </a:rPr>
              <a:t>Красноградський МНВК Красноградської районної ради (2016 рік)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800" smtClean="0">
                <a:solidFill>
                  <a:srgbClr val="000000"/>
                </a:solidFill>
                <a:cs typeface="Times New Roman" pitchFamily="18" charset="0"/>
              </a:rPr>
              <a:t>Васищевський МНВК Харківської районної ради (2016 рік);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800" smtClean="0">
                <a:solidFill>
                  <a:srgbClr val="000000"/>
                </a:solidFill>
                <a:cs typeface="Times New Roman" pitchFamily="18" charset="0"/>
              </a:rPr>
              <a:t>Ізюмський МНВК Ізюмської міської ради (2016 рік);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800" smtClean="0">
                <a:solidFill>
                  <a:srgbClr val="000000"/>
                </a:solidFill>
                <a:cs typeface="Times New Roman" pitchFamily="18" charset="0"/>
              </a:rPr>
              <a:t>Первомайський МНВК Первомайської міської ради (2016 рік);</a:t>
            </a:r>
            <a:endParaRPr lang="uk-UA" sz="1800" smtClean="0"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800" smtClean="0">
                <a:solidFill>
                  <a:srgbClr val="000000"/>
                </a:solidFill>
                <a:cs typeface="Times New Roman" pitchFamily="18" charset="0"/>
              </a:rPr>
              <a:t>Липецький МНВК Харківської районної ради (2015 рік);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800" smtClean="0">
                <a:solidFill>
                  <a:srgbClr val="000000"/>
                </a:solidFill>
                <a:cs typeface="Times New Roman" pitchFamily="18" charset="0"/>
              </a:rPr>
              <a:t>Люботинський МНВК Люботинської міської ради (2013 рік).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sz="1000" smtClean="0">
              <a:latin typeface="Times New Roman" pitchFamily="18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uk-UA" sz="1800" b="1" u="sng" smtClean="0">
                <a:solidFill>
                  <a:srgbClr val="006600"/>
                </a:solidFill>
                <a:latin typeface="Times New Roman" pitchFamily="18" charset="0"/>
              </a:rPr>
              <a:t>Державна акредитація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Державний комунальний заклад «Учбово-виробниче господарство Київського                                                              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району м. Харкова» (2016 рік).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uk-UA" sz="1000" b="1" u="sng" smtClean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uk-UA" sz="1800" b="1" u="sng" smtClean="0">
                <a:solidFill>
                  <a:srgbClr val="006600"/>
                </a:solidFill>
                <a:latin typeface="Times New Roman" pitchFamily="18" charset="0"/>
              </a:rPr>
              <a:t>Готуються документи для проходження державної атестації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uk-UA" sz="1800" smtClean="0">
                <a:latin typeface="Times New Roman" pitchFamily="18" charset="0"/>
              </a:rPr>
              <a:t>Барвінківський МНВК Барвінківської районної ради (2016 рік);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Державний комунальний заклад «Учбово-виробниче господарство Київського                                                               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району м. Харкова (2016 рік).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uk-UA" sz="1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uk-UA" sz="1800" b="1" u="sng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Не проходять державну атестацію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uk-UA" sz="180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Катеринівський МНВК Лозівської районної ради</a:t>
            </a:r>
            <a:endParaRPr lang="uk-UA" sz="1800" b="1" u="sng" smtClean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WordArt 10"/>
          <p:cNvSpPr>
            <a:spLocks noChangeArrowheads="1" noChangeShapeType="1" noTextEdit="1"/>
          </p:cNvSpPr>
          <p:nvPr/>
        </p:nvSpPr>
        <p:spPr bwMode="auto">
          <a:xfrm>
            <a:off x="1263650" y="1803400"/>
            <a:ext cx="6642100" cy="32385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Дякую за увагу!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504</Words>
  <Application>Microsoft Office PowerPoint</Application>
  <PresentationFormat>Экран (4:3)</PresentationFormat>
  <Paragraphs>236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 Light</vt:lpstr>
      <vt:lpstr>Calibri</vt:lpstr>
      <vt:lpstr>Times New Roman</vt:lpstr>
      <vt:lpstr>Тема Office</vt:lpstr>
      <vt:lpstr>Диаграмма Microsoft Graph</vt:lpstr>
      <vt:lpstr>Про результативність діяльності адміністрацій міжшкільних навчально-виробничих комбінатів у 2015/2016 навчальному році та пріоритетні напрями подальшої роботи у 2016/2017 навчальному році</vt:lpstr>
      <vt:lpstr>Мережа МНВК</vt:lpstr>
      <vt:lpstr>Мережа МНВК</vt:lpstr>
      <vt:lpstr>Мережа МНВК</vt:lpstr>
      <vt:lpstr>2016/2017 навчальний рік</vt:lpstr>
      <vt:lpstr> Державна атестація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20</cp:revision>
  <dcterms:created xsi:type="dcterms:W3CDTF">2013-11-19T05:52:05Z</dcterms:created>
  <dcterms:modified xsi:type="dcterms:W3CDTF">2016-08-22T12:30:03Z</dcterms:modified>
</cp:coreProperties>
</file>