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21"/>
  </p:handout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86" r:id="rId9"/>
    <p:sldId id="287" r:id="rId10"/>
    <p:sldId id="263" r:id="rId11"/>
    <p:sldId id="264" r:id="rId12"/>
    <p:sldId id="266" r:id="rId13"/>
    <p:sldId id="268" r:id="rId14"/>
    <p:sldId id="270" r:id="rId15"/>
    <p:sldId id="288" r:id="rId16"/>
    <p:sldId id="273" r:id="rId17"/>
    <p:sldId id="275" r:id="rId18"/>
    <p:sldId id="289" r:id="rId19"/>
    <p:sldId id="280" r:id="rId20"/>
  </p:sldIdLst>
  <p:sldSz cx="9144000" cy="6858000" type="screen4x3"/>
  <p:notesSz cx="9947275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1CC8"/>
    <a:srgbClr val="F4E0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8" d="100"/>
          <a:sy n="68" d="100"/>
        </p:scale>
        <p:origin x="-1458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erikova\Desktop\&#1076;&#1086;%20&#1085;&#1072;&#1088;&#1072;&#1076;&#1080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55555555555558"/>
          <c:y val="4.6296296296296311E-3"/>
          <c:w val="0.7360430883639546"/>
          <c:h val="0.99537037037037035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0066"/>
              </a:solidFill>
            </c:spPr>
          </c:dPt>
          <c:dLbls>
            <c:dLbl>
              <c:idx val="0"/>
              <c:layout>
                <c:manualLayout>
                  <c:x val="-5.2053353647644914E-2"/>
                  <c:y val="7.50546838154261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54879772777305E-2"/>
                  <c:y val="-0.2463289424018424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Лист1!$A$39:$A$42</c:f>
              <c:strCache>
                <c:ptCount val="4"/>
                <c:pt idx="0">
                  <c:v>сільські райони</c:v>
                </c:pt>
                <c:pt idx="1">
                  <c:v>міста обл. підпор.</c:v>
                </c:pt>
                <c:pt idx="2">
                  <c:v>м. Харків</c:v>
                </c:pt>
                <c:pt idx="3">
                  <c:v>інші ЗНЗ</c:v>
                </c:pt>
              </c:strCache>
            </c:strRef>
          </c:cat>
          <c:val>
            <c:numRef>
              <c:f>Лист1!$B$39:$B$42</c:f>
              <c:numCache>
                <c:formatCode>General</c:formatCode>
                <c:ptCount val="4"/>
                <c:pt idx="0">
                  <c:v>4023</c:v>
                </c:pt>
                <c:pt idx="1">
                  <c:v>1216</c:v>
                </c:pt>
                <c:pt idx="2">
                  <c:v>5858</c:v>
                </c:pt>
                <c:pt idx="3">
                  <c:v>621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8945756780402456E-2"/>
          <c:y val="0.80925998833479162"/>
          <c:w val="0.93710848643919553"/>
          <c:h val="0.19074001166520851"/>
        </c:manualLayout>
      </c:layout>
      <c:overlay val="0"/>
      <c:txPr>
        <a:bodyPr/>
        <a:lstStyle/>
        <a:p>
          <a:pPr>
            <a:defRPr sz="18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038" y="0"/>
            <a:ext cx="431165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1C68462-B286-4346-B353-1685985666AE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038" y="6513513"/>
            <a:ext cx="431165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D6AF374-11BD-4C26-96D7-9ADEDC8E40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487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579E6-D8B0-4232-8557-C3C33114453E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D0898-6625-4F24-AEEE-A20EBCE1C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C7FF3-E33D-4C22-9315-05FF03815EF8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ADAE-6999-4F87-8127-5A129CBC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71B18-E482-44DD-A162-FD3A75176330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21B4A-811C-4A9B-8563-0CBC8900A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7397E-D3D3-4063-AF74-48FCAC1B9B51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98381-F61C-4974-B638-D1096703CE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59259-7AB0-4DC0-B8BA-06BB0147DAF6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6675A-AAB1-4328-BC65-66CBA766C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DEAB3-52B3-4666-A5C1-EFD84D702802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BE266-13A4-4EDA-9B64-612599224F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31645-E70A-431E-A06A-41B5B0B6FF04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A1E37-1AB4-4E2B-94AC-F13583F04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0F916-A4F2-452F-B24A-4438969B7B1B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AAD23-58D1-42BC-B6D8-32E11BFED8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B26C4-43AA-48ED-B1AF-344B4F309406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870D4-0CFD-488E-98D6-506F3E7BAE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7975C-9E91-4195-97EF-9064908FCE7C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04AA3-23D6-4821-914D-1C70E2C6C2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72197-6FFD-4DB2-8572-CB77F2408DBA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A4C31-C0E5-4B08-9D3A-493370EB98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46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B1054E-AA7E-44D8-9528-C8B201DB53F0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A1FDDE-56DA-499A-BB5C-1FD435E09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9473" name="Рисунок 10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4602163" y="0"/>
            <a:ext cx="4541837" cy="340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 userDrawn="1"/>
        </p:nvSpPr>
        <p:spPr>
          <a:xfrm>
            <a:off x="7659688" y="1646238"/>
            <a:ext cx="1484312" cy="17589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4000">
                <a:schemeClr val="bg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10" r:id="rId9"/>
    <p:sldLayoutId id="2147483701" r:id="rId10"/>
    <p:sldLayoutId id="2147483700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png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62400" y="5332413"/>
            <a:ext cx="4987925" cy="1525587"/>
          </a:xfrm>
        </p:spPr>
        <p:txBody>
          <a:bodyPr/>
          <a:lstStyle/>
          <a:p>
            <a:r>
              <a:rPr lang="uk-UA" altLang="ru-RU" b="1" smtClean="0">
                <a:solidFill>
                  <a:schemeClr val="bg1"/>
                </a:solidFill>
                <a:latin typeface="Times New Roman" pitchFamily="18" charset="0"/>
              </a:rPr>
              <a:t>Головний спеціаліст відділу </a:t>
            </a:r>
          </a:p>
          <a:p>
            <a:r>
              <a:rPr lang="uk-UA" altLang="ru-RU" b="1" smtClean="0">
                <a:solidFill>
                  <a:schemeClr val="bg1"/>
                </a:solidFill>
                <a:latin typeface="Times New Roman" pitchFamily="18" charset="0"/>
              </a:rPr>
              <a:t>нормативності та якості освіти </a:t>
            </a:r>
          </a:p>
          <a:p>
            <a:r>
              <a:rPr lang="uk-UA" altLang="ru-RU" b="1" smtClean="0">
                <a:solidFill>
                  <a:schemeClr val="bg1"/>
                </a:solidFill>
                <a:latin typeface="Times New Roman" pitchFamily="18" charset="0"/>
              </a:rPr>
              <a:t>Сєрікова Л.М.</a:t>
            </a:r>
            <a:endParaRPr lang="ru-RU" altLang="ru-RU" b="1" smtClean="0">
              <a:solidFill>
                <a:schemeClr val="bg1"/>
              </a:solidFill>
              <a:latin typeface="Times New Roman" pitchFamily="18" charset="0"/>
            </a:endParaRPr>
          </a:p>
          <a:p>
            <a:endParaRPr lang="ru-RU" smtClean="0"/>
          </a:p>
        </p:txBody>
      </p:sp>
      <p:sp>
        <p:nvSpPr>
          <p:cNvPr id="14339" name="Прямоугольник 7"/>
          <p:cNvSpPr>
            <a:spLocks noChangeArrowheads="1"/>
          </p:cNvSpPr>
          <p:nvPr/>
        </p:nvSpPr>
        <p:spPr bwMode="auto">
          <a:xfrm>
            <a:off x="182563" y="0"/>
            <a:ext cx="8834437" cy="535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uk-UA" altLang="ru-RU" sz="900" b="1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r>
              <a:rPr lang="uk-UA" altLang="ru-RU" sz="4800" b="1">
                <a:solidFill>
                  <a:srgbClr val="FF0000"/>
                </a:solidFill>
                <a:latin typeface="Times New Roman" pitchFamily="18" charset="0"/>
              </a:rPr>
              <a:t>Про організований початок </a:t>
            </a:r>
            <a:br>
              <a:rPr lang="uk-UA" altLang="ru-RU" sz="4800" b="1">
                <a:solidFill>
                  <a:srgbClr val="FF0000"/>
                </a:solidFill>
                <a:latin typeface="Times New Roman" pitchFamily="18" charset="0"/>
              </a:rPr>
            </a:br>
            <a:r>
              <a:rPr lang="uk-UA" altLang="ru-RU" sz="4800" b="1">
                <a:solidFill>
                  <a:srgbClr val="FF0000"/>
                </a:solidFill>
                <a:latin typeface="Times New Roman" pitchFamily="18" charset="0"/>
              </a:rPr>
              <a:t>  2016/2017  </a:t>
            </a:r>
          </a:p>
          <a:p>
            <a:pPr algn="ctr"/>
            <a:r>
              <a:rPr lang="uk-UA" altLang="ru-RU" sz="4800" b="1">
                <a:solidFill>
                  <a:srgbClr val="FF0000"/>
                </a:solidFill>
                <a:latin typeface="Times New Roman" pitchFamily="18" charset="0"/>
              </a:rPr>
              <a:t>навчального року,  проведення свята  «День знань»  та першого уроку  у  навчальних закладах  області</a:t>
            </a:r>
            <a:endParaRPr lang="ru-RU" sz="480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ъект 2"/>
          <p:cNvSpPr>
            <a:spLocks noGrp="1"/>
          </p:cNvSpPr>
          <p:nvPr>
            <p:ph type="body" sz="half" idx="2"/>
          </p:nvPr>
        </p:nvSpPr>
        <p:spPr>
          <a:xfrm>
            <a:off x="877888" y="279400"/>
            <a:ext cx="6945312" cy="1384300"/>
          </a:xfrm>
        </p:spPr>
        <p:txBody>
          <a:bodyPr/>
          <a:lstStyle/>
          <a:p>
            <a:pPr marL="44450" indent="0" algn="ctr">
              <a:buFont typeface="Georgia" pitchFamily="18" charset="0"/>
              <a:buNone/>
            </a:pPr>
            <a:r>
              <a:rPr lang="uk-UA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виконали план набору </a:t>
            </a:r>
          </a:p>
          <a:p>
            <a:pPr marL="44450" indent="0" algn="ctr">
              <a:buFont typeface="Georgia" pitchFamily="18" charset="0"/>
              <a:buNone/>
            </a:pPr>
            <a:r>
              <a:rPr lang="uk-UA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1-го класу</a:t>
            </a:r>
            <a:endParaRPr lang="ru-RU" sz="40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00088" y="2247900"/>
            <a:ext cx="8215312" cy="3568700"/>
          </a:xfrm>
          <a:prstGeom prst="rect">
            <a:avLst/>
          </a:prstGeom>
        </p:spPr>
        <p:txBody>
          <a:bodyPr anchor="b"/>
          <a:lstStyle>
            <a:lvl1pPr marL="1828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fontAlgn="auto">
              <a:buFont typeface="Georgia" pitchFamily="18" charset="0"/>
              <a:buNone/>
              <a:defRPr/>
            </a:pPr>
            <a:endParaRPr lang="uk-UA" sz="40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fontAlgn="auto">
              <a:buFont typeface="Georgia" pitchFamily="18" charset="0"/>
              <a:buNone/>
              <a:defRPr/>
            </a:pPr>
            <a:endParaRPr lang="uk-UA" sz="4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fontAlgn="auto">
              <a:buFont typeface="Georgia" pitchFamily="18" charset="0"/>
              <a:buNone/>
              <a:defRPr/>
            </a:pPr>
            <a:endParaRPr lang="uk-UA" sz="32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fontAlgn="auto">
              <a:buFont typeface="Georgia" pitchFamily="18" charset="0"/>
              <a:buNone/>
              <a:defRPr/>
            </a:pPr>
            <a:endParaRPr lang="uk-UA" sz="32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fontAlgn="auto">
              <a:buFont typeface="Georgia" pitchFamily="18" charset="0"/>
              <a:buNone/>
              <a:defRPr/>
            </a:pPr>
            <a:r>
              <a:rPr lang="uk-UA" sz="3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Вовчанський район – 86,23%</a:t>
            </a:r>
          </a:p>
          <a:p>
            <a:pPr marL="45720" indent="0" fontAlgn="auto">
              <a:buFont typeface="Georgia" pitchFamily="18" charset="0"/>
              <a:buNone/>
              <a:defRPr/>
            </a:pPr>
            <a:r>
              <a:rPr lang="uk-UA" sz="3200" b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Коломацький</a:t>
            </a:r>
            <a:r>
              <a:rPr lang="uk-UA" sz="3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 – 82%</a:t>
            </a:r>
          </a:p>
          <a:p>
            <a:pPr marL="45720" indent="0" fontAlgn="auto">
              <a:buFont typeface="Georgia" pitchFamily="18" charset="0"/>
              <a:buNone/>
              <a:defRPr/>
            </a:pPr>
            <a:r>
              <a:rPr lang="uk-UA" sz="3200" b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Красноградський</a:t>
            </a:r>
            <a:r>
              <a:rPr lang="uk-UA" sz="3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 – 81,64%</a:t>
            </a:r>
          </a:p>
          <a:p>
            <a:pPr marL="45720" indent="0" fontAlgn="auto">
              <a:buFont typeface="Georgia" pitchFamily="18" charset="0"/>
              <a:buNone/>
              <a:defRPr/>
            </a:pPr>
            <a:endParaRPr lang="uk-UA" sz="36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fontAlgn="auto">
              <a:buFont typeface="Georgia" pitchFamily="18" charset="0"/>
              <a:buNone/>
              <a:defRPr/>
            </a:pPr>
            <a:endParaRPr lang="ru-RU" sz="4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9800" y="168468"/>
            <a:ext cx="7391399" cy="1431732"/>
          </a:xfrm>
        </p:spPr>
        <p:txBody>
          <a:bodyPr>
            <a:normAutofit fontScale="90000"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Перевищено план набору</a:t>
            </a:r>
            <a:b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 класу (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  <a:r>
              <a:rPr lang="ru-RU" dirty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Arial" charset="0"/>
              </a:rPr>
            </a:br>
            <a:endParaRPr lang="ru-RU" dirty="0"/>
          </a:p>
        </p:txBody>
      </p:sp>
      <p:sp>
        <p:nvSpPr>
          <p:cNvPr id="29698" name="Объект 2"/>
          <p:cNvSpPr>
            <a:spLocks noGrp="1"/>
          </p:cNvSpPr>
          <p:nvPr>
            <p:ph sz="quarter" idx="13"/>
          </p:nvPr>
        </p:nvSpPr>
        <p:spPr>
          <a:xfrm>
            <a:off x="628650" y="2298700"/>
            <a:ext cx="7886700" cy="3606800"/>
          </a:xfrm>
        </p:spPr>
        <p:txBody>
          <a:bodyPr/>
          <a:lstStyle/>
          <a:p>
            <a:pPr marL="44450" indent="0">
              <a:buFont typeface="Georgia" pitchFamily="18" charset="0"/>
              <a:buNone/>
            </a:pPr>
            <a:r>
              <a:rPr lang="uk-UA" sz="3200" b="1" smtClean="0">
                <a:latin typeface="Times New Roman" pitchFamily="18" charset="0"/>
                <a:cs typeface="Times New Roman" pitchFamily="18" charset="0"/>
              </a:rPr>
              <a:t>Близнюківський район – 104</a:t>
            </a:r>
          </a:p>
          <a:p>
            <a:pPr marL="44450" indent="0">
              <a:buFont typeface="Georgia" pitchFamily="18" charset="0"/>
              <a:buNone/>
            </a:pPr>
            <a:endParaRPr lang="uk-UA" sz="1400" b="1" smtClean="0">
              <a:latin typeface="Times New Roman" pitchFamily="18" charset="0"/>
              <a:cs typeface="Times New Roman" pitchFamily="18" charset="0"/>
            </a:endParaRPr>
          </a:p>
          <a:p>
            <a:pPr marL="44450" indent="0">
              <a:buFont typeface="Georgia" pitchFamily="18" charset="0"/>
              <a:buNone/>
            </a:pPr>
            <a:r>
              <a:rPr lang="uk-UA" sz="3200" b="1" smtClean="0">
                <a:latin typeface="Times New Roman" pitchFamily="18" charset="0"/>
                <a:cs typeface="Times New Roman" pitchFamily="18" charset="0"/>
              </a:rPr>
              <a:t>Первомайський район – 109</a:t>
            </a:r>
          </a:p>
          <a:p>
            <a:pPr marL="44450" indent="0">
              <a:buFont typeface="Georgia" pitchFamily="18" charset="0"/>
              <a:buNone/>
            </a:pPr>
            <a:endParaRPr lang="uk-UA" sz="1400" b="1" smtClean="0">
              <a:latin typeface="Times New Roman" pitchFamily="18" charset="0"/>
              <a:cs typeface="Times New Roman" pitchFamily="18" charset="0"/>
            </a:endParaRPr>
          </a:p>
          <a:p>
            <a:pPr marL="44450" indent="0">
              <a:buFont typeface="Georgia" pitchFamily="18" charset="0"/>
              <a:buNone/>
            </a:pPr>
            <a:r>
              <a:rPr lang="uk-UA" sz="3200" b="1" smtClean="0">
                <a:latin typeface="Times New Roman" pitchFamily="18" charset="0"/>
                <a:cs typeface="Times New Roman" pitchFamily="18" charset="0"/>
              </a:rPr>
              <a:t>Сахновщинський район – 106</a:t>
            </a: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2375" y="5741988"/>
            <a:ext cx="2841625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>
          <a:xfrm>
            <a:off x="533400" y="260350"/>
            <a:ext cx="7031038" cy="1143000"/>
          </a:xfrm>
        </p:spPr>
        <p:txBody>
          <a:bodyPr>
            <a:normAutofit fontScale="90000"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4000" dirty="0" smtClean="0">
                <a:solidFill>
                  <a:srgbClr val="FF0000"/>
                </a:solidFill>
                <a:latin typeface="Times New Roman" pitchFamily="18" charset="0"/>
              </a:rPr>
              <a:t>План набору                                                                                                                          до 10-х  класів</a:t>
            </a:r>
            <a:endParaRPr lang="ru-RU" sz="40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338" name="Oval 4"/>
          <p:cNvSpPr>
            <a:spLocks noGrp="1" noChangeArrowheads="1"/>
          </p:cNvSpPr>
          <p:nvPr>
            <p:ph type="body" idx="4294967295"/>
          </p:nvPr>
        </p:nvSpPr>
        <p:spPr>
          <a:xfrm>
            <a:off x="5102225" y="1744663"/>
            <a:ext cx="3027363" cy="1939925"/>
          </a:xfrm>
          <a:prstGeom prst="ellipse">
            <a:avLst/>
          </a:prstGeom>
          <a:gradFill rotWithShape="1">
            <a:gsLst>
              <a:gs pos="0">
                <a:srgbClr val="00B0F0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accent1">
                <a:lumMod val="75000"/>
              </a:schemeClr>
            </a:solidFill>
            <a:round/>
          </a:ln>
        </p:spPr>
        <p:txBody>
          <a:bodyPr rtlCol="0">
            <a:normAutofit/>
          </a:bodyPr>
          <a:lstStyle/>
          <a:p>
            <a:pPr indent="-182880" algn="ctr" fontAlgn="auto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прогноз</a:t>
            </a:r>
          </a:p>
          <a:p>
            <a:pPr indent="-182880" algn="ctr" fontAlgn="auto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uk-UA" sz="3200" b="1" dirty="0" smtClean="0">
                <a:solidFill>
                  <a:srgbClr val="FF0000"/>
                </a:solidFill>
              </a:rPr>
              <a:t>12396</a:t>
            </a:r>
            <a:endParaRPr lang="ru-RU" sz="3200" b="1" dirty="0" smtClean="0">
              <a:solidFill>
                <a:srgbClr val="FF0000"/>
              </a:solidFill>
            </a:endParaRPr>
          </a:p>
        </p:txBody>
      </p:sp>
      <p:sp>
        <p:nvSpPr>
          <p:cNvPr id="30723" name="Rectangle 5"/>
          <p:cNvSpPr>
            <a:spLocks/>
          </p:cNvSpPr>
          <p:nvPr/>
        </p:nvSpPr>
        <p:spPr bwMode="auto">
          <a:xfrm>
            <a:off x="1803400" y="4237038"/>
            <a:ext cx="4597400" cy="1295400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2400" b="1">
                <a:solidFill>
                  <a:srgbClr val="FF0000"/>
                </a:solidFill>
                <a:latin typeface="Trebuchet MS" pitchFamily="34" charset="0"/>
              </a:rPr>
              <a:t>Станом на </a:t>
            </a:r>
            <a:r>
              <a:rPr lang="uk-UA" sz="2800" b="1">
                <a:solidFill>
                  <a:srgbClr val="7030A0"/>
                </a:solidFill>
                <a:latin typeface="Trebuchet MS" pitchFamily="34" charset="0"/>
              </a:rPr>
              <a:t>10.08.2016</a:t>
            </a:r>
            <a:r>
              <a:rPr lang="uk-UA" sz="2800" b="1">
                <a:solidFill>
                  <a:schemeClr val="hlink"/>
                </a:solidFill>
                <a:latin typeface="Trebuchet MS" pitchFamily="34" charset="0"/>
              </a:rPr>
              <a:t/>
            </a:r>
            <a:br>
              <a:rPr lang="uk-UA" sz="2800" b="1">
                <a:solidFill>
                  <a:schemeClr val="hlink"/>
                </a:solidFill>
                <a:latin typeface="Trebuchet MS" pitchFamily="34" charset="0"/>
              </a:rPr>
            </a:br>
            <a:r>
              <a:rPr lang="uk-UA" sz="2400" b="1">
                <a:solidFill>
                  <a:srgbClr val="FF0000"/>
                </a:solidFill>
                <a:latin typeface="Trebuchet MS" pitchFamily="34" charset="0"/>
              </a:rPr>
              <a:t>прийнято – </a:t>
            </a:r>
            <a:r>
              <a:rPr lang="uk-UA" sz="2800" b="1">
                <a:solidFill>
                  <a:srgbClr val="FF0000"/>
                </a:solidFill>
                <a:latin typeface="Trebuchet MS" pitchFamily="34" charset="0"/>
              </a:rPr>
              <a:t>11718  </a:t>
            </a:r>
            <a:r>
              <a:rPr lang="uk-UA" sz="4000" b="1">
                <a:solidFill>
                  <a:srgbClr val="FF0000"/>
                </a:solidFill>
                <a:latin typeface="Trebuchet MS" pitchFamily="34" charset="0"/>
              </a:rPr>
              <a:t>                                                                                                   </a:t>
            </a:r>
            <a:endParaRPr lang="ru-RU" sz="4000" b="1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5" name="Прямоугольный треугольник 14"/>
          <p:cNvSpPr/>
          <p:nvPr/>
        </p:nvSpPr>
        <p:spPr>
          <a:xfrm>
            <a:off x="90488" y="5524500"/>
            <a:ext cx="1081087" cy="118586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>
          <a:xfrm>
            <a:off x="1868993" y="274638"/>
            <a:ext cx="6360607" cy="922337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200" dirty="0" smtClean="0">
                <a:solidFill>
                  <a:srgbClr val="FF0000"/>
                </a:solidFill>
                <a:latin typeface="Times New Roman" pitchFamily="18" charset="0"/>
              </a:rPr>
              <a:t>Набір учнів до 10-х класів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" name="Oval 4"/>
          <p:cNvSpPr txBox="1">
            <a:spLocks noChangeArrowheads="1"/>
          </p:cNvSpPr>
          <p:nvPr/>
        </p:nvSpPr>
        <p:spPr>
          <a:xfrm>
            <a:off x="773113" y="1249363"/>
            <a:ext cx="2878137" cy="1725612"/>
          </a:xfrm>
          <a:prstGeom prst="ellipse">
            <a:avLst/>
          </a:prstGeom>
          <a:gradFill rotWithShape="1">
            <a:gsLst>
              <a:gs pos="0">
                <a:srgbClr val="00B0F0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accent1">
                <a:lumMod val="75000"/>
              </a:schemeClr>
            </a:solidFill>
            <a:round/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uk-UA" b="1" dirty="0" smtClean="0"/>
              <a:t>прогноз</a:t>
            </a:r>
          </a:p>
          <a:p>
            <a:pPr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uk-UA" sz="3200" b="1" dirty="0" smtClean="0">
                <a:solidFill>
                  <a:srgbClr val="FF0000"/>
                </a:solidFill>
              </a:rPr>
              <a:t>12396</a:t>
            </a:r>
            <a:endParaRPr lang="ru-RU" sz="3200" b="1" dirty="0" smtClean="0">
              <a:solidFill>
                <a:srgbClr val="FF0000"/>
              </a:solidFill>
            </a:endParaRPr>
          </a:p>
        </p:txBody>
      </p:sp>
      <p:sp>
        <p:nvSpPr>
          <p:cNvPr id="31747" name="Rectangle 5"/>
          <p:cNvSpPr>
            <a:spLocks/>
          </p:cNvSpPr>
          <p:nvPr/>
        </p:nvSpPr>
        <p:spPr bwMode="auto">
          <a:xfrm>
            <a:off x="6654800" y="2857500"/>
            <a:ext cx="1320800" cy="4953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94,5% </a:t>
            </a:r>
            <a:r>
              <a:rPr lang="uk-UA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</a:t>
            </a:r>
            <a:endParaRPr lang="ru-RU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4"/>
          <p:cNvSpPr txBox="1">
            <a:spLocks noChangeArrowheads="1"/>
          </p:cNvSpPr>
          <p:nvPr/>
        </p:nvSpPr>
        <p:spPr>
          <a:xfrm>
            <a:off x="5097463" y="1249363"/>
            <a:ext cx="3046412" cy="1725612"/>
          </a:xfrm>
          <a:prstGeom prst="ellipse">
            <a:avLst/>
          </a:prstGeom>
          <a:gradFill rotWithShape="1">
            <a:gsLst>
              <a:gs pos="0">
                <a:srgbClr val="00B0F0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accent1">
                <a:lumMod val="75000"/>
              </a:schemeClr>
            </a:solidFill>
            <a:round/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uk-UA" b="1" dirty="0" smtClean="0"/>
              <a:t>зараховано</a:t>
            </a:r>
          </a:p>
          <a:p>
            <a:pPr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uk-UA" sz="3200" b="1" dirty="0" smtClean="0">
                <a:solidFill>
                  <a:srgbClr val="FF0000"/>
                </a:solidFill>
              </a:rPr>
              <a:t>11718</a:t>
            </a:r>
            <a:endParaRPr lang="ru-RU" sz="32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/>
        </p:nvGraphicFramePr>
        <p:xfrm>
          <a:off x="1436915" y="2857500"/>
          <a:ext cx="5878286" cy="3759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>
          <a:xfrm>
            <a:off x="863600" y="274638"/>
            <a:ext cx="8280400" cy="987425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200" dirty="0" smtClean="0">
                <a:solidFill>
                  <a:srgbClr val="FF3300"/>
                </a:solidFill>
                <a:latin typeface="Times New Roman" pitchFamily="18" charset="0"/>
              </a:rPr>
              <a:t>Виконання плану набору до </a:t>
            </a:r>
            <a:r>
              <a:rPr lang="uk-UA" sz="3200" dirty="0" smtClean="0">
                <a:solidFill>
                  <a:srgbClr val="FF0000"/>
                </a:solidFill>
                <a:latin typeface="Times New Roman" pitchFamily="18" charset="0"/>
              </a:rPr>
              <a:t>10 класу </a:t>
            </a:r>
            <a:r>
              <a:rPr lang="uk-UA" sz="3200" dirty="0" smtClean="0">
                <a:solidFill>
                  <a:srgbClr val="FF3300"/>
                </a:solidFill>
                <a:latin typeface="Times New Roman" pitchFamily="18" charset="0"/>
              </a:rPr>
              <a:t/>
            </a:r>
            <a:br>
              <a:rPr lang="uk-UA" sz="3200" dirty="0" smtClean="0">
                <a:solidFill>
                  <a:srgbClr val="FF3300"/>
                </a:solidFill>
                <a:latin typeface="Times New Roman" pitchFamily="18" charset="0"/>
              </a:rPr>
            </a:br>
            <a:r>
              <a:rPr lang="uk-UA" sz="3200" dirty="0" smtClean="0">
                <a:solidFill>
                  <a:srgbClr val="FF3300"/>
                </a:solidFill>
                <a:latin typeface="Times New Roman" pitchFamily="18" charset="0"/>
              </a:rPr>
              <a:t>станом на 10.08.2016</a:t>
            </a:r>
            <a:endParaRPr lang="ru-RU" sz="3200" dirty="0" smtClean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90488" y="5524500"/>
            <a:ext cx="1081087" cy="1185863"/>
          </a:xfrm>
          <a:prstGeom prst="rtTriangl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4000">
                <a:srgbClr val="241CC8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241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6388" y="1371600"/>
          <a:ext cx="8543925" cy="4586289"/>
        </p:xfrm>
        <a:graphic>
          <a:graphicData uri="http://schemas.openxmlformats.org/drawingml/2006/table">
            <a:tbl>
              <a:tblPr/>
              <a:tblGrid>
                <a:gridCol w="3019425"/>
                <a:gridCol w="1697037"/>
                <a:gridCol w="1879600"/>
                <a:gridCol w="1947863"/>
              </a:tblGrid>
              <a:tr h="839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набору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10-й клас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Зараховано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 плану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Балаклійський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Барвінківський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Близнюківський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Дворічанський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Зміївський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Куп’янський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Лозівський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Первомайський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Харківський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Шевченківський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/>
          </a:blip>
          <a:srcRect t="5804" b="5804"/>
          <a:stretch>
            <a:fillRect/>
          </a:stretch>
        </p:blipFill>
        <p:spPr>
          <a:xfrm>
            <a:off x="6633698" y="942534"/>
            <a:ext cx="2313354" cy="1758463"/>
          </a:xfrm>
          <a:prstGeom prst="roundRect">
            <a:avLst>
              <a:gd name="adj" fmla="val 22069"/>
            </a:avLst>
          </a:prstGeom>
        </p:spPr>
      </p:pic>
      <p:sp>
        <p:nvSpPr>
          <p:cNvPr id="33794" name="Текст 3"/>
          <p:cNvSpPr>
            <a:spLocks noGrp="1"/>
          </p:cNvSpPr>
          <p:nvPr>
            <p:ph type="body" sz="half" idx="2"/>
          </p:nvPr>
        </p:nvSpPr>
        <p:spPr>
          <a:xfrm>
            <a:off x="127000" y="0"/>
            <a:ext cx="7497763" cy="1041400"/>
          </a:xfrm>
        </p:spPr>
        <p:txBody>
          <a:bodyPr/>
          <a:lstStyle/>
          <a:p>
            <a:pPr marL="0" indent="0">
              <a:buFont typeface="Georgia" pitchFamily="18" charset="0"/>
              <a:buNone/>
            </a:pPr>
            <a:r>
              <a:rPr lang="uk-UA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ТЕМАТИКА  1-го УРОКУ </a:t>
            </a:r>
            <a:endParaRPr lang="ru-RU" sz="44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3"/>
          <p:cNvSpPr txBox="1">
            <a:spLocks/>
          </p:cNvSpPr>
          <p:nvPr/>
        </p:nvSpPr>
        <p:spPr>
          <a:xfrm>
            <a:off x="320675" y="1463675"/>
            <a:ext cx="5514975" cy="1293813"/>
          </a:xfrm>
          <a:prstGeom prst="rect">
            <a:avLst/>
          </a:prstGeom>
        </p:spPr>
        <p:txBody>
          <a:bodyPr anchor="b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buFont typeface="Georgia" pitchFamily="18" charset="0"/>
              <a:buNone/>
              <a:defRPr/>
            </a:pPr>
            <a:r>
              <a:rPr lang="uk-UA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1-4-х класів:</a:t>
            </a:r>
          </a:p>
          <a:p>
            <a:pPr marL="0" indent="0" fontAlgn="auto">
              <a:buFont typeface="Georgia" pitchFamily="18" charset="0"/>
              <a:buNone/>
              <a:defRPr/>
            </a:pPr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 наше і  це твоє» 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3"/>
          <p:cNvSpPr txBox="1">
            <a:spLocks/>
          </p:cNvSpPr>
          <p:nvPr/>
        </p:nvSpPr>
        <p:spPr>
          <a:xfrm>
            <a:off x="257175" y="2997200"/>
            <a:ext cx="8689975" cy="3657600"/>
          </a:xfrm>
          <a:prstGeom prst="rect">
            <a:avLst/>
          </a:prstGeom>
        </p:spPr>
        <p:txBody>
          <a:bodyPr anchor="b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buFont typeface="Georgia" pitchFamily="18" charset="0"/>
              <a:buNone/>
              <a:defRPr/>
            </a:pPr>
            <a:r>
              <a:rPr lang="uk-UA" sz="3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5-11-х класів:</a:t>
            </a:r>
          </a:p>
          <a:p>
            <a:pPr marL="0" indent="0" fontAlgn="auto">
              <a:buFont typeface="Georgia" pitchFamily="18" charset="0"/>
              <a:buNone/>
              <a:defRPr/>
            </a:pPr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«Від  проголошення  Незалежності до нової України»</a:t>
            </a:r>
          </a:p>
          <a:p>
            <a:pPr marL="0" indent="0" fontAlgn="auto">
              <a:buFont typeface="Georgia" pitchFamily="18" charset="0"/>
              <a:buNone/>
              <a:defRPr/>
            </a:pPr>
            <a:endParaRPr lang="uk-UA" sz="40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buFont typeface="Georgia" pitchFamily="18" charset="0"/>
              <a:buNone/>
              <a:defRPr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лист МОНУ від 20.07.2016 № 1/9-385 «Про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                 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вересня 2016 року Першого уроку»</a:t>
            </a:r>
            <a:endParaRPr lang="uk-UA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buFont typeface="Georgia" pitchFamily="18" charset="0"/>
              <a:buNone/>
              <a:defRPr/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Додаткова інформація розміщена на сайті Міністерства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1789114" y="496522"/>
            <a:ext cx="6530922" cy="699232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</a:rPr>
              <a:t>Нагадування: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1168400" y="1628775"/>
            <a:ext cx="7975600" cy="4708525"/>
          </a:xfrm>
        </p:spPr>
        <p:txBody>
          <a:bodyPr rtlCol="0">
            <a:normAutofit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800" b="1" u="sng" dirty="0" smtClean="0">
                <a:solidFill>
                  <a:srgbClr val="FF0000"/>
                </a:solidFill>
                <a:latin typeface="Times New Roman" pitchFamily="18" charset="0"/>
              </a:rPr>
              <a:t>Щосереди</a:t>
            </a:r>
            <a:r>
              <a:rPr lang="uk-UA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 </a:t>
            </a:r>
            <a:r>
              <a:rPr lang="uk-UA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на порталі </a:t>
            </a:r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</a:rPr>
              <a:t>ІСУО</a:t>
            </a:r>
            <a:r>
              <a:rPr lang="uk-UA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Харківської області</a:t>
            </a:r>
            <a:r>
              <a:rPr lang="uk-UA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до</a:t>
            </a:r>
            <a:r>
              <a:rPr lang="uk-UA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 </a:t>
            </a:r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</a:rPr>
              <a:t>11.00 години</a:t>
            </a:r>
            <a:r>
              <a:rPr lang="uk-UA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 </a:t>
            </a:r>
            <a:r>
              <a:rPr lang="uk-UA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заповнюються дані районів та міст обласного підпорядкування щодо відвідування учнями навчальних занять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Інформацію про учнів, які не відвідують навчальний заклад без поважної причини, надавати до відділу нормативності та якості освіти з усіма підтверджуючими документами</a:t>
            </a: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34819" name="Picture 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5589588"/>
            <a:ext cx="283527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>
          <a:xfrm>
            <a:off x="502417" y="152400"/>
            <a:ext cx="7244861" cy="1044575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200" dirty="0" smtClean="0">
                <a:solidFill>
                  <a:srgbClr val="FF0000"/>
                </a:solidFill>
                <a:latin typeface="Times New Roman" pitchFamily="18" charset="0"/>
              </a:rPr>
              <a:t>Охоплення дітей шкільного віку навчанням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5842" name="Rectangle 3"/>
          <p:cNvSpPr>
            <a:spLocks noGrp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>
              <a:buFont typeface="Arial" charset="0"/>
              <a:buNone/>
            </a:pPr>
            <a:endParaRPr lang="uk-UA" sz="2800" smtClean="0"/>
          </a:p>
          <a:p>
            <a:pPr>
              <a:buFont typeface="Arial" charset="0"/>
              <a:buNone/>
            </a:pPr>
            <a:endParaRPr lang="uk-UA" sz="2800" smtClean="0"/>
          </a:p>
          <a:p>
            <a:pPr>
              <a:buFont typeface="Arial" charset="0"/>
              <a:buNone/>
            </a:pPr>
            <a:endParaRPr lang="uk-UA" sz="2800" smtClean="0"/>
          </a:p>
          <a:p>
            <a:pPr>
              <a:buFont typeface="Arial" charset="0"/>
              <a:buNone/>
            </a:pPr>
            <a:endParaRPr lang="uk-UA" sz="2800" smtClean="0"/>
          </a:p>
          <a:p>
            <a:pPr>
              <a:buFont typeface="Arial" charset="0"/>
              <a:buNone/>
            </a:pPr>
            <a:endParaRPr lang="uk-UA" sz="2800" smtClean="0"/>
          </a:p>
          <a:p>
            <a:pPr>
              <a:buFont typeface="Arial" charset="0"/>
              <a:buNone/>
            </a:pPr>
            <a:endParaRPr lang="uk-UA" sz="2800" smtClean="0"/>
          </a:p>
          <a:p>
            <a:pPr>
              <a:buFont typeface="Arial" charset="0"/>
              <a:buNone/>
            </a:pPr>
            <a:endParaRPr lang="ru-RU" sz="2800" smtClean="0"/>
          </a:p>
        </p:txBody>
      </p:sp>
      <p:sp>
        <p:nvSpPr>
          <p:cNvPr id="19459" name="Rectangle 5"/>
          <p:cNvSpPr>
            <a:spLocks noGrp="1"/>
          </p:cNvSpPr>
          <p:nvPr>
            <p:ph type="body" sz="half" idx="4294967295"/>
          </p:nvPr>
        </p:nvSpPr>
        <p:spPr>
          <a:xfrm>
            <a:off x="311150" y="1647825"/>
            <a:ext cx="8450263" cy="4683125"/>
          </a:xfrm>
        </p:spPr>
        <p:txBody>
          <a:bodyPr rtlCol="0">
            <a:normAutofit lnSpcReduction="1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uk-UA" sz="2400" b="1" dirty="0" smtClean="0">
                <a:solidFill>
                  <a:srgbClr val="003300"/>
                </a:solidFill>
                <a:latin typeface="Times New Roman" pitchFamily="18" charset="0"/>
              </a:rPr>
              <a:t>        Звіт  надається  до   Департаменту науки і освіти Харківської обласної державної адміністрації  до   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</a:rPr>
              <a:t>30.09.2016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endParaRPr lang="uk-UA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uk-UA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   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endParaRPr lang="uk-UA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endParaRPr lang="uk-UA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uk-UA" sz="2400" b="1" dirty="0" smtClean="0">
                <a:solidFill>
                  <a:schemeClr val="hlink"/>
                </a:solidFill>
                <a:latin typeface="Times New Roman" pitchFamily="18" charset="0"/>
              </a:rPr>
              <a:t>    </a:t>
            </a:r>
            <a:endParaRPr lang="uk-UA" sz="24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uk-UA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   У звітах не враховуються учні, які прибули із Луганської та Донецької областей</a:t>
            </a:r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2609850" y="3048000"/>
            <a:ext cx="3695700" cy="13335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889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77-РВК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4278313" y="2311400"/>
            <a:ext cx="279400" cy="609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78302" y="168812"/>
            <a:ext cx="8236220" cy="1137581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 оперативної інформації</a:t>
            </a:r>
          </a:p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30.08.2016  до  15.00 год.</a:t>
            </a:r>
          </a:p>
          <a:p>
            <a:pPr algn="ctr"/>
            <a:endParaRPr lang="uk-UA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214138"/>
              </p:ext>
            </p:extLst>
          </p:nvPr>
        </p:nvGraphicFramePr>
        <p:xfrm>
          <a:off x="196948" y="1744395"/>
          <a:ext cx="8876714" cy="2391507"/>
        </p:xfrm>
        <a:graphic>
          <a:graphicData uri="http://schemas.openxmlformats.org/drawingml/2006/table">
            <a:tbl>
              <a:tblPr/>
              <a:tblGrid>
                <a:gridCol w="332846"/>
                <a:gridCol w="1538157"/>
                <a:gridCol w="731520"/>
                <a:gridCol w="703384"/>
                <a:gridCol w="759656"/>
                <a:gridCol w="1111347"/>
                <a:gridCol w="787791"/>
                <a:gridCol w="1139483"/>
                <a:gridCol w="925747"/>
                <a:gridCol w="846783"/>
              </a:tblGrid>
              <a:tr h="726402"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Arial"/>
                        </a:rPr>
                        <a:t>№</a:t>
                      </a:r>
                    </a:p>
                  </a:txBody>
                  <a:tcPr marL="9109" marR="9109" marT="91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 </a:t>
                      </a:r>
                      <a:r>
                        <a:rPr lang="ru-RU" sz="1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b="1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місто</a:t>
                      </a:r>
                      <a:r>
                        <a:rPr lang="ru-RU" sz="1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9" marR="9109" marT="91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учнів</a:t>
                      </a:r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школах району</a:t>
                      </a:r>
                    </a:p>
                  </a:txBody>
                  <a:tcPr marL="9109" marR="9109" marT="91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приступили до </a:t>
                      </a:r>
                      <a:r>
                        <a:rPr lang="ru-RU" sz="1800" b="1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навчання</a:t>
                      </a:r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109" marR="9109" marT="91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приступили до </a:t>
                      </a:r>
                      <a:r>
                        <a:rPr lang="ru-RU" sz="1800" b="1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навчання</a:t>
                      </a:r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109" marR="9109" marT="91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</a:t>
                      </a:r>
                    </a:p>
                  </a:txBody>
                  <a:tcPr marL="9109" marR="9109" marT="91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них</a:t>
                      </a:r>
                    </a:p>
                  </a:txBody>
                  <a:tcPr marL="9109" marR="9109" marT="91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9" marR="9109" marT="91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них </a:t>
                      </a:r>
                    </a:p>
                  </a:txBody>
                  <a:tcPr marL="9109" marR="9109" marT="91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6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клас</a:t>
                      </a:r>
                    </a:p>
                  </a:txBody>
                  <a:tcPr marL="9109" marR="9109" marT="91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800" b="1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9" marR="9109" marT="91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станом </a:t>
                      </a:r>
                      <a:r>
                        <a:rPr lang="ru-RU" sz="1800" b="1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здоров′я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9" marR="9109" marT="91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</a:t>
                      </a:r>
                      <a:r>
                        <a:rPr lang="ru-RU" sz="1800" b="1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</a:t>
                      </a:r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причин</a:t>
                      </a:r>
                    </a:p>
                  </a:txBody>
                  <a:tcPr marL="9109" marR="9109" marT="91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</a:t>
                      </a:r>
                      <a:r>
                        <a:rPr lang="ru-RU" sz="1800" b="1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</a:t>
                      </a:r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109" marR="9109" marT="91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668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109" marR="9109" marT="91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109" marR="9109" marT="91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9" marR="9109" marT="91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9" marR="9109" marT="91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9" marR="9109" marT="91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9" marR="9109" marT="91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09" marR="9109" marT="91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09" marR="9109" marT="91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09" marR="9109" marT="91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09" marR="9109" marT="91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456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385888"/>
            <a:ext cx="5940425" cy="2820987"/>
          </a:xfrm>
        </p:spPr>
        <p:txBody>
          <a:bodyPr rtlCol="0">
            <a:normAutofit/>
          </a:bodyPr>
          <a:lstStyle/>
          <a:p>
            <a:pPr marL="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uk-U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uk-U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uk-U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Дякую за увагу! 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7000" y="88900"/>
            <a:ext cx="9017000" cy="1143000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altLang="ru-RU" sz="3600" b="1" smtClean="0">
                <a:latin typeface="Times New Roman" pitchFamily="18" charset="0"/>
              </a:rPr>
              <a:t>Порівняльна діаграма кількості першокласників</a:t>
            </a:r>
            <a:endParaRPr lang="ru-RU" sz="36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362" name="Диаграмма 7"/>
          <p:cNvGraphicFramePr>
            <a:graphicFrameLocks/>
          </p:cNvGraphicFramePr>
          <p:nvPr/>
        </p:nvGraphicFramePr>
        <p:xfrm>
          <a:off x="127000" y="1206500"/>
          <a:ext cx="892810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r:id="rId3" imgW="8925318" imgH="5560034" progId="Excel.Chart.8">
                  <p:embed/>
                </p:oleObj>
              </mc:Choice>
              <mc:Fallback>
                <p:oleObj r:id="rId3" imgW="8925318" imgH="5560034" progId="Excel.Chart.8">
                  <p:embed/>
                  <p:pic>
                    <p:nvPicPr>
                      <p:cNvPr id="0" name="Диаграмма 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1206500"/>
                        <a:ext cx="8928100" cy="556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03200" y="0"/>
            <a:ext cx="7518400" cy="16129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першокласників у </a:t>
            </a:r>
            <a:r>
              <a:rPr lang="uk-UA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016/2017</a:t>
            </a:r>
            <a:r>
              <a:rPr lang="uk-UA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навчальному році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386" name="Диаграмма 7"/>
          <p:cNvGraphicFramePr>
            <a:graphicFrameLocks/>
          </p:cNvGraphicFramePr>
          <p:nvPr/>
        </p:nvGraphicFramePr>
        <p:xfrm>
          <a:off x="203200" y="1841500"/>
          <a:ext cx="8407400" cy="501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r:id="rId3" imgW="8413209" imgH="5017443" progId="Excel.Chart.8">
                  <p:embed/>
                </p:oleObj>
              </mc:Choice>
              <mc:Fallback>
                <p:oleObj r:id="rId3" imgW="8413209" imgH="5017443" progId="Excel.Chart.8">
                  <p:embed/>
                  <p:pic>
                    <p:nvPicPr>
                      <p:cNvPr id="0" name="Диаграмма 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1841500"/>
                        <a:ext cx="8407400" cy="501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300" y="0"/>
            <a:ext cx="8559800" cy="1536700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altLang="ru-RU" sz="4000" dirty="0" smtClean="0">
                <a:solidFill>
                  <a:schemeClr val="tx1"/>
                </a:solidFill>
                <a:latin typeface="Times New Roman" pitchFamily="18" charset="0"/>
              </a:rPr>
              <a:t>План набору учнів до </a:t>
            </a:r>
            <a:r>
              <a:rPr lang="uk-UA" altLang="ru-RU" sz="4000" dirty="0" smtClean="0">
                <a:solidFill>
                  <a:srgbClr val="FF0000"/>
                </a:solidFill>
                <a:latin typeface="Times New Roman" pitchFamily="18" charset="0"/>
              </a:rPr>
              <a:t>1-го</a:t>
            </a:r>
            <a:r>
              <a:rPr lang="uk-UA" altLang="ru-RU" sz="40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uk-UA" altLang="ru-RU" sz="4000" dirty="0" smtClean="0">
                <a:solidFill>
                  <a:srgbClr val="FF0000"/>
                </a:solidFill>
                <a:latin typeface="Times New Roman" pitchFamily="18" charset="0"/>
              </a:rPr>
              <a:t>класу</a:t>
            </a:r>
            <a:r>
              <a:rPr lang="uk-UA" altLang="ru-RU" sz="40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uk-UA" altLang="ru-RU" sz="40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uk-UA" altLang="ru-RU" sz="4000" dirty="0" smtClean="0">
                <a:solidFill>
                  <a:schemeClr val="tx1"/>
                </a:solidFill>
                <a:latin typeface="Times New Roman" pitchFamily="18" charset="0"/>
              </a:rPr>
              <a:t> у 2016/2017 навчальному році</a:t>
            </a:r>
            <a:endParaRPr lang="ru-RU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5054600" y="5194300"/>
            <a:ext cx="3695700" cy="1206500"/>
          </a:xfrm>
        </p:spPr>
        <p:txBody>
          <a:bodyPr rtlCol="0">
            <a:normAutofit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становить </a:t>
            </a:r>
            <a: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98,1% 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плану набору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825500" y="1958975"/>
            <a:ext cx="3327400" cy="2701925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24476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val 8"/>
          <p:cNvSpPr>
            <a:spLocks noChangeArrowheads="1"/>
          </p:cNvSpPr>
          <p:nvPr/>
        </p:nvSpPr>
        <p:spPr bwMode="auto">
          <a:xfrm>
            <a:off x="4711700" y="2014538"/>
            <a:ext cx="3019425" cy="2646362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НАБІР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b="1" dirty="0">
              <a:solidFill>
                <a:schemeClr val="hlink"/>
              </a:solidFill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24002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auto">
          <a:xfrm rot="16200000" flipH="1">
            <a:off x="6642100" y="2743200"/>
            <a:ext cx="1978025" cy="7905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74700" y="127000"/>
            <a:ext cx="7874000" cy="1282700"/>
          </a:xfrm>
        </p:spPr>
        <p:txBody>
          <a:bodyPr rtlCol="0">
            <a:normAutofit fontScale="92500" lnSpcReduction="10000"/>
          </a:bodyPr>
          <a:lstStyle/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uk-UA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 плану набору </a:t>
            </a: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uk-UA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1-го класу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128588" y="1885950"/>
          <a:ext cx="8837612" cy="465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Лист" r:id="rId3" imgW="7686791" imgH="3466950" progId="Excel.Sheet.8">
                  <p:embed/>
                </p:oleObj>
              </mc:Choice>
              <mc:Fallback>
                <p:oleObj name="Лист" r:id="rId3" imgW="7686791" imgH="3466950" progId="Excel.Sheet.8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8" y="1885950"/>
                        <a:ext cx="8837612" cy="4659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84" name="Object 36"/>
          <p:cNvGraphicFramePr>
            <a:graphicFrameLocks noChangeAspect="1"/>
          </p:cNvGraphicFramePr>
          <p:nvPr/>
        </p:nvGraphicFramePr>
        <p:xfrm>
          <a:off x="177800" y="520700"/>
          <a:ext cx="8807450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Лист" r:id="rId3" imgW="7391392" imgH="1505112" progId="Excel.Sheet.8">
                  <p:embed/>
                </p:oleObj>
              </mc:Choice>
              <mc:Fallback>
                <p:oleObj name="Лист" r:id="rId3" imgW="7391392" imgH="1505112" progId="Excel.Sheet.8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520700"/>
                        <a:ext cx="8807450" cy="218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5" name="Object 37"/>
          <p:cNvGraphicFramePr>
            <a:graphicFrameLocks noChangeAspect="1"/>
          </p:cNvGraphicFramePr>
          <p:nvPr/>
        </p:nvGraphicFramePr>
        <p:xfrm>
          <a:off x="139700" y="2770188"/>
          <a:ext cx="8845550" cy="192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Лист" r:id="rId5" imgW="7391392" imgH="1628674" progId="Excel.Sheet.8">
                  <p:embed/>
                </p:oleObj>
              </mc:Choice>
              <mc:Fallback>
                <p:oleObj name="Лист" r:id="rId5" imgW="7391392" imgH="1628674" progId="Excel.Sheet.8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2770188"/>
                        <a:ext cx="8845550" cy="192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06" name="Object 34"/>
          <p:cNvGraphicFramePr>
            <a:graphicFrameLocks noChangeAspect="1"/>
          </p:cNvGraphicFramePr>
          <p:nvPr/>
        </p:nvGraphicFramePr>
        <p:xfrm>
          <a:off x="127000" y="796925"/>
          <a:ext cx="9028113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Лист" r:id="rId3" imgW="7867585" imgH="1505112" progId="Excel.Sheet.8">
                  <p:embed/>
                </p:oleObj>
              </mc:Choice>
              <mc:Fallback>
                <p:oleObj name="Лист" r:id="rId3" imgW="7867585" imgH="1505112" progId="Excel.Sheet.8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796925"/>
                        <a:ext cx="9028113" cy="190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7" name="Object 35"/>
          <p:cNvGraphicFramePr>
            <a:graphicFrameLocks noChangeAspect="1"/>
          </p:cNvGraphicFramePr>
          <p:nvPr/>
        </p:nvGraphicFramePr>
        <p:xfrm>
          <a:off x="168275" y="3035300"/>
          <a:ext cx="8975725" cy="170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Лист" r:id="rId5" imgW="7696247" imgH="1438403" progId="Excel.Sheet.8">
                  <p:embed/>
                </p:oleObj>
              </mc:Choice>
              <mc:Fallback>
                <p:oleObj name="Лист" r:id="rId5" imgW="7696247" imgH="1438403" progId="Excel.Shee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" y="3035300"/>
                        <a:ext cx="8975725" cy="170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33" name="Object 37"/>
          <p:cNvGraphicFramePr>
            <a:graphicFrameLocks noChangeAspect="1"/>
          </p:cNvGraphicFramePr>
          <p:nvPr/>
        </p:nvGraphicFramePr>
        <p:xfrm>
          <a:off x="17463" y="749300"/>
          <a:ext cx="9126537" cy="202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Лист" r:id="rId3" imgW="7724614" imgH="1714334" progId="Excel.Sheet.8">
                  <p:embed/>
                </p:oleObj>
              </mc:Choice>
              <mc:Fallback>
                <p:oleObj name="Лист" r:id="rId3" imgW="7724614" imgH="1714334" progId="Excel.Sheet.8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3" y="749300"/>
                        <a:ext cx="9126537" cy="202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4" name="Object 38"/>
          <p:cNvGraphicFramePr>
            <a:graphicFrameLocks noChangeAspect="1"/>
          </p:cNvGraphicFramePr>
          <p:nvPr/>
        </p:nvGraphicFramePr>
        <p:xfrm>
          <a:off x="92075" y="2824163"/>
          <a:ext cx="9051925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Лист" r:id="rId5" imgW="7915242" imgH="1447879" progId="Excel.Sheet.8">
                  <p:embed/>
                </p:oleObj>
              </mc:Choice>
              <mc:Fallback>
                <p:oleObj name="Лист" r:id="rId5" imgW="7915242" imgH="1447879" progId="Excel.Sheet.8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" y="2824163"/>
                        <a:ext cx="9051925" cy="165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41" name="Object 21"/>
          <p:cNvGraphicFramePr>
            <a:graphicFrameLocks noChangeAspect="1"/>
          </p:cNvGraphicFramePr>
          <p:nvPr/>
        </p:nvGraphicFramePr>
        <p:xfrm>
          <a:off x="0" y="2824163"/>
          <a:ext cx="9067800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Лист" r:id="rId3" imgW="7477251" imgH="1438403" progId="Excel.Sheet.8">
                  <p:embed/>
                </p:oleObj>
              </mc:Choice>
              <mc:Fallback>
                <p:oleObj name="Лист" r:id="rId3" imgW="7477251" imgH="1438403" progId="Excel.Sheet.8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824163"/>
                        <a:ext cx="9067800" cy="176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42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49288"/>
            <a:ext cx="9123363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2247</TotalTime>
  <Words>355</Words>
  <Application>Microsoft Office PowerPoint</Application>
  <PresentationFormat>Экран (4:3)</PresentationFormat>
  <Paragraphs>148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Воздушный поток</vt:lpstr>
      <vt:lpstr>Диаграмма Microsoft Excel</vt:lpstr>
      <vt:lpstr>Лист</vt:lpstr>
      <vt:lpstr>Презентация PowerPoint</vt:lpstr>
      <vt:lpstr>Презентация PowerPoint</vt:lpstr>
      <vt:lpstr>Кількість першокласників у 2016/2017 навчальному році</vt:lpstr>
      <vt:lpstr>План набору учнів до 1-го класу  у 2016/2017 навчальному році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Перевищено план набору  до 1 класу (%) </vt:lpstr>
      <vt:lpstr>План набору                                                                                                                          до 10-х  класів</vt:lpstr>
      <vt:lpstr>Набір учнів до 10-х класів</vt:lpstr>
      <vt:lpstr>Виконання плану набору до 10 класу  станом на 10.08.2016</vt:lpstr>
      <vt:lpstr>Презентация PowerPoint</vt:lpstr>
      <vt:lpstr>Нагадування:</vt:lpstr>
      <vt:lpstr>Охоплення дітей шкільного віку навчанням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serikova</cp:lastModifiedBy>
  <cp:revision>104</cp:revision>
  <cp:lastPrinted>2016-08-23T13:30:56Z</cp:lastPrinted>
  <dcterms:created xsi:type="dcterms:W3CDTF">2014-09-29T12:30:26Z</dcterms:created>
  <dcterms:modified xsi:type="dcterms:W3CDTF">2016-08-25T08:02:09Z</dcterms:modified>
</cp:coreProperties>
</file>