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96" r:id="rId3"/>
    <p:sldId id="297" r:id="rId4"/>
    <p:sldId id="288" r:id="rId5"/>
    <p:sldId id="289" r:id="rId6"/>
    <p:sldId id="277" r:id="rId7"/>
    <p:sldId id="279" r:id="rId8"/>
    <p:sldId id="290" r:id="rId9"/>
    <p:sldId id="292" r:id="rId10"/>
    <p:sldId id="294" r:id="rId11"/>
    <p:sldId id="295" r:id="rId12"/>
    <p:sldId id="293" r:id="rId13"/>
    <p:sldId id="29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813320-B290-4C97-92BD-797493D63143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B5E6E1-458E-4F9D-9AB9-BFF10944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D40DED-5CC0-4B91-8468-C2853DDC0BF4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08C31D-AF19-4029-9D0B-DB31B6C5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680B0A-A777-4BEB-A34C-631CB3A6E910}" type="slidenum">
              <a:rPr lang="ru-RU" altLang="ru-RU" sz="1200">
                <a:latin typeface="Calibri" pitchFamily="34" charset="0"/>
              </a:rPr>
              <a:pPr algn="r"/>
              <a:t>5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0457C-D47C-4437-B2B2-627027BBA91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9EBF-D5C9-4059-BDAC-15234B22DC14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1F70-BF10-450A-8386-294BC92F2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1FD8-9781-4E84-8B37-D3562200BAD3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FF8A-17BC-47E1-9249-0732D611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F555-7211-414B-B285-5215CD6FCB37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F409-9615-4C5F-9DAF-6F32F84C8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1561-840A-4BB3-A154-6ABB9B6C6551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D103-D190-4CE4-BA85-CDFCEC4EA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8625-05C4-45AD-9536-111EC1B09DC1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FAC2-56A8-4BEE-A9CD-960E776AE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AA07-7F77-424D-AF1B-E2520A25FB84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21B2-EAF7-4AF3-8CAC-218323ED1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D427-E26C-4D36-9E70-2E68E17FFD84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2C8D-31B7-4EB9-A958-32B87A28E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9AA3-84AF-4B84-887F-CF4F019710DC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2BB4-0FB2-4FBA-A8F7-5EEAE96C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393D-8B69-4320-8309-B906924BC6D9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6995-E29B-42FC-B47D-CABD847F9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C038-6E97-4703-80A5-D5037AED5E94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A024-3865-44ED-889F-D076258A1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053C-A7EF-4541-94AC-0330B316A297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15E0-09BC-4FE6-AE0F-59AEE5C71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976DE-1DBA-4A63-9B51-260E6695EBAE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8EA34-4B52-4287-A8E3-603F631E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 idx="4294967295"/>
          </p:nvPr>
        </p:nvSpPr>
        <p:spPr>
          <a:xfrm>
            <a:off x="250825" y="188913"/>
            <a:ext cx="8893175" cy="3559175"/>
          </a:xfrm>
        </p:spPr>
        <p:txBody>
          <a:bodyPr/>
          <a:lstStyle/>
          <a:p>
            <a:pPr>
              <a:defRPr/>
            </a:pPr>
            <a: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Пріоритетні напрями розвитку дошкільної освіти                                Харківської області</a:t>
            </a:r>
            <a:b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2016/2017 навчальному році</a:t>
            </a:r>
            <a:endParaRPr lang="uk-UA" alt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Rectangle 5"/>
          <p:cNvSpPr>
            <a:spLocks noGrp="1"/>
          </p:cNvSpPr>
          <p:nvPr>
            <p:ph type="subTitle" idx="4294967295"/>
          </p:nvPr>
        </p:nvSpPr>
        <p:spPr>
          <a:xfrm>
            <a:off x="2411413" y="4581525"/>
            <a:ext cx="6257925" cy="1584325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Руднєва С.М</a:t>
            </a:r>
            <a:r>
              <a:rPr lang="uk-UA" sz="2000" dirty="0" smtClean="0">
                <a:solidFill>
                  <a:srgbClr val="000000"/>
                </a:solidFill>
                <a:cs typeface="Arial" charset="0"/>
              </a:rPr>
              <a:t>., головний спеціаліст 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>
                <a:solidFill>
                  <a:srgbClr val="000000"/>
                </a:solidFill>
                <a:cs typeface="Arial" charset="0"/>
              </a:rPr>
              <a:t>відділу  дошкільної, загальної середньої,  корекційної та позашкільної освіти  Департаменту науки і  освіти 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>
                <a:solidFill>
                  <a:srgbClr val="000000"/>
                </a:solidFill>
                <a:cs typeface="Arial" charset="0"/>
              </a:rPr>
              <a:t> Харківської обласної державної адміністрації</a:t>
            </a:r>
            <a:endParaRPr lang="uk-UA" sz="2000" dirty="0" smtClean="0">
              <a:solidFill>
                <a:srgbClr val="898989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0" name="Rectangle 50"/>
          <p:cNvSpPr>
            <a:spLocks noGrp="1"/>
          </p:cNvSpPr>
          <p:nvPr>
            <p:ph type="title" idx="4294967295"/>
          </p:nvPr>
        </p:nvSpPr>
        <p:spPr>
          <a:xfrm>
            <a:off x="390525" y="115888"/>
            <a:ext cx="8435975" cy="1368425"/>
          </a:xfrm>
        </p:spPr>
        <p:txBody>
          <a:bodyPr/>
          <a:lstStyle/>
          <a:p>
            <a:pPr>
              <a:defRPr/>
            </a:pPr>
            <a:r>
              <a:rPr lang="uk-UA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Оцінка результатів діяльності за показником 46 "Чисельність дітей у ДНЗ у розрахунку на 100 місць, осіб"</a:t>
            </a:r>
            <a:endParaRPr lang="ru-RU" alt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827" name="Group 35"/>
          <p:cNvGraphicFramePr>
            <a:graphicFrameLocks noGrp="1"/>
          </p:cNvGraphicFramePr>
          <p:nvPr>
            <p:ph idx="4294967295"/>
          </p:nvPr>
        </p:nvGraphicFramePr>
        <p:xfrm>
          <a:off x="755650" y="1557338"/>
          <a:ext cx="7704138" cy="5035550"/>
        </p:xfrm>
        <a:graphic>
          <a:graphicData uri="http://schemas.openxmlformats.org/drawingml/2006/table">
            <a:tbl>
              <a:tblPr/>
              <a:tblGrid>
                <a:gridCol w="3887788"/>
                <a:gridCol w="3816350"/>
              </a:tblGrid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Найменування району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(міста)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Очікуваний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оказник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Харківський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Зачепилівський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м.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Люботин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м. Харків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м. Чугуїв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Дергачівський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м. Лозова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1989138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Чисельність дітей на 100 місцях у ДНЗ міської місцевості сільських районів (статистичні дані)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90488" y="2349500"/>
            <a:ext cx="8928100" cy="3959225"/>
          </a:xfrm>
        </p:spPr>
        <p:txBody>
          <a:bodyPr/>
          <a:lstStyle/>
          <a:p>
            <a:pPr marL="0" indent="0">
              <a:lnSpc>
                <a:spcPts val="4000"/>
              </a:lnSpc>
              <a:buFont typeface="Arial" charset="0"/>
              <a:buNone/>
              <a:defRPr/>
            </a:pP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Балаклійський (108),    Барвінківський (106), Богодухівський (114),  Близнюківський (153), Зміївський (102),           Кегичівський (102), Коломацький (104),     Красноградський (107), Краснокутський (104), Нововодолазький (144),</a:t>
            </a:r>
            <a:r>
              <a:rPr lang="uk-UA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Золочівський (129), 	    Печенізький</a:t>
            </a: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(124), Шевченківський (104)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7950" y="44450"/>
            <a:ext cx="8928100" cy="1008063"/>
          </a:xfrm>
        </p:spPr>
        <p:txBody>
          <a:bodyPr/>
          <a:lstStyle/>
          <a:p>
            <a:pPr>
              <a:defRPr/>
            </a:pP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Реєстрація дошкільних навчальних закладів </a:t>
            </a: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8914" name="Содержимое 6"/>
          <p:cNvSpPr>
            <a:spLocks noGrp="1"/>
          </p:cNvSpPr>
          <p:nvPr>
            <p:ph idx="4294967295"/>
          </p:nvPr>
        </p:nvSpPr>
        <p:spPr>
          <a:xfrm>
            <a:off x="250825" y="1065213"/>
            <a:ext cx="8642350" cy="568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smtClean="0">
                <a:solidFill>
                  <a:srgbClr val="10253F"/>
                </a:solidFill>
                <a:cs typeface="Times New Roman" pitchFamily="18" charset="0"/>
              </a:rPr>
              <a:t>Закон України </a:t>
            </a:r>
            <a:r>
              <a:rPr lang="uk-UA" smtClean="0">
                <a:solidFill>
                  <a:srgbClr val="10253F"/>
                </a:solidFill>
                <a:cs typeface="Times New Roman" pitchFamily="18" charset="0"/>
              </a:rPr>
              <a:t>"Про дошкільну освіту"</a:t>
            </a:r>
          </a:p>
          <a:p>
            <a:pPr>
              <a:buFont typeface="Arial" charset="0"/>
              <a:buNone/>
            </a:pPr>
            <a:r>
              <a:rPr lang="uk-UA" sz="1800" smtClean="0">
                <a:cs typeface="Times New Roman" pitchFamily="18" charset="0"/>
              </a:rPr>
              <a:t>     </a:t>
            </a:r>
            <a:r>
              <a:rPr lang="uk-UA" sz="2400" smtClean="0">
                <a:cs typeface="Times New Roman" pitchFamily="18" charset="0"/>
              </a:rPr>
              <a:t>(стаття 13)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smtClean="0">
                <a:solidFill>
                  <a:srgbClr val="10253F"/>
                </a:solidFill>
                <a:cs typeface="Times New Roman" pitchFamily="18" charset="0"/>
              </a:rPr>
              <a:t>Закон України </a:t>
            </a:r>
            <a:r>
              <a:rPr lang="uk-UA" smtClean="0">
                <a:solidFill>
                  <a:srgbClr val="10253F"/>
                </a:solidFill>
                <a:cs typeface="Times New Roman" pitchFamily="18" charset="0"/>
              </a:rPr>
              <a:t>"Про державну реєстрацію юридичних осіб, фізичних осіб-підприємців та громадських формувань"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smtClean="0">
                <a:solidFill>
                  <a:srgbClr val="10253F"/>
                </a:solidFill>
                <a:cs typeface="Times New Roman" pitchFamily="18" charset="0"/>
              </a:rPr>
              <a:t>Листи Міністерства освіти і науки України </a:t>
            </a:r>
          </a:p>
          <a:p>
            <a:pPr algn="just">
              <a:buFont typeface="Arial" charset="0"/>
              <a:buNone/>
            </a:pPr>
            <a:r>
              <a:rPr lang="uk-UA" b="1" i="1" smtClean="0">
                <a:solidFill>
                  <a:srgbClr val="FF0000"/>
                </a:solidFill>
                <a:cs typeface="Times New Roman" pitchFamily="18" charset="0"/>
              </a:rPr>
              <a:t>   від 06.02.2015 № 1/9-57 </a:t>
            </a:r>
            <a:r>
              <a:rPr lang="uk-UA" smtClean="0">
                <a:cs typeface="Times New Roman" pitchFamily="18" charset="0"/>
              </a:rPr>
              <a:t>"Про збереження в мережі  дошкільних навчальних закладів"</a:t>
            </a:r>
            <a:endParaRPr lang="uk-UA" b="1" smtClean="0">
              <a:solidFill>
                <a:srgbClr val="10253F"/>
              </a:solidFill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uk-UA" smtClean="0">
                <a:cs typeface="Times New Roman" pitchFamily="18" charset="0"/>
              </a:rPr>
              <a:t>    </a:t>
            </a:r>
            <a:r>
              <a:rPr lang="uk-UA" b="1" i="1" smtClean="0">
                <a:solidFill>
                  <a:srgbClr val="FF0000"/>
                </a:solidFill>
                <a:cs typeface="Times New Roman" pitchFamily="18" charset="0"/>
              </a:rPr>
              <a:t>від 18.05.2016 № 1/9-248 </a:t>
            </a:r>
            <a:r>
              <a:rPr lang="uk-UA" smtClean="0">
                <a:cs typeface="Times New Roman" pitchFamily="18" charset="0"/>
              </a:rPr>
              <a:t>"Щодо приведення даних про мережу дошкільних навчальних закладів  у відповідність до законодавства"</a:t>
            </a:r>
          </a:p>
          <a:p>
            <a:pPr>
              <a:buFont typeface="Wingdings" pitchFamily="2" charset="2"/>
              <a:buChar char="Ø"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rgbClr val="FF0000"/>
                </a:solidFill>
              </a:rPr>
              <a:t>Пріоритетні завдання у 2016/2017 навчальному році</a:t>
            </a:r>
            <a:r>
              <a:rPr lang="uk-UA" sz="4000" smtClean="0"/>
              <a:t> </a:t>
            </a:r>
            <a:endParaRPr lang="ru-RU" sz="4000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smtClean="0"/>
              <a:t>розширення мережі дошкільних навчальних закладів різних типів і форм власності  та  приведення  у відповідність до законодавства</a:t>
            </a:r>
            <a:r>
              <a:rPr lang="ru-RU" sz="2800" smtClean="0"/>
              <a:t> </a:t>
            </a:r>
            <a:r>
              <a:rPr lang="uk-UA" sz="2400" smtClean="0"/>
              <a:t> </a:t>
            </a:r>
          </a:p>
          <a:p>
            <a:r>
              <a:rPr lang="uk-UA" sz="2400" smtClean="0"/>
              <a:t>урізноманітнення моделей організації дошкільної освіти, у т.ч. для дітей особливими потребами та інвалідністю (впровадження інклюзивної освіти у дошкільних навчальних закладах)</a:t>
            </a:r>
          </a:p>
          <a:p>
            <a:r>
              <a:rPr lang="uk-UA" sz="2400" smtClean="0"/>
              <a:t>максимальне охоплення дітей дошкільною освітою</a:t>
            </a:r>
          </a:p>
          <a:p>
            <a:r>
              <a:rPr lang="uk-UA" sz="2400" smtClean="0"/>
              <a:t>створення додаткових місць через відновлення роботи груп у перепрофільованих і переобладнаних приміщеннях, виконання плану відкриття ДНЗ/НВК, додаткових груп</a:t>
            </a:r>
          </a:p>
          <a:p>
            <a:r>
              <a:rPr lang="uk-UA" sz="2400" smtClean="0"/>
              <a:t> </a:t>
            </a:r>
            <a:r>
              <a:rPr lang="uk-UA" altLang="ru-RU" sz="2400" smtClean="0"/>
              <a:t>дотримання державного освітнього стандарту</a:t>
            </a:r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90538" y="115888"/>
            <a:ext cx="8218487" cy="922337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Нормативно-правові документи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111250"/>
            <a:ext cx="8229600" cy="50149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uk-UA" sz="2800" b="1" dirty="0" smtClean="0"/>
              <a:t>	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діяльності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Кабінету Міністрів України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dirty="0" smtClean="0"/>
              <a:t>        </a:t>
            </a:r>
            <a:r>
              <a:rPr lang="uk-UA" sz="3600" dirty="0" smtClean="0"/>
              <a:t>затверджено </a:t>
            </a:r>
            <a:r>
              <a:rPr lang="uk-UA" sz="3600" dirty="0"/>
              <a:t>Постановою Кабінету Міністрів України від 14 квітня 2016 року № 294,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dirty="0" smtClean="0"/>
              <a:t>        </a:t>
            </a:r>
            <a:r>
              <a:rPr lang="uk-UA" sz="3600" dirty="0" smtClean="0"/>
              <a:t>схвалено </a:t>
            </a:r>
            <a:r>
              <a:rPr lang="uk-UA" sz="3600" dirty="0"/>
              <a:t>Постановою Верховної Ради України </a:t>
            </a:r>
            <a:r>
              <a:rPr lang="uk-UA" sz="3600" dirty="0" smtClean="0">
                <a:cs typeface="Times New Roman" pitchFamily="18" charset="0"/>
              </a:rPr>
              <a:t>від </a:t>
            </a:r>
            <a:r>
              <a:rPr lang="uk-UA" sz="3600" dirty="0">
                <a:cs typeface="Times New Roman" pitchFamily="18" charset="0"/>
              </a:rPr>
              <a:t>14 квітня 2016 року 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uk-UA" sz="3600" dirty="0" smtClean="0">
                <a:cs typeface="Times New Roman" pitchFamily="18" charset="0"/>
              </a:rPr>
              <a:t>№ </a:t>
            </a:r>
            <a:r>
              <a:rPr lang="uk-UA" sz="3600" dirty="0">
                <a:cs typeface="Times New Roman" pitchFamily="18" charset="0"/>
              </a:rPr>
              <a:t>1099-</a:t>
            </a:r>
            <a:r>
              <a:rPr lang="en-US" sz="3600" dirty="0">
                <a:cs typeface="Times New Roman" pitchFamily="18" charset="0"/>
              </a:rPr>
              <a:t>VIII</a:t>
            </a:r>
            <a:endParaRPr lang="uk-UA" sz="3600" dirty="0"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39750" y="44450"/>
            <a:ext cx="8218488" cy="850900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Нормативно-правові документи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07950" y="895350"/>
            <a:ext cx="8928100" cy="5918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sz="2800" b="1" dirty="0" smtClean="0"/>
              <a:t>	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Міністерством освіти і науки України  </a:t>
            </a:r>
            <a:r>
              <a:rPr lang="uk-UA" sz="3600" dirty="0" smtClean="0"/>
              <a:t>розроблено проект змін до Закону України "Про дошкільну освіту"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10253F"/>
                </a:solidFill>
                <a:cs typeface="Times New Roman" pitchFamily="18" charset="0"/>
              </a:rPr>
              <a:t>	</a:t>
            </a:r>
            <a:r>
              <a:rPr lang="uk-UA" sz="36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Наказ Міністерства охорони здоров'я України </a:t>
            </a:r>
          </a:p>
          <a:p>
            <a:pPr>
              <a:buFont typeface="Arial" charset="0"/>
              <a:buNone/>
              <a:defRPr/>
            </a:pPr>
            <a:r>
              <a:rPr lang="uk-UA" sz="3600" dirty="0" smtClean="0">
                <a:cs typeface="Times New Roman" pitchFamily="18" charset="0"/>
              </a:rPr>
              <a:t>    </a:t>
            </a:r>
            <a:r>
              <a:rPr lang="uk-UA" sz="3600" b="1" i="1" dirty="0" smtClean="0">
                <a:solidFill>
                  <a:srgbClr val="FF0000"/>
                </a:solidFill>
                <a:cs typeface="Times New Roman" pitchFamily="18" charset="0"/>
              </a:rPr>
              <a:t>від 24.03.2016 № 234 </a:t>
            </a:r>
            <a:r>
              <a:rPr lang="uk-UA" sz="3600" dirty="0" smtClean="0">
                <a:cs typeface="Times New Roman" pitchFamily="18" charset="0"/>
              </a:rPr>
              <a:t>"Про затвердження Санітарного регламенту для дошкільних навчальних закладів", зареєстровано в Міністерстві юстиції України 14 квітня 2016 р. за № 563/28693</a:t>
            </a: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Нормативно-правові документи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8642350" cy="576103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Наказ </a:t>
            </a:r>
            <a:r>
              <a:rPr lang="uk-UA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Міністерства освіти і науки України</a:t>
            </a:r>
            <a:r>
              <a:rPr lang="uk-UA" b="1" dirty="0" smtClean="0">
                <a:solidFill>
                  <a:srgbClr val="10253F"/>
                </a:solidFill>
                <a:cs typeface="Times New Roman" pitchFamily="18" charset="0"/>
              </a:rPr>
              <a:t>                    </a:t>
            </a:r>
            <a:r>
              <a:rPr lang="uk-UA" b="1" i="1" dirty="0" smtClean="0">
                <a:solidFill>
                  <a:srgbClr val="FF0000"/>
                </a:solidFill>
                <a:cs typeface="Times New Roman" pitchFamily="18" charset="0"/>
              </a:rPr>
              <a:t>від 20.05.2016 № 544</a:t>
            </a:r>
            <a:r>
              <a:rPr lang="uk-UA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"</a:t>
            </a:r>
            <a:r>
              <a:rPr lang="uk-UA" dirty="0" smtClean="0">
                <a:cs typeface="Times New Roman" pitchFamily="18" charset="0"/>
              </a:rPr>
              <a:t>Про внесення змін до наказу </a:t>
            </a:r>
            <a:r>
              <a:rPr lang="uk-UA" dirty="0" smtClean="0">
                <a:solidFill>
                  <a:srgbClr val="10253F"/>
                </a:solidFill>
                <a:cs typeface="Times New Roman" pitchFamily="18" charset="0"/>
              </a:rPr>
              <a:t>Міністерства освіти і науки України                                   від 04 листопада 2010 року № 1055</a:t>
            </a:r>
            <a:r>
              <a:rPr lang="ru-RU" dirty="0" smtClean="0">
                <a:cs typeface="Times New Roman" pitchFamily="18" charset="0"/>
              </a:rPr>
              <a:t>"</a:t>
            </a:r>
            <a:r>
              <a:rPr lang="uk-UA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Закон України </a:t>
            </a:r>
            <a:r>
              <a:rPr lang="ru-RU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</a:t>
            </a:r>
            <a:r>
              <a:rPr lang="uk-UA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 дошкільну освіту</a:t>
            </a:r>
            <a:r>
              <a:rPr lang="ru-RU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</a:t>
            </a:r>
            <a:r>
              <a:rPr lang="uk-UA" dirty="0" smtClean="0">
                <a:cs typeface="Times New Roman" pitchFamily="18" charset="0"/>
              </a:rPr>
              <a:t>     (стаття 16, стаття 18)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dirty="0" smtClean="0"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Лист Міністерства освіти і науки України </a:t>
            </a:r>
            <a:r>
              <a:rPr lang="uk-UA" dirty="0" smtClean="0">
                <a:cs typeface="Times New Roman" pitchFamily="18" charset="0"/>
              </a:rPr>
              <a:t>    </a:t>
            </a:r>
            <a:r>
              <a:rPr lang="uk-UA" b="1" i="1" dirty="0" smtClean="0">
                <a:solidFill>
                  <a:srgbClr val="FF0000"/>
                </a:solidFill>
                <a:cs typeface="Times New Roman" pitchFamily="18" charset="0"/>
              </a:rPr>
              <a:t>від  02.06.2016 № 1/9-279 </a:t>
            </a:r>
            <a:r>
              <a:rPr lang="uk-UA" dirty="0" smtClean="0">
                <a:cs typeface="Times New Roman" pitchFamily="18" charset="0"/>
              </a:rPr>
              <a:t>"Щодо сприяння розвитку мережі дошкільних навчальних закладів (груп) різних типів та форм власності</a:t>
            </a:r>
            <a:r>
              <a:rPr lang="ru-RU" dirty="0" smtClean="0">
                <a:cs typeface="Times New Roman" pitchFamily="18" charset="0"/>
              </a:rPr>
              <a:t>"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775" y="38100"/>
            <a:ext cx="8859838" cy="792163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Динаміка розвитку мережі ДНЗ/НВК</a:t>
            </a:r>
          </a:p>
        </p:txBody>
      </p:sp>
      <p:graphicFrame>
        <p:nvGraphicFramePr>
          <p:cNvPr id="27664" name="Object 16"/>
          <p:cNvGraphicFramePr>
            <a:graphicFrameLocks noGrp="1"/>
          </p:cNvGraphicFramePr>
          <p:nvPr>
            <p:ph idx="4294967295"/>
          </p:nvPr>
        </p:nvGraphicFramePr>
        <p:xfrm>
          <a:off x="104775" y="830263"/>
          <a:ext cx="8958263" cy="5940425"/>
        </p:xfrm>
        <a:graphic>
          <a:graphicData uri="http://schemas.openxmlformats.org/presentationml/2006/ole">
            <p:oleObj spid="_x0000_s27664" name="Диаграмма" r:id="rId4" imgW="8961897" imgH="6084335" progId="Excel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13700" y="3287713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5638" y="3284538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8525" y="3284538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8238" y="3284538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1763" y="3284538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3214688" y="3170238"/>
            <a:ext cx="144462" cy="40322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7781925" y="3429000"/>
            <a:ext cx="144463" cy="14446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6238875" y="3357563"/>
            <a:ext cx="144463" cy="2159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705350" y="3214688"/>
            <a:ext cx="144463" cy="36036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1692275" y="3254375"/>
            <a:ext cx="142875" cy="3238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Динаміка розвитку мережі 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НВК</a:t>
            </a:r>
            <a:endParaRPr lang="uk-UA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3087" name="Object 15"/>
          <p:cNvGraphicFramePr>
            <a:graphicFrameLocks noGrp="1"/>
          </p:cNvGraphicFramePr>
          <p:nvPr>
            <p:ph idx="4294967295"/>
          </p:nvPr>
        </p:nvGraphicFramePr>
        <p:xfrm>
          <a:off x="185738" y="490538"/>
          <a:ext cx="8958262" cy="6367462"/>
        </p:xfrm>
        <a:graphic>
          <a:graphicData uri="http://schemas.openxmlformats.org/presentationml/2006/ole">
            <p:oleObj spid="_x0000_s3087" name="Диаграмма" r:id="rId4" imgW="8961897" imgH="6376969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7363" y="279400"/>
            <a:ext cx="8229600" cy="701675"/>
          </a:xfrm>
          <a:solidFill>
            <a:srgbClr val="7030A0">
              <a:alpha val="48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План</a:t>
            </a:r>
            <a:r>
              <a:rPr lang="uk-UA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відкриття ДНЗ у 201</a:t>
            </a:r>
            <a:r>
              <a:rPr lang="ru-RU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6</a:t>
            </a:r>
            <a:r>
              <a:rPr lang="uk-UA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році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>
          <a:xfrm>
            <a:off x="492125" y="1166813"/>
            <a:ext cx="8229600" cy="1655762"/>
          </a:xfrm>
          <a:solidFill>
            <a:srgbClr val="7030A0">
              <a:alpha val="47000"/>
            </a:srgb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</a:t>
            </a:r>
            <a:r>
              <a:rPr lang="uk-UA" altLang="ru-RU" sz="4400" b="1" dirty="0" smtClean="0">
                <a:cs typeface="Times New Roman" pitchFamily="18" charset="0"/>
              </a:rPr>
              <a:t> ДНЗ,  </a:t>
            </a: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5</a:t>
            </a:r>
            <a:r>
              <a:rPr lang="uk-UA" altLang="ru-RU" sz="4400" b="1" dirty="0" smtClean="0">
                <a:cs typeface="Times New Roman" pitchFamily="18" charset="0"/>
              </a:rPr>
              <a:t> НВК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13</a:t>
            </a:r>
            <a:r>
              <a:rPr lang="uk-UA" altLang="ru-RU" sz="4400" b="1" dirty="0" smtClean="0">
                <a:cs typeface="Times New Roman" pitchFamily="18" charset="0"/>
              </a:rPr>
              <a:t> груп    </a:t>
            </a: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240</a:t>
            </a:r>
            <a:r>
              <a:rPr lang="uk-UA" altLang="ru-RU" sz="4400" b="1" dirty="0" smtClean="0">
                <a:cs typeface="Times New Roman" pitchFamily="18" charset="0"/>
              </a:rPr>
              <a:t> дітей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87363" y="3378200"/>
            <a:ext cx="8229600" cy="134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ru-RU" alt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План</a:t>
            </a:r>
            <a:r>
              <a:rPr lang="uk-UA" alt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відкриття додаткових груп у діючих ДНЗ у 201</a:t>
            </a:r>
            <a:r>
              <a:rPr lang="ru-RU" alt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6</a:t>
            </a:r>
            <a:r>
              <a:rPr lang="uk-UA" alt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році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39750" y="5084763"/>
            <a:ext cx="8229600" cy="865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26</a:t>
            </a:r>
            <a:r>
              <a:rPr lang="uk-UA" altLang="ru-RU" sz="4400" b="1">
                <a:latin typeface="Calibri" pitchFamily="34" charset="0"/>
                <a:cs typeface="Times New Roman" pitchFamily="18" charset="0"/>
              </a:rPr>
              <a:t> груп    </a:t>
            </a:r>
            <a:r>
              <a:rPr lang="uk-UA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5</a:t>
            </a:r>
            <a:r>
              <a:rPr lang="uk-UA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30</a:t>
            </a:r>
            <a:r>
              <a:rPr lang="uk-UA" altLang="ru-RU" sz="4400" b="1">
                <a:latin typeface="Calibri" pitchFamily="34" charset="0"/>
                <a:cs typeface="Times New Roman" pitchFamily="18" charset="0"/>
              </a:rPr>
              <a:t> дітей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Закриті ДНЗ (групи) у 2016 році</a:t>
            </a: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435975" cy="5256213"/>
          </a:xfrm>
        </p:spPr>
        <p:txBody>
          <a:bodyPr/>
          <a:lstStyle/>
          <a:p>
            <a:r>
              <a:rPr lang="uk-UA" b="1" smtClean="0"/>
              <a:t>Вовчанський</a:t>
            </a:r>
            <a:r>
              <a:rPr lang="uk-UA" smtClean="0"/>
              <a:t> </a:t>
            </a:r>
            <a:r>
              <a:rPr lang="uk-UA" i="1" smtClean="0"/>
              <a:t>(1 – Петропавлівський НВК),</a:t>
            </a:r>
            <a:r>
              <a:rPr lang="uk-UA" smtClean="0"/>
              <a:t> </a:t>
            </a:r>
            <a:r>
              <a:rPr lang="uk-UA" b="1" smtClean="0"/>
              <a:t>Лозівський </a:t>
            </a:r>
            <a:r>
              <a:rPr lang="uk-UA" i="1" smtClean="0"/>
              <a:t>(1 – Петрівський НВК),</a:t>
            </a:r>
            <a:r>
              <a:rPr lang="uk-UA" smtClean="0"/>
              <a:t> </a:t>
            </a:r>
            <a:r>
              <a:rPr lang="uk-UA" b="1" smtClean="0"/>
              <a:t>Первомайський</a:t>
            </a:r>
            <a:r>
              <a:rPr lang="uk-UA" smtClean="0"/>
              <a:t> </a:t>
            </a:r>
            <a:r>
              <a:rPr lang="uk-UA" i="1" smtClean="0"/>
              <a:t>(3 – Верхньоорільський ДНЗ, Закутнівський ДНЗ, Киселівський ДНЗ),</a:t>
            </a:r>
            <a:r>
              <a:rPr lang="uk-UA" smtClean="0"/>
              <a:t> </a:t>
            </a:r>
            <a:r>
              <a:rPr lang="uk-UA" b="1" smtClean="0"/>
              <a:t>Куп’янський</a:t>
            </a:r>
            <a:r>
              <a:rPr lang="uk-UA" smtClean="0"/>
              <a:t> </a:t>
            </a:r>
            <a:r>
              <a:rPr lang="uk-UA" i="1" smtClean="0"/>
              <a:t>(1 – Петропавлівський НВК),</a:t>
            </a:r>
            <a:r>
              <a:rPr lang="uk-UA" smtClean="0"/>
              <a:t> </a:t>
            </a:r>
            <a:r>
              <a:rPr lang="uk-UA" b="1" smtClean="0"/>
              <a:t>Красноградський</a:t>
            </a:r>
            <a:r>
              <a:rPr lang="uk-UA" smtClean="0"/>
              <a:t> </a:t>
            </a:r>
            <a:r>
              <a:rPr lang="uk-UA" i="1" smtClean="0"/>
              <a:t>(1 – Ленінський НВК),</a:t>
            </a:r>
            <a:r>
              <a:rPr lang="uk-UA" smtClean="0"/>
              <a:t> </a:t>
            </a:r>
            <a:r>
              <a:rPr lang="uk-UA" b="1" smtClean="0"/>
              <a:t>Шевченківський</a:t>
            </a:r>
            <a:r>
              <a:rPr lang="uk-UA" smtClean="0"/>
              <a:t> </a:t>
            </a:r>
            <a:r>
              <a:rPr lang="uk-UA" i="1" smtClean="0"/>
              <a:t>(1 – Аркадівський ДНЗ)</a:t>
            </a:r>
            <a:r>
              <a:rPr lang="uk-UA" smtClean="0"/>
              <a:t> райони  </a:t>
            </a:r>
          </a:p>
          <a:p>
            <a:r>
              <a:rPr lang="uk-UA" smtClean="0"/>
              <a:t> </a:t>
            </a:r>
            <a:r>
              <a:rPr lang="uk-UA" b="1" smtClean="0"/>
              <a:t>м. Харків</a:t>
            </a:r>
            <a:r>
              <a:rPr lang="uk-UA" smtClean="0"/>
              <a:t> – 2 заклади</a:t>
            </a:r>
          </a:p>
          <a:p>
            <a:r>
              <a:rPr lang="uk-UA" b="1" smtClean="0"/>
              <a:t>м. Лозова</a:t>
            </a:r>
            <a:r>
              <a:rPr lang="uk-UA" smtClean="0"/>
              <a:t> – 2 групи у діючих ДНЗ №№ 4, 5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9" name="Object 15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4625" y="1268413"/>
          <a:ext cx="8912225" cy="5451475"/>
        </p:xfrm>
        <a:graphic>
          <a:graphicData uri="http://schemas.openxmlformats.org/presentationml/2006/ole">
            <p:oleObj spid="_x0000_s31759" name="Диаграмма" r:id="rId3" imgW="8919221" imgH="5456393" progId="Excel.Chart.8">
              <p:embed/>
            </p:oleObj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дітей, </a:t>
            </a:r>
            <a:b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виховуються на 100 місцях </a:t>
            </a:r>
            <a:endParaRPr lang="uk-UA" sz="4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466</Words>
  <Application>Microsoft Office PowerPoint</Application>
  <PresentationFormat>Экран (4:3)</PresentationFormat>
  <Paragraphs>69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Диаграмма</vt:lpstr>
      <vt:lpstr>Пріоритетні напрями розвитку дошкільної освіти                                Харківської області у 2016/2017 навчальному році</vt:lpstr>
      <vt:lpstr>Нормативно-правові документи</vt:lpstr>
      <vt:lpstr>Нормативно-правові документи</vt:lpstr>
      <vt:lpstr>Нормативно-правові документи</vt:lpstr>
      <vt:lpstr>Динаміка розвитку мережі ДНЗ/НВК</vt:lpstr>
      <vt:lpstr>Динаміка розвитку мережі НВК</vt:lpstr>
      <vt:lpstr>План відкриття ДНЗ у 2016 році</vt:lpstr>
      <vt:lpstr>Закриті ДНЗ (групи) у 2016 році</vt:lpstr>
      <vt:lpstr>Кількість дітей,  які виховуються на 100 місцях </vt:lpstr>
      <vt:lpstr>Оцінка результатів діяльності за показником 46 "Чисельність дітей у ДНЗ у розрахунку на 100 місць, осіб"</vt:lpstr>
      <vt:lpstr>Чисельність дітей на 100 місцях у ДНЗ міської місцевості сільських районів (статистичні дані)</vt:lpstr>
      <vt:lpstr>Реєстрація дошкільних навчальних закладів </vt:lpstr>
      <vt:lpstr>Пріоритетні завдання у 2016/2017 навчальному році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руднева</cp:lastModifiedBy>
  <cp:revision>49</cp:revision>
  <dcterms:created xsi:type="dcterms:W3CDTF">2013-01-28T19:28:30Z</dcterms:created>
  <dcterms:modified xsi:type="dcterms:W3CDTF">2016-11-01T08:06:08Z</dcterms:modified>
</cp:coreProperties>
</file>