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70" r:id="rId6"/>
    <p:sldId id="268" r:id="rId7"/>
    <p:sldId id="271" r:id="rId8"/>
    <p:sldId id="267" r:id="rId9"/>
    <p:sldId id="264" r:id="rId10"/>
    <p:sldId id="266" r:id="rId11"/>
    <p:sldId id="265" r:id="rId12"/>
    <p:sldId id="269" r:id="rId13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49" autoAdjust="0"/>
  </p:normalViewPr>
  <p:slideViewPr>
    <p:cSldViewPr>
      <p:cViewPr>
        <p:scale>
          <a:sx n="66" d="100"/>
          <a:sy n="66" d="100"/>
        </p:scale>
        <p:origin x="-141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BEBDDC4-4A27-4E62-A391-08A76437EFB1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3A266D2-CECF-443D-90C6-9CA1469D3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754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3FD184-CBA2-4BBB-9233-F04D6FEA86E0}" type="datetimeFigureOut">
              <a:rPr lang="ru-RU"/>
              <a:pPr>
                <a:defRPr/>
              </a:pPr>
              <a:t>03.11.2016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CFD21E6-39F2-4BB7-8583-32AE0628A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907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943DDF-92A4-4A5C-AE58-AF03449D59F2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897C9D-B995-4A1C-86DE-5E25379E4B61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ECBC3-6DD4-4A89-B45B-640BBD9D98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05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B52B9-C96F-4825-A8A4-8540DA7D4D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667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C4F70-7141-4BB1-8917-E7D7E3B674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195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2F79B-D125-4EEA-8F31-11CBD0A667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340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7AB41-4FB9-4366-8D08-2E5756C0B6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408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7F27-763B-497E-8FDF-3533584D5D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329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8B53C-C887-4CCF-B917-A1C2437132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957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C6CE4-E9B2-4F0A-A1F5-C129E25A0C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051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0E3D3-B1D5-478F-9EFE-4F034DCE9C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71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DCE7-6482-448C-B3DD-44FAA5724F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20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F16D4-DC4A-4131-A357-3595D89CA6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8544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F93457F-7474-46B8-B523-97C7CA047D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svita.ua/legislation/Ser_osv/41572/" TargetMode="External"/><Relationship Id="rId2" Type="http://schemas.openxmlformats.org/officeDocument/2006/relationships/hyperlink" Target="http://osvita.ua/legislation/Ser_osv/28761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svita.ua/legislation/Ser_osv/41575/" TargetMode="External"/><Relationship Id="rId4" Type="http://schemas.openxmlformats.org/officeDocument/2006/relationships/hyperlink" Target="http://osvita.ua/legislation/Ser_osv/8801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no-kharkiv.org.u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8459787" cy="5291138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Нормативно-правові аспекти функціонування загальноосвітніх навчальних закладів  із  вечірньою (змінною) та  заочною формами в  умовах  реформування загальної  середньої  освіти</a:t>
            </a:r>
            <a:endParaRPr lang="ru-RU" alt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00788" y="5876925"/>
            <a:ext cx="2655887" cy="504825"/>
          </a:xfrm>
        </p:spPr>
        <p:txBody>
          <a:bodyPr/>
          <a:lstStyle/>
          <a:p>
            <a:pPr eaLnBrk="1" hangingPunct="1"/>
            <a:r>
              <a:rPr lang="uk-UA" altLang="ru-RU" sz="2000" b="1" i="1" smtClean="0">
                <a:solidFill>
                  <a:schemeClr val="bg1"/>
                </a:solidFill>
                <a:latin typeface="Times New Roman" pitchFamily="18" charset="0"/>
              </a:rPr>
              <a:t>Сєрікова Л.М.</a:t>
            </a:r>
            <a:endParaRPr lang="ru-RU" altLang="ru-RU" sz="2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76488" y="115888"/>
            <a:ext cx="4787900" cy="792162"/>
          </a:xfrm>
        </p:spPr>
        <p:txBody>
          <a:bodyPr/>
          <a:lstStyle/>
          <a:p>
            <a:pPr eaLnBrk="1" hangingPunct="1"/>
            <a:r>
              <a:rPr lang="uk-UA" alt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ЗНО-2017</a:t>
            </a:r>
            <a:endParaRPr lang="ru-RU" altLang="ru-RU" sz="4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0" name="Picture 6" descr="C:\Users\office\Desktop\Рисунок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419" y="1223963"/>
            <a:ext cx="4395787" cy="535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C:\Users\office\Desktop\Рисунок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217021"/>
            <a:ext cx="4114800" cy="535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8064500" cy="1439863"/>
          </a:xfrm>
        </p:spPr>
        <p:txBody>
          <a:bodyPr/>
          <a:lstStyle/>
          <a:p>
            <a:pPr eaLnBrk="1" hangingPunct="1"/>
            <a:r>
              <a:rPr lang="uk-UA" alt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Основні завдання </a:t>
            </a:r>
            <a:br>
              <a:rPr lang="uk-UA" alt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ru-RU" sz="4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2016/2017 навчальний рік</a:t>
            </a:r>
            <a:endParaRPr lang="ru-RU" altLang="ru-RU" sz="40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pPr marL="622300" indent="-436563" eaLnBrk="1" hangingPunct="1">
              <a:tabLst>
                <a:tab pos="622300" algn="l"/>
              </a:tabLst>
              <a:defRPr/>
            </a:pPr>
            <a:r>
              <a:rPr lang="uk-UA" alt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виконання законодавчих та нормативно-правових документів, які регламентують діяльність закладів освіти з вечірньою (змінною) заочною формами навчання;</a:t>
            </a:r>
          </a:p>
          <a:p>
            <a:pPr marL="622300" indent="-436563" eaLnBrk="1" hangingPunct="1">
              <a:tabLst>
                <a:tab pos="622300" algn="l"/>
              </a:tabLst>
              <a:defRPr/>
            </a:pPr>
            <a:r>
              <a:rPr lang="uk-UA" alt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створення якісних і рівних умов для навчання учнів;</a:t>
            </a:r>
          </a:p>
          <a:p>
            <a:pPr marL="622300" indent="-436563" eaLnBrk="1" hangingPunct="1">
              <a:tabLst>
                <a:tab pos="622300" algn="l"/>
              </a:tabLst>
              <a:defRPr/>
            </a:pPr>
            <a:r>
              <a:rPr lang="uk-UA" alt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завершення ними здобуття освіти за курс основної та старшої школи;</a:t>
            </a:r>
          </a:p>
          <a:p>
            <a:pPr marL="622300" indent="-436563" eaLnBrk="1" hangingPunct="1">
              <a:tabLst>
                <a:tab pos="622300" algn="l"/>
              </a:tabLst>
              <a:defRPr/>
            </a:pPr>
            <a:r>
              <a:rPr lang="uk-UA" altLang="ru-RU" sz="2800" b="1" dirty="0" smtClean="0">
                <a:solidFill>
                  <a:schemeClr val="bg1"/>
                </a:solidFill>
                <a:latin typeface="Times New Roman" pitchFamily="18" charset="0"/>
              </a:rPr>
              <a:t>отримання громадянами відповідного документу про освіту</a:t>
            </a:r>
            <a:endParaRPr lang="ru-RU" altLang="ru-RU" sz="28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alt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1547813" y="3429000"/>
            <a:ext cx="6192837" cy="115252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uk-UA" alt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 </a:t>
            </a:r>
            <a:endParaRPr lang="ru-RU" alt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777875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Нормативно-правові документи</a:t>
            </a:r>
            <a:endParaRPr lang="ru-RU" altLang="ru-RU" sz="4000" dirty="0" smtClean="0">
              <a:solidFill>
                <a:srgbClr val="FFFF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5543550"/>
          </a:xfrm>
        </p:spPr>
        <p:txBody>
          <a:bodyPr anchor="ctr"/>
          <a:lstStyle/>
          <a:p>
            <a:pPr marL="0" indent="0" eaLnBrk="1" hangingPunct="1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uk-U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  -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Закон України «Про освіту»; </a:t>
            </a:r>
            <a:b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  </a:t>
            </a:r>
            <a:r>
              <a:rPr lang="uk-UA" sz="24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-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Закон України «Про загальну середню освіту»;</a:t>
            </a: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b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  -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Наказ МОНУ  від  04.07.2005  №  397  “Про затвердження       Положення про вечірню (змінну) школу”;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uk-UA" altLang="ru-RU" sz="2400" b="1" i="1" dirty="0" smtClean="0">
                <a:solidFill>
                  <a:schemeClr val="bg1"/>
                </a:solidFill>
                <a:latin typeface="Times New Roman" pitchFamily="18" charset="0"/>
              </a:rPr>
              <a:t>  -  </a:t>
            </a:r>
            <a:r>
              <a:rPr lang="uk-UA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Наказ </a:t>
            </a:r>
            <a:r>
              <a:rPr lang="uk-UA" altLang="ru-RU" sz="2400" b="1" dirty="0">
                <a:solidFill>
                  <a:schemeClr val="bg1"/>
                </a:solidFill>
                <a:latin typeface="Times New Roman" pitchFamily="18" charset="0"/>
              </a:rPr>
              <a:t>МОНУ від 19.05.2008 № 431 “Про затвердження Положення про екстернат у загальноосвітніх навчальних закладах</a:t>
            </a:r>
            <a:r>
              <a:rPr lang="uk-UA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”;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uk-UA" altLang="ru-RU" sz="2400" b="1" i="1" dirty="0" smtClean="0">
                <a:solidFill>
                  <a:schemeClr val="bg1"/>
                </a:solidFill>
                <a:latin typeface="Times New Roman" pitchFamily="18" charset="0"/>
              </a:rPr>
              <a:t>  - </a:t>
            </a:r>
            <a:r>
              <a:rPr lang="uk-UA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Наказ </a:t>
            </a:r>
            <a:r>
              <a:rPr lang="uk-UA" altLang="ru-RU" sz="2400" b="1" dirty="0">
                <a:solidFill>
                  <a:schemeClr val="bg1"/>
                </a:solidFill>
                <a:latin typeface="Times New Roman" pitchFamily="18" charset="0"/>
              </a:rPr>
              <a:t>МОНУ від </a:t>
            </a:r>
            <a:r>
              <a:rPr lang="uk-UA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20.12.2002 </a:t>
            </a:r>
            <a:r>
              <a:rPr lang="uk-UA" altLang="ru-RU" sz="2400" b="1" dirty="0">
                <a:solidFill>
                  <a:schemeClr val="bg1"/>
                </a:solidFill>
                <a:latin typeface="Times New Roman" pitchFamily="18" charset="0"/>
              </a:rPr>
              <a:t>№ </a:t>
            </a:r>
            <a:r>
              <a:rPr lang="uk-UA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732 </a:t>
            </a:r>
            <a:r>
              <a:rPr lang="uk-UA" altLang="ru-RU" sz="2400" b="1" dirty="0">
                <a:solidFill>
                  <a:schemeClr val="bg1"/>
                </a:solidFill>
                <a:latin typeface="Times New Roman" pitchFamily="18" charset="0"/>
              </a:rPr>
              <a:t>“Про затвердження Положення про </a:t>
            </a:r>
            <a:r>
              <a:rPr lang="uk-UA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індивідуальну форму навчання в загальноосвітніх навчальних </a:t>
            </a:r>
            <a:r>
              <a:rPr lang="uk-UA" altLang="ru-RU" sz="2400" b="1" dirty="0">
                <a:solidFill>
                  <a:schemeClr val="bg1"/>
                </a:solidFill>
                <a:latin typeface="Times New Roman" pitchFamily="18" charset="0"/>
              </a:rPr>
              <a:t>закладах</a:t>
            </a:r>
            <a:r>
              <a:rPr lang="uk-UA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”;</a:t>
            </a:r>
            <a:r>
              <a:rPr lang="uk-UA" altLang="ru-RU" sz="2400" b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uk-UA" altLang="ru-RU" sz="24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uk-UA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uk-UA" altLang="ru-RU" sz="2400" b="1" i="1" dirty="0" smtClean="0">
                <a:solidFill>
                  <a:schemeClr val="bg1"/>
                </a:solidFill>
                <a:latin typeface="Times New Roman" pitchFamily="18" charset="0"/>
              </a:rPr>
              <a:t>-</a:t>
            </a:r>
            <a:r>
              <a:rPr lang="uk-UA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uk-UA" altLang="ru-RU" sz="2400" b="1" dirty="0">
                <a:solidFill>
                  <a:schemeClr val="bg1"/>
                </a:solidFill>
                <a:latin typeface="Times New Roman" pitchFamily="18" charset="0"/>
              </a:rPr>
              <a:t>Наказ МОНУ від </a:t>
            </a:r>
            <a:r>
              <a:rPr lang="uk-UA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30.12.2014 № 1547 </a:t>
            </a:r>
            <a:r>
              <a:rPr lang="uk-UA" altLang="ru-RU" sz="2400" b="1" dirty="0">
                <a:solidFill>
                  <a:schemeClr val="bg1"/>
                </a:solidFill>
                <a:latin typeface="Times New Roman" pitchFamily="18" charset="0"/>
              </a:rPr>
              <a:t>“Про затвердження Положення про державну підсумкову атестацію учнів (вихованців) у системі загальної середньої освіти</a:t>
            </a:r>
            <a:r>
              <a:rPr lang="uk-UA" alt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”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18488" cy="777875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Нормативно-правові документи</a:t>
            </a:r>
            <a:endParaRPr lang="ru-RU" altLang="ru-RU" sz="4000" dirty="0" smtClean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748712" cy="5473700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 Кабінету Міністрів України від 27.08.2010                    № 778 «Про затвердження Положення про загальноосвітній навчальний заклад»;</a:t>
            </a:r>
          </a:p>
          <a:p>
            <a:pPr eaLnBrk="1" hangingPunct="1">
              <a:defRPr/>
            </a:pPr>
            <a:r>
              <a:rPr lang="uk-UA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МОНУ від 14.07.2015 № 762 «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затвердження Порядку переведення учнів (вихованців) загальноосвітнього навчального закладу до наступного класу»; </a:t>
            </a:r>
            <a:endParaRPr lang="uk-UA" alt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uk-UA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Спільний наказ Міністерства освіти і науки України та Міністерства Юстиції України від 10.06.2014 № 691/897/5 «Про затвердження порядку організації навчання у загальноосвітніх навчальних закладах при виправних колоніях та слідчих ізоляторах що належать до сфери управління Державної пенітенціарної служби України»</a:t>
            </a:r>
            <a:endParaRPr lang="ru-RU" alt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alt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ru-RU" alt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74638"/>
            <a:ext cx="7643812" cy="706437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Нормативно-правові документи</a:t>
            </a:r>
            <a:endParaRPr lang="ru-RU" altLang="ru-RU" sz="4000" dirty="0" smtClean="0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4824412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Лист МОНУ від </a:t>
            </a:r>
            <a:r>
              <a:rPr lang="ru-RU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09.06.2016 № 1/9-296   </a:t>
            </a:r>
            <a:r>
              <a:rPr lang="ru-RU" alt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«Про структуру 2016/2017 навчального року та навчальні плани загальноосвітніх навчальних закладів»</a:t>
            </a:r>
            <a:endParaRPr lang="uk-UA" altLang="ru-RU" sz="280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uk-UA" altLang="ru-RU" sz="2800" smtClean="0">
                <a:solidFill>
                  <a:schemeClr val="bg1"/>
                </a:solidFill>
                <a:latin typeface="Times New Roman" pitchFamily="18" charset="0"/>
              </a:rPr>
              <a:t>Наказ Міністерства освіти і науки, молоді та спорту України від </a:t>
            </a:r>
            <a:r>
              <a:rPr lang="uk-UA" altLang="ru-RU" sz="2800" b="1" smtClean="0">
                <a:solidFill>
                  <a:srgbClr val="FFFF00"/>
                </a:solidFill>
                <a:latin typeface="Times New Roman" pitchFamily="18" charset="0"/>
              </a:rPr>
              <a:t>13.04.2011 № 329 </a:t>
            </a:r>
            <a:r>
              <a:rPr lang="uk-UA" altLang="ru-RU" sz="2800" smtClean="0">
                <a:solidFill>
                  <a:schemeClr val="bg1"/>
                </a:solidFill>
                <a:latin typeface="Times New Roman" pitchFamily="18" charset="0"/>
              </a:rPr>
              <a:t>«Про затвердження Критеріїв оцінювання навчальних досягнень учнів (вихованців) у системі загальної середньої освіти»</a:t>
            </a:r>
          </a:p>
          <a:p>
            <a:pPr eaLnBrk="1" hangingPunct="1"/>
            <a:endParaRPr lang="uk-UA" altLang="ru-RU" sz="280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endParaRPr lang="ru-RU" altLang="ru-RU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-107950" y="115888"/>
            <a:ext cx="9251950" cy="865187"/>
          </a:xfrm>
        </p:spPr>
        <p:txBody>
          <a:bodyPr/>
          <a:lstStyle/>
          <a:p>
            <a:r>
              <a:rPr lang="ru-RU" altLang="ru-RU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Лист МОНУ від 09.06.2016 № 1/9-296</a:t>
            </a:r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125538"/>
            <a:ext cx="8928100" cy="5616575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5-8 </a:t>
            </a:r>
            <a:r>
              <a:rPr lang="ru-RU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планами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МОНмолодьспорту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03.04.2012 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№ 409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(в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редакції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наказу МОН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29.05.2014 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№ 664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наказом МОН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12.12.2014 № 1465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планами,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МОН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23.02.2004 № 132,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МОН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05.02.2009 р. № 66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10-11 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(12) </a:t>
            </a:r>
            <a:r>
              <a:rPr lang="ru-RU" sz="2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</a:t>
            </a: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планами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загальноосвітніх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МОН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27.08.2010 р. </a:t>
            </a:r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№</a:t>
            </a:r>
            <a:r>
              <a:rPr lang="ru-RU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834</a:t>
            </a:r>
            <a:r>
              <a:rPr lang="ru-RU" sz="2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внесеними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МОН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29.05.2014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№ 657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856662" cy="1439862"/>
          </a:xfrm>
        </p:spPr>
        <p:txBody>
          <a:bodyPr/>
          <a:lstStyle/>
          <a:p>
            <a:pPr eaLnBrk="1" hangingPunct="1"/>
            <a:r>
              <a:rPr lang="uk-UA" altLang="ru-RU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Нормативно-правові аспекти функціонування загальноосвітніх навчальних закладів</a:t>
            </a:r>
            <a:endParaRPr lang="ru-RU" altLang="ru-RU" sz="36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785225" cy="4681537"/>
          </a:xfrm>
        </p:spPr>
        <p:txBody>
          <a:bodyPr/>
          <a:lstStyle/>
          <a:p>
            <a:pPr>
              <a:defRPr/>
            </a:pPr>
            <a:r>
              <a:rPr lang="uk-UA" alt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Нормативно-правові документи, що регламентують діяльність навчальних закладів  з питань встановлення порядку та створення умов для здобуття громадянами повної загальної середньої освіти за різними формами навчання </a:t>
            </a:r>
            <a:endParaRPr lang="uk-UA" altLang="ru-RU" sz="2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uk-UA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Річний план роботи </a:t>
            </a:r>
            <a:endParaRPr lang="uk-UA" alt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uk-UA" alt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наказів з основної діяльності</a:t>
            </a:r>
            <a:r>
              <a:rPr lang="ru-RU" alt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uk-UA" alt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Апаратні </a:t>
            </a:r>
            <a:r>
              <a:rPr lang="uk-UA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наради</a:t>
            </a:r>
          </a:p>
          <a:p>
            <a:pPr>
              <a:defRPr/>
            </a:pPr>
            <a:r>
              <a:rPr lang="uk-UA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</a:t>
            </a:r>
            <a:r>
              <a:rPr lang="uk-UA" alt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</a:p>
          <a:p>
            <a:pPr>
              <a:defRPr/>
            </a:pPr>
            <a:r>
              <a:rPr lang="uk-UA" alt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 річного оцінювання </a:t>
            </a:r>
            <a:r>
              <a:rPr lang="uk-UA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ДПА та ЗНО</a:t>
            </a:r>
            <a:endParaRPr lang="uk-UA" alt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uk-UA" alt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Науково-методична робота з питань супроводу навчально-виховного процесу </a:t>
            </a:r>
            <a:r>
              <a:rPr lang="uk-UA" alt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вечірньою (змінною) та </a:t>
            </a:r>
            <a:r>
              <a:rPr lang="uk-UA" alt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заочною формою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ru-RU" altLang="ru-RU" sz="2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1557338"/>
          </a:xfrm>
        </p:spPr>
        <p:txBody>
          <a:bodyPr/>
          <a:lstStyle/>
          <a:p>
            <a:pPr eaLnBrk="1" hangingPunct="1"/>
            <a:r>
              <a:rPr lang="uk-UA" altLang="ru-RU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Нормативно-правові аспекти функціонування загальноосвітніх навчальних закладів</a:t>
            </a:r>
            <a:endParaRPr lang="ru-RU" altLang="ru-RU" sz="36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785225" cy="4608513"/>
          </a:xfrm>
        </p:spPr>
        <p:txBody>
          <a:bodyPr/>
          <a:lstStyle/>
          <a:p>
            <a:pPr eaLnBrk="1" hangingPunct="1"/>
            <a:r>
              <a:rPr lang="uk-UA" alt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Наявність систематизованої законодавчо-нормативної бази</a:t>
            </a:r>
            <a:endParaRPr lang="ru-RU" altLang="ru-RU" sz="24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uk-UA" alt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Дотримання термінів розгляду питань надання освіти за вечірньою (змінною) та заочною формами  </a:t>
            </a:r>
            <a:r>
              <a:rPr lang="uk-UA" alt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повний пакет документів, який є підставою для зарахування учнів на навчання)</a:t>
            </a:r>
            <a:endParaRPr lang="ru-RU" altLang="ru-RU" sz="20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uk-UA" alt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Аналітичні матеріали з питань організації навчання за вечірньою (змінною) та заочною формами  </a:t>
            </a:r>
            <a:r>
              <a:rPr lang="uk-UA" altLang="ru-RU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alt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річний план повинен містить аналіз роботи з зазначеного питання, висвітлені позитивні та негативні аспекти цієї роботи)</a:t>
            </a:r>
            <a:endParaRPr lang="ru-RU" altLang="ru-RU" sz="2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2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Розклади, консультації та графіки річного оцінювання</a:t>
            </a:r>
            <a:endParaRPr lang="ru-RU" altLang="ru-RU" sz="24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 smtClean="0"/>
          </a:p>
        </p:txBody>
      </p:sp>
      <p:sp>
        <p:nvSpPr>
          <p:cNvPr id="2" name="Овал 1"/>
          <p:cNvSpPr/>
          <p:nvPr/>
        </p:nvSpPr>
        <p:spPr>
          <a:xfrm>
            <a:off x="2987675" y="2565400"/>
            <a:ext cx="2952750" cy="1655763"/>
          </a:xfrm>
          <a:prstGeom prst="ellipse">
            <a:avLst/>
          </a:prstGeom>
          <a:gradFill>
            <a:gsLst>
              <a:gs pos="0">
                <a:schemeClr val="accent2">
                  <a:lumMod val="9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НАПРЯМИ КОНТРОЛЮ  та МОНІТОРИНГУ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388" y="5634038"/>
            <a:ext cx="2516187" cy="963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Виконання учбових програм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388" y="4410075"/>
            <a:ext cx="2552700" cy="1150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 успішності учнів (по класам, предметам, підсумки за І та 2 семестр)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388" y="2874963"/>
            <a:ext cx="2551112" cy="134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Позакласна робота (факультативи, конкурси, захист проектів, тощо)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388" y="1692275"/>
            <a:ext cx="2535237" cy="10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Відвідування </a:t>
            </a:r>
          </a:p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уроків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388" y="304800"/>
            <a:ext cx="2551112" cy="10366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за веденням шкільної документації</a:t>
            </a:r>
            <a:r>
              <a:rPr lang="uk-UA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(журнали)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84925" y="5561013"/>
            <a:ext cx="2376488" cy="1036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Тематичне планування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72225" y="4221163"/>
            <a:ext cx="2376488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Годові </a:t>
            </a:r>
          </a:p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контрольні роботи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84925" y="2874963"/>
            <a:ext cx="2376488" cy="120173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 інноваційних технологій у навчально-виховному процесі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84925" y="1673225"/>
            <a:ext cx="2286000" cy="10350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Курсова </a:t>
            </a:r>
          </a:p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підготовка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72225" y="476250"/>
            <a:ext cx="2376488" cy="819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Участь у нарадах, конференціях, семінарах, тощо)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76600" y="4984750"/>
            <a:ext cx="2519363" cy="1230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Зовнішнє незалежне оцінювання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32138" y="565150"/>
            <a:ext cx="2663825" cy="1220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Державна підсумкова атестація випускників  9, 11 (12)-х класів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Прямая со стрелкой 18"/>
          <p:cNvCxnSpPr>
            <a:stCxn id="2" idx="0"/>
          </p:cNvCxnSpPr>
          <p:nvPr/>
        </p:nvCxnSpPr>
        <p:spPr>
          <a:xfrm flipV="1">
            <a:off x="4464050" y="1844675"/>
            <a:ext cx="0" cy="72072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464050" y="4221163"/>
            <a:ext cx="0" cy="76358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0" idx="3"/>
          </p:cNvCxnSpPr>
          <p:nvPr/>
        </p:nvCxnSpPr>
        <p:spPr>
          <a:xfrm flipV="1">
            <a:off x="2730500" y="822325"/>
            <a:ext cx="11271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843213" y="822325"/>
            <a:ext cx="0" cy="52927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2730500" y="6115050"/>
            <a:ext cx="11271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2" name="Прямая соединительная линия 8191"/>
          <p:cNvCxnSpPr>
            <a:stCxn id="9" idx="3"/>
          </p:cNvCxnSpPr>
          <p:nvPr/>
        </p:nvCxnSpPr>
        <p:spPr>
          <a:xfrm>
            <a:off x="2714625" y="2200275"/>
            <a:ext cx="128588" cy="47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6" name="Прямая соединительная линия 8195"/>
          <p:cNvCxnSpPr>
            <a:stCxn id="8" idx="3"/>
          </p:cNvCxnSpPr>
          <p:nvPr/>
        </p:nvCxnSpPr>
        <p:spPr>
          <a:xfrm>
            <a:off x="2730500" y="3548063"/>
            <a:ext cx="11271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98" name="Прямая соединительная линия 8197"/>
          <p:cNvCxnSpPr>
            <a:stCxn id="7" idx="3"/>
          </p:cNvCxnSpPr>
          <p:nvPr/>
        </p:nvCxnSpPr>
        <p:spPr>
          <a:xfrm flipV="1">
            <a:off x="2732088" y="4984750"/>
            <a:ext cx="11112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00" name="Прямая соединительная линия 8199"/>
          <p:cNvCxnSpPr/>
          <p:nvPr/>
        </p:nvCxnSpPr>
        <p:spPr>
          <a:xfrm flipH="1">
            <a:off x="6156325" y="777875"/>
            <a:ext cx="2159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03" name="Прямая соединительная линия 8202"/>
          <p:cNvCxnSpPr/>
          <p:nvPr/>
        </p:nvCxnSpPr>
        <p:spPr>
          <a:xfrm>
            <a:off x="6156325" y="777875"/>
            <a:ext cx="53975" cy="53371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06" name="Прямая соединительная линия 8205"/>
          <p:cNvCxnSpPr>
            <a:endCxn id="11" idx="1"/>
          </p:cNvCxnSpPr>
          <p:nvPr/>
        </p:nvCxnSpPr>
        <p:spPr>
          <a:xfrm>
            <a:off x="6183313" y="6080125"/>
            <a:ext cx="20161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12" name="Прямая соединительная линия 8211"/>
          <p:cNvCxnSpPr>
            <a:stCxn id="2" idx="6"/>
          </p:cNvCxnSpPr>
          <p:nvPr/>
        </p:nvCxnSpPr>
        <p:spPr>
          <a:xfrm>
            <a:off x="5940425" y="3392488"/>
            <a:ext cx="2159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14" name="Прямая соединительная линия 8213"/>
          <p:cNvCxnSpPr>
            <a:stCxn id="2" idx="2"/>
          </p:cNvCxnSpPr>
          <p:nvPr/>
        </p:nvCxnSpPr>
        <p:spPr>
          <a:xfrm flipH="1">
            <a:off x="2843213" y="3392488"/>
            <a:ext cx="14446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26" name="Прямая соединительная линия 8225"/>
          <p:cNvCxnSpPr>
            <a:endCxn id="14" idx="1"/>
          </p:cNvCxnSpPr>
          <p:nvPr/>
        </p:nvCxnSpPr>
        <p:spPr>
          <a:xfrm>
            <a:off x="6156325" y="2190750"/>
            <a:ext cx="22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28" name="Прямая соединительная линия 8227"/>
          <p:cNvCxnSpPr/>
          <p:nvPr/>
        </p:nvCxnSpPr>
        <p:spPr>
          <a:xfrm>
            <a:off x="6183313" y="3548063"/>
            <a:ext cx="18891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35" name="Прямая соединительная линия 8234"/>
          <p:cNvCxnSpPr>
            <a:endCxn id="12" idx="1"/>
          </p:cNvCxnSpPr>
          <p:nvPr/>
        </p:nvCxnSpPr>
        <p:spPr>
          <a:xfrm>
            <a:off x="6210300" y="4797425"/>
            <a:ext cx="16192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36513"/>
            <a:ext cx="6840537" cy="528637"/>
          </a:xfrm>
        </p:spPr>
        <p:txBody>
          <a:bodyPr/>
          <a:lstStyle/>
          <a:p>
            <a:pPr eaLnBrk="1" hangingPunct="1"/>
            <a:r>
              <a:rPr lang="uk-UA" altLang="ru-RU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НАПРЯМКИ   КОНТРОЛЮ</a:t>
            </a:r>
            <a:endParaRPr lang="ru-RU" altLang="ru-RU" sz="36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11863" y="0"/>
            <a:ext cx="3076575" cy="1196975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Увага!</a:t>
            </a:r>
            <a:endParaRPr lang="ru-RU" altLang="ru-RU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85225" cy="50403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uk-UA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Лист Департаменту науки і освіти Харківської обласної державної адміністрації  </a:t>
            </a:r>
            <a:r>
              <a:rPr lang="uk-UA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uk-UA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12.10.2016            № 01-38/4276   </a:t>
            </a:r>
            <a:r>
              <a:rPr lang="uk-UA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«Щодо особливостей проведення зовнішнього незалежного оцінювання у 2017 році» </a:t>
            </a:r>
          </a:p>
          <a:p>
            <a:pPr marL="0" indent="0" eaLnBrk="1" hangingPunct="1">
              <a:buFontTx/>
              <a:buNone/>
            </a:pPr>
            <a:endParaRPr lang="uk-UA" altLang="ru-RU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uk-UA" altLang="ru-RU" sz="2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uk-UA" altLang="ru-RU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Організувати  оформлення  у  ЗНЗ  інформаційних куточків  «ЗНО-2017»    з   використанням уніфікованих  матеріалів,  розміщених  на  сайті ХРЦОЯО  </a:t>
            </a:r>
            <a:r>
              <a:rPr lang="uk-UA" alt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uk-UA" altLang="ru-RU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altLang="ru-RU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zno</a:t>
            </a:r>
            <a:r>
              <a:rPr lang="uk-UA" altLang="ru-RU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altLang="ru-RU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kharkiv</a:t>
            </a:r>
            <a:r>
              <a:rPr lang="uk-UA" altLang="ru-RU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altLang="ru-RU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org</a:t>
            </a:r>
            <a:r>
              <a:rPr lang="uk-UA" altLang="ru-RU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altLang="ru-RU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ua</a:t>
            </a:r>
            <a:endParaRPr lang="ru-RU" altLang="ru-RU" sz="2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theme/theme1.xml><?xml version="1.0" encoding="utf-8"?>
<a:theme xmlns:a="http://schemas.openxmlformats.org/drawingml/2006/main" name="Врем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Время</Template>
  <TotalTime>477</TotalTime>
  <Words>531</Words>
  <Application>Microsoft Office PowerPoint</Application>
  <PresentationFormat>Экран (4:3)</PresentationFormat>
  <Paragraphs>64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Время</vt:lpstr>
      <vt:lpstr>Нормативно-правові аспекти функціонування загальноосвітніх навчальних закладів  із  вечірньою (змінною) та  заочною формами в  умовах  реформування загальної  середньої  освіти</vt:lpstr>
      <vt:lpstr>Нормативно-правові документи</vt:lpstr>
      <vt:lpstr>Нормативно-правові документи</vt:lpstr>
      <vt:lpstr>Нормативно-правові документи</vt:lpstr>
      <vt:lpstr>Лист МОНУ від 09.06.2016 № 1/9-296</vt:lpstr>
      <vt:lpstr>Нормативно-правові аспекти функціонування загальноосвітніх навчальних закладів</vt:lpstr>
      <vt:lpstr>Нормативно-правові аспекти функціонування загальноосвітніх навчальних закладів</vt:lpstr>
      <vt:lpstr>НАПРЯМКИ   КОНТРОЛЮ</vt:lpstr>
      <vt:lpstr>Увага!</vt:lpstr>
      <vt:lpstr>ЗНО-2017</vt:lpstr>
      <vt:lpstr>Основні завдання  на 2016/2017 навчальний рік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Нормативно-правове забезпечення навчання учнів за вечірньою (змінною) та заочною формами у загальноосвітніх навчальних закладах</dc:title>
  <dc:creator>serikova</dc:creator>
  <cp:lastModifiedBy>office</cp:lastModifiedBy>
  <cp:revision>45</cp:revision>
  <cp:lastPrinted>2016-11-01T09:44:32Z</cp:lastPrinted>
  <dcterms:created xsi:type="dcterms:W3CDTF">2016-10-31T10:13:44Z</dcterms:created>
  <dcterms:modified xsi:type="dcterms:W3CDTF">2016-11-03T15:45:16Z</dcterms:modified>
</cp:coreProperties>
</file>