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2" r:id="rId2"/>
    <p:sldId id="301" r:id="rId3"/>
    <p:sldId id="294" r:id="rId4"/>
    <p:sldId id="300" r:id="rId5"/>
    <p:sldId id="295" r:id="rId6"/>
    <p:sldId id="296" r:id="rId7"/>
    <p:sldId id="297" r:id="rId8"/>
    <p:sldId id="29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36CFA8-39E0-4EAD-A8BD-4617A09C0C60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A8E9B3-1CD8-4135-921C-F66A8478B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B8143A-21AF-4374-B1A4-F7D98B98FEAA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2582582-243E-4A68-840C-C2B0CF535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9AF1A-F05B-4E51-9131-0FBE90164CBE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D5850-E8E4-4AA5-937B-7F6E361BC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0C9CD-B7B8-4183-AE3E-5630944D120D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B8D13-6037-4F9D-9435-7086948BF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4A725-5433-420B-A09C-5AA71F418E0A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3C5D3-9635-458B-B47D-E7FD7C746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24BCF-7807-4D92-96FD-410611DA3730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DFD0A-F0B7-4AEA-ADC2-6A4C86A63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A51E5-6B5E-435F-8BC6-F55F9F051042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79634-07B4-4BE1-A72C-1B08B0965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8385A-E613-4316-821A-77DD52A6480C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83A2-FC20-4048-89FA-8346C6205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2BF6-0CAE-4FDC-90FD-077E90AE4D7F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E6940-D6F6-44B8-A4E5-6EF88CBC3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E222C-C23C-4F74-8F6F-EB21882B01BB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496E-80A6-4EE0-9390-F019F806C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5D9-84AB-4E81-B4E2-2B7420D0ECED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F562F-5D15-4990-8F26-6661D785C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92DE7-080E-4B17-9770-E104C9709C1F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F669E-1986-4A36-AD1B-93E695A3F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0C305-147C-404E-A2DA-FE14E1EB9A8E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CF772-9FF6-4ED9-B2D1-FE9FA455C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1B5DC-9055-4B8D-A23B-32670DB44B2A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034636-A639-41FB-ACF4-DD89DDEC6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125538"/>
            <a:ext cx="8302625" cy="2087562"/>
          </a:xfrm>
        </p:spPr>
        <p:txBody>
          <a:bodyPr/>
          <a:lstStyle/>
          <a:p>
            <a:pPr>
              <a:defRPr/>
            </a:pPr>
            <a:r>
              <a:rPr lang="uk-UA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Про основні рейтингові показники  за результатами 2016 року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2771775" y="4005263"/>
            <a:ext cx="5749925" cy="234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uk-UA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Байназарова О.О., </a:t>
            </a:r>
          </a:p>
          <a:p>
            <a:r>
              <a:rPr lang="uk-UA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заступник начальника   управління</a:t>
            </a:r>
          </a:p>
          <a:p>
            <a:r>
              <a:rPr lang="uk-UA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освіти і науки Департаменту  науки</a:t>
            </a:r>
          </a:p>
          <a:p>
            <a:r>
              <a:rPr lang="uk-UA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і освіти</a:t>
            </a:r>
            <a:r>
              <a:rPr lang="uk-UA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 - начальник відділу </a:t>
            </a:r>
          </a:p>
          <a:p>
            <a:r>
              <a:rPr lang="uk-UA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 дошкільної, загальної середньої, </a:t>
            </a:r>
          </a:p>
          <a:p>
            <a:r>
              <a:rPr lang="uk-UA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 корекційної та позашкільної освіти  </a:t>
            </a:r>
            <a:endParaRPr lang="ru-RU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Кількість дітей, </a:t>
            </a:r>
            <a:br>
              <a:rPr lang="uk-UA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які виховуються на 100 місцях</a:t>
            </a:r>
            <a:endParaRPr lang="ru-RU" sz="4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506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873125" y="1600200"/>
          <a:ext cx="7397750" cy="4525963"/>
        </p:xfrm>
        <a:graphic>
          <a:graphicData uri="http://schemas.openxmlformats.org/presentationml/2006/ole">
            <p:oleObj spid="_x0000_s45060" name="Диаграмма" r:id="rId3" imgW="8919221" imgH="5456393" progId="Excel.Char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30" name="Rectangle 50"/>
          <p:cNvSpPr>
            <a:spLocks noGrp="1"/>
          </p:cNvSpPr>
          <p:nvPr>
            <p:ph type="title" idx="4294967295"/>
          </p:nvPr>
        </p:nvSpPr>
        <p:spPr>
          <a:xfrm>
            <a:off x="390525" y="115888"/>
            <a:ext cx="8435975" cy="1368425"/>
          </a:xfrm>
        </p:spPr>
        <p:txBody>
          <a:bodyPr/>
          <a:lstStyle/>
          <a:p>
            <a:r>
              <a:rPr lang="uk-UA" alt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Оцінка результатів діяльності за показником 46 "Чисельність дітей у ДНЗ у розрахунку на 100 місць, осіб"</a:t>
            </a:r>
            <a:endParaRPr lang="ru-RU" altLang="ru-RU" sz="32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3827" name="Group 35"/>
          <p:cNvGraphicFramePr>
            <a:graphicFrameLocks noGrp="1"/>
          </p:cNvGraphicFramePr>
          <p:nvPr>
            <p:ph idx="4294967295"/>
          </p:nvPr>
        </p:nvGraphicFramePr>
        <p:xfrm>
          <a:off x="755650" y="1557338"/>
          <a:ext cx="7704138" cy="5035550"/>
        </p:xfrm>
        <a:graphic>
          <a:graphicData uri="http://schemas.openxmlformats.org/drawingml/2006/table">
            <a:tbl>
              <a:tblPr/>
              <a:tblGrid>
                <a:gridCol w="3887788"/>
                <a:gridCol w="3816350"/>
              </a:tblGrid>
              <a:tr h="814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Найменування району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(міста)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Очікуваний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</a:t>
                      </a: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оказник на 01.01.2017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Харківський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Зачепилівський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Times New Roman" pitchFamily="18" charset="0"/>
                        </a:rPr>
                        <a:t>116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м. </a:t>
                      </a: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Люботин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Times New Roman" pitchFamily="18" charset="0"/>
                        </a:rPr>
                        <a:t>105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м. Харків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Times New Roman" pitchFamily="18" charset="0"/>
                        </a:rPr>
                        <a:t>115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м. Чугуїв</a:t>
                      </a: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Дергачівський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Золочівський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Times New Roman" pitchFamily="18" charset="0"/>
              </a:rPr>
              <a:t>Охоплення д</a:t>
            </a:r>
            <a:r>
              <a:rPr lang="uk-UA" sz="3200" b="1" smtClean="0">
                <a:latin typeface="Times New Roman" pitchFamily="18" charset="0"/>
              </a:rPr>
              <a:t>ітей позашкільною освітою</a:t>
            </a:r>
            <a:r>
              <a:rPr lang="uk-UA" sz="3200" smtClean="0">
                <a:latin typeface="Times New Roman" pitchFamily="18" charset="0"/>
              </a:rPr>
              <a:t> </a:t>
            </a:r>
            <a:r>
              <a:rPr lang="uk-UA" sz="3200" b="1" smtClean="0">
                <a:latin typeface="Times New Roman" pitchFamily="18" charset="0"/>
              </a:rPr>
              <a:t>у ПНЗ Харківщини</a:t>
            </a:r>
            <a:r>
              <a:rPr lang="ru-RU" sz="3200" b="1" smtClean="0">
                <a:latin typeface="Arial" charset="0"/>
              </a:rPr>
              <a:t/>
            </a:r>
            <a:br>
              <a:rPr lang="ru-RU" sz="3200" b="1" smtClean="0">
                <a:latin typeface="Arial" charset="0"/>
              </a:rPr>
            </a:br>
            <a:endParaRPr lang="ru-RU" sz="3200" b="1" smtClean="0">
              <a:latin typeface="Arial" charset="0"/>
            </a:endParaRPr>
          </a:p>
        </p:txBody>
      </p:sp>
      <p:graphicFrame>
        <p:nvGraphicFramePr>
          <p:cNvPr id="39940" name="Диаграмма 3"/>
          <p:cNvGraphicFramePr>
            <a:graphicFrameLocks/>
          </p:cNvGraphicFramePr>
          <p:nvPr>
            <p:ph idx="1"/>
          </p:nvPr>
        </p:nvGraphicFramePr>
        <p:xfrm>
          <a:off x="1081088" y="1600200"/>
          <a:ext cx="6981825" cy="4525963"/>
        </p:xfrm>
        <a:graphic>
          <a:graphicData uri="http://schemas.openxmlformats.org/presentationml/2006/ole">
            <p:oleObj spid="_x0000_s39940" r:id="rId3" imgW="8596105" imgH="5572227" progId="Excel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smtClean="0">
                <a:latin typeface="Times New Roman" pitchFamily="18" charset="0"/>
              </a:rPr>
              <a:t>Очікуваний показник охоплення позашкільною освітою </a:t>
            </a:r>
            <a:r>
              <a:rPr lang="uk-UA" sz="2800" b="1" u="sng" smtClean="0">
                <a:latin typeface="Times New Roman" pitchFamily="18" charset="0"/>
              </a:rPr>
              <a:t>станом на 01.01.2017 у ПНЗ</a:t>
            </a:r>
            <a:endParaRPr lang="ru-RU" sz="2800" b="1" u="sng" smtClean="0">
              <a:latin typeface="Times New Roman" pitchFamily="18" charset="0"/>
            </a:endParaRPr>
          </a:p>
        </p:txBody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м. Ізюм – 1360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м. Куп</a:t>
            </a:r>
            <a:r>
              <a:rPr lang="en-US" b="1" smtClean="0">
                <a:latin typeface="Times New Roman" pitchFamily="18" charset="0"/>
              </a:rPr>
              <a:t>’</a:t>
            </a:r>
            <a:r>
              <a:rPr lang="uk-UA" b="1" smtClean="0">
                <a:latin typeface="Times New Roman" pitchFamily="18" charset="0"/>
              </a:rPr>
              <a:t>янськ – 2575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м. Лозова – 2050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м. Люботин – 1320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м. Первомайський – 1770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м. Чугуїв – 2280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Балаклійський р. – 4440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Барвінківський р. – 1100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Близнюківський р. – 850 осіб.</a:t>
            </a:r>
            <a:endParaRPr lang="ru-RU" b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smtClean="0">
                <a:latin typeface="Times New Roman" pitchFamily="18" charset="0"/>
              </a:rPr>
              <a:t>Очікуваний показник охоплення позашкільною освітою </a:t>
            </a:r>
            <a:r>
              <a:rPr lang="uk-UA" sz="2800" b="1" u="sng" smtClean="0">
                <a:latin typeface="Times New Roman" pitchFamily="18" charset="0"/>
              </a:rPr>
              <a:t>станом на 01.01.2017 у ПНЗ</a:t>
            </a:r>
            <a:endParaRPr lang="ru-RU" sz="2800" b="1" u="sng" smtClean="0">
              <a:latin typeface="Times New Roman" pitchFamily="18" charset="0"/>
            </a:endParaRPr>
          </a:p>
        </p:txBody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Богодухівський р. – 900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Борівський р. – 1050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Великобурлуцький р. – 1330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Валківський р. – 1730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Вовчанський р. – 1010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Дворічанський р. – 1592 особи;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Дергачівський р. – 4350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Зачепилівський р. – 1060 осіб.</a:t>
            </a:r>
            <a:endParaRPr lang="ru-RU" b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smtClean="0">
                <a:latin typeface="Times New Roman" pitchFamily="18" charset="0"/>
              </a:rPr>
              <a:t>Очікуваний показник охоплення позашкільною освітою </a:t>
            </a:r>
            <a:r>
              <a:rPr lang="uk-UA" sz="2800" b="1" u="sng" smtClean="0">
                <a:latin typeface="Times New Roman" pitchFamily="18" charset="0"/>
              </a:rPr>
              <a:t>станом на 01.01.2017 у ПНЗ</a:t>
            </a:r>
            <a:endParaRPr lang="ru-RU" sz="2800" b="1" u="sng" smtClean="0">
              <a:latin typeface="Times New Roman" pitchFamily="18" charset="0"/>
            </a:endParaRPr>
          </a:p>
        </p:txBody>
      </p:sp>
      <p:sp>
        <p:nvSpPr>
          <p:cNvPr id="501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Зміївський р. – 3110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Золочівський р. – 1680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Ізюмський р. – 1050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Кегичівський р. – 1170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Коломацький р. – 510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Красноградський р. – 3370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Краснокутський р. – 1500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Куп</a:t>
            </a:r>
            <a:r>
              <a:rPr lang="en-US" b="1" smtClean="0">
                <a:latin typeface="Times New Roman" pitchFamily="18" charset="0"/>
              </a:rPr>
              <a:t>’</a:t>
            </a:r>
            <a:r>
              <a:rPr lang="uk-UA" b="1" smtClean="0">
                <a:latin typeface="Times New Roman" pitchFamily="18" charset="0"/>
              </a:rPr>
              <a:t>янський р. – 1070 осіб;</a:t>
            </a:r>
          </a:p>
          <a:p>
            <a:pPr>
              <a:lnSpc>
                <a:spcPct val="90000"/>
              </a:lnSpc>
            </a:pPr>
            <a:r>
              <a:rPr lang="uk-UA" b="1" smtClean="0">
                <a:latin typeface="Times New Roman" pitchFamily="18" charset="0"/>
              </a:rPr>
              <a:t>Лозівський р. – 1395 осіб.</a:t>
            </a:r>
          </a:p>
          <a:p>
            <a:pPr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smtClean="0">
                <a:latin typeface="Times New Roman" pitchFamily="18" charset="0"/>
              </a:rPr>
              <a:t>Очікуваний показник охоплення позашкільною освітою </a:t>
            </a:r>
            <a:r>
              <a:rPr lang="uk-UA" sz="2800" b="1" u="sng" smtClean="0">
                <a:latin typeface="Times New Roman" pitchFamily="18" charset="0"/>
              </a:rPr>
              <a:t>станом на 01.01.2017 у ПНЗ</a:t>
            </a:r>
            <a:endParaRPr lang="ru-RU" sz="2800" b="1" u="sng" smtClean="0">
              <a:latin typeface="Times New Roman" pitchFamily="18" charset="0"/>
            </a:endParaRPr>
          </a:p>
        </p:txBody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smtClean="0">
                <a:latin typeface="Times New Roman" pitchFamily="18" charset="0"/>
              </a:rPr>
              <a:t>Нововодолазький р. – 2280 осіб;</a:t>
            </a:r>
          </a:p>
          <a:p>
            <a:r>
              <a:rPr lang="uk-UA" b="1" smtClean="0">
                <a:latin typeface="Times New Roman" pitchFamily="18" charset="0"/>
              </a:rPr>
              <a:t>Первомайський р. – 950 осіб;</a:t>
            </a:r>
          </a:p>
          <a:p>
            <a:r>
              <a:rPr lang="uk-UA" b="1" smtClean="0">
                <a:latin typeface="Times New Roman" pitchFamily="18" charset="0"/>
              </a:rPr>
              <a:t>Печенізький р. – 770 осіб;</a:t>
            </a:r>
          </a:p>
          <a:p>
            <a:r>
              <a:rPr lang="uk-UA" b="1" smtClean="0">
                <a:latin typeface="Times New Roman" pitchFamily="18" charset="0"/>
              </a:rPr>
              <a:t>Сахновщинський р. – 1955 осіб;</a:t>
            </a:r>
          </a:p>
          <a:p>
            <a:r>
              <a:rPr lang="uk-UA" b="1" smtClean="0">
                <a:latin typeface="Times New Roman" pitchFamily="18" charset="0"/>
              </a:rPr>
              <a:t>Харківський р. – 7910 осіб;</a:t>
            </a:r>
          </a:p>
          <a:p>
            <a:r>
              <a:rPr lang="uk-UA" b="1" smtClean="0">
                <a:latin typeface="Times New Roman" pitchFamily="18" charset="0"/>
              </a:rPr>
              <a:t>Чугуївський р. – 3360 осіб;</a:t>
            </a:r>
          </a:p>
          <a:p>
            <a:r>
              <a:rPr lang="uk-UA" b="1" smtClean="0">
                <a:latin typeface="Times New Roman" pitchFamily="18" charset="0"/>
              </a:rPr>
              <a:t>Шевченківський р. – 1002 осіб.</a:t>
            </a:r>
            <a:endParaRPr lang="ru-RU" b="1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263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Диаграмма</vt:lpstr>
      <vt:lpstr>Диаграмма Microsoft Excel</vt:lpstr>
      <vt:lpstr>Про основні рейтингові показники  за результатами 2016 року</vt:lpstr>
      <vt:lpstr>Кількість дітей,  які виховуються на 100 місцях</vt:lpstr>
      <vt:lpstr>Оцінка результатів діяльності за показником 46 "Чисельність дітей у ДНЗ у розрахунку на 100 місць, осіб"</vt:lpstr>
      <vt:lpstr>Охоплення дітей позашкільною освітою у ПНЗ Харківщини </vt:lpstr>
      <vt:lpstr>Очікуваний показник охоплення позашкільною освітою станом на 01.01.2017 у ПНЗ</vt:lpstr>
      <vt:lpstr>Очікуваний показник охоплення позашкільною освітою станом на 01.01.2017 у ПНЗ</vt:lpstr>
      <vt:lpstr>Очікуваний показник охоплення позашкільною освітою станом на 01.01.2017 у ПНЗ</vt:lpstr>
      <vt:lpstr>Очікуваний показник охоплення позашкільною освітою станом на 01.01.2017 у ПНЗ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lallaa</cp:lastModifiedBy>
  <cp:revision>56</cp:revision>
  <dcterms:created xsi:type="dcterms:W3CDTF">2013-01-28T19:28:30Z</dcterms:created>
  <dcterms:modified xsi:type="dcterms:W3CDTF">2016-12-20T17:01:06Z</dcterms:modified>
</cp:coreProperties>
</file>