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2">
  <p:sldMasterIdLst>
    <p:sldMasterId id="2147483658" r:id="rId1"/>
  </p:sldMasterIdLst>
  <p:notesMasterIdLst>
    <p:notesMasterId r:id="rId22"/>
  </p:notesMasterIdLst>
  <p:handoutMasterIdLst>
    <p:handoutMasterId r:id="rId23"/>
  </p:handoutMasterIdLst>
  <p:sldIdLst>
    <p:sldId id="317" r:id="rId2"/>
    <p:sldId id="322" r:id="rId3"/>
    <p:sldId id="323" r:id="rId4"/>
    <p:sldId id="324" r:id="rId5"/>
    <p:sldId id="266" r:id="rId6"/>
    <p:sldId id="265" r:id="rId7"/>
    <p:sldId id="325" r:id="rId8"/>
    <p:sldId id="326" r:id="rId9"/>
    <p:sldId id="327" r:id="rId10"/>
    <p:sldId id="328" r:id="rId11"/>
    <p:sldId id="338" r:id="rId12"/>
    <p:sldId id="318" r:id="rId13"/>
    <p:sldId id="329" r:id="rId14"/>
    <p:sldId id="330" r:id="rId15"/>
    <p:sldId id="331" r:id="rId16"/>
    <p:sldId id="319" r:id="rId17"/>
    <p:sldId id="332" r:id="rId18"/>
    <p:sldId id="333" r:id="rId19"/>
    <p:sldId id="336" r:id="rId20"/>
    <p:sldId id="337"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D8FD0"/>
    <a:srgbClr val="00FF00"/>
    <a:srgbClr val="284C6A"/>
    <a:srgbClr val="FFFF66"/>
    <a:srgbClr val="69B3E5"/>
    <a:srgbClr val="2691DA"/>
    <a:srgbClr val="004F76"/>
    <a:srgbClr val="00CCFF"/>
    <a:srgbClr val="66FF66"/>
    <a:srgbClr val="FFCC00"/>
  </p:clrMru>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ітли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Світли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Помір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Помір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Помір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ітли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8D230F3-CF80-4859-8CE7-A43EE81993B5}" styleName="Світли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A107856-5554-42FB-B03E-39F5DBC370BA}" styleName="Помір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Помір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autoAdjust="0"/>
    <p:restoredTop sz="94600" autoAdjust="0"/>
  </p:normalViewPr>
  <p:slideViewPr>
    <p:cSldViewPr>
      <p:cViewPr>
        <p:scale>
          <a:sx n="71" d="100"/>
          <a:sy n="71" d="100"/>
        </p:scale>
        <p:origin x="-1500"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uk-UA"/>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uk-UA"/>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uk-UA"/>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EF41D4B0-E7B5-4462-9779-6BE9956E8E63}" type="slidenum">
              <a:rPr lang="uk-UA"/>
              <a:pPr/>
              <a:t>‹№›</a:t>
            </a:fld>
            <a:endParaRPr lang="uk-U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endParaRPr lang="uk-UA"/>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endParaRPr lang="uk-UA"/>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endParaRPr lang="uk-UA"/>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fld id="{DBC36827-26D5-4AFE-A245-AFF444F086B1}" type="slidenum">
              <a:rPr lang="uk-UA"/>
              <a:pPr/>
              <a:t>‹№›</a:t>
            </a:fld>
            <a:endParaRPr lang="uk-U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647700" y="1447800"/>
            <a:ext cx="7848600" cy="1295400"/>
          </a:xfrm>
        </p:spPr>
        <p:txBody>
          <a:bodyPr/>
          <a:lstStyle>
            <a:lvl1pPr algn="ctr">
              <a:defRPr/>
            </a:lvl1pPr>
          </a:lstStyle>
          <a:p>
            <a:r>
              <a:rPr lang="uk-UA" smtClean="0"/>
              <a:t>Зразок заголовка</a:t>
            </a:r>
            <a:endParaRPr lang="uk-UA"/>
          </a:p>
        </p:txBody>
      </p:sp>
      <p:sp>
        <p:nvSpPr>
          <p:cNvPr id="109571" name="Rectangle 3"/>
          <p:cNvSpPr>
            <a:spLocks noGrp="1" noChangeArrowheads="1"/>
          </p:cNvSpPr>
          <p:nvPr>
            <p:ph type="subTitle" idx="1"/>
          </p:nvPr>
        </p:nvSpPr>
        <p:spPr>
          <a:xfrm>
            <a:off x="533400" y="3048000"/>
            <a:ext cx="8077200" cy="635000"/>
          </a:xfrm>
        </p:spPr>
        <p:txBody>
          <a:bodyPr/>
          <a:lstStyle>
            <a:lvl1pPr marL="0" indent="0" algn="ctr">
              <a:buFontTx/>
              <a:buNone/>
              <a:defRPr sz="3600"/>
            </a:lvl1pPr>
          </a:lstStyle>
          <a:p>
            <a:r>
              <a:rPr lang="uk-UA" smtClean="0"/>
              <a:t>Зразок підзаголовка</a:t>
            </a:r>
            <a:endParaRPr lang="uk-UA"/>
          </a:p>
        </p:txBody>
      </p:sp>
      <p:sp>
        <p:nvSpPr>
          <p:cNvPr id="109572" name="Rectangle 4"/>
          <p:cNvSpPr>
            <a:spLocks noGrp="1" noChangeArrowheads="1"/>
          </p:cNvSpPr>
          <p:nvPr>
            <p:ph type="dt" sz="half" idx="2"/>
          </p:nvPr>
        </p:nvSpPr>
        <p:spPr/>
        <p:txBody>
          <a:bodyPr/>
          <a:lstStyle>
            <a:lvl1pPr>
              <a:defRPr b="0">
                <a:latin typeface="+mn-lt"/>
              </a:defRPr>
            </a:lvl1pPr>
          </a:lstStyle>
          <a:p>
            <a:fld id="{3B41F099-C384-4A80-88DD-5820DFE18367}" type="datetime1">
              <a:rPr lang="uk-UA" smtClean="0"/>
              <a:pPr/>
              <a:t>29.11.2016</a:t>
            </a:fld>
            <a:endParaRPr lang="uk-UA"/>
          </a:p>
        </p:txBody>
      </p:sp>
      <p:sp>
        <p:nvSpPr>
          <p:cNvPr id="109573" name="Rectangle 5"/>
          <p:cNvSpPr>
            <a:spLocks noGrp="1" noChangeArrowheads="1"/>
          </p:cNvSpPr>
          <p:nvPr>
            <p:ph type="ftr" sz="quarter" idx="3"/>
          </p:nvPr>
        </p:nvSpPr>
        <p:spPr/>
        <p:txBody>
          <a:bodyPr/>
          <a:lstStyle>
            <a:lvl1pPr>
              <a:defRPr b="0">
                <a:latin typeface="+mn-lt"/>
              </a:defRPr>
            </a:lvl1pPr>
          </a:lstStyle>
          <a:p>
            <a:endParaRPr lang="uk-UA"/>
          </a:p>
        </p:txBody>
      </p:sp>
      <p:sp>
        <p:nvSpPr>
          <p:cNvPr id="109574" name="Rectangle 6"/>
          <p:cNvSpPr>
            <a:spLocks noGrp="1" noChangeArrowheads="1"/>
          </p:cNvSpPr>
          <p:nvPr>
            <p:ph type="sldNum" sz="quarter" idx="4"/>
          </p:nvPr>
        </p:nvSpPr>
        <p:spPr/>
        <p:txBody>
          <a:bodyPr/>
          <a:lstStyle>
            <a:lvl1pPr>
              <a:defRPr b="0">
                <a:latin typeface="+mn-lt"/>
              </a:defRPr>
            </a:lvl1pPr>
          </a:lstStyle>
          <a:p>
            <a:r>
              <a:rPr lang="uk-UA" dirty="0" smtClean="0">
                <a:sym typeface="Wingdings"/>
              </a:rPr>
              <a:t></a:t>
            </a:r>
            <a:fld id="{859097BF-A0B6-47AC-9F22-F06E1D85EDC8}" type="slidenum">
              <a:rPr lang="uk-UA" smtClean="0"/>
              <a:pPr/>
              <a:t>‹№›</a:t>
            </a:fld>
            <a:r>
              <a:rPr lang="uk-UA" dirty="0" smtClean="0">
                <a:sym typeface="Wingdings"/>
              </a:rPr>
              <a:t></a:t>
            </a:r>
            <a:endParaRPr lang="uk-UA"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fld id="{1ED3776D-85FE-4888-95A5-3605D57EC4C1}" type="datetime1">
              <a:rPr lang="uk-UA" smtClean="0"/>
              <a:pPr/>
              <a:t>29.11.2016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endParaRPr lang="uk-UA"/>
          </a:p>
        </p:txBody>
      </p:sp>
      <p:sp>
        <p:nvSpPr>
          <p:cNvPr id="6" name="Місце для номера слайда 5"/>
          <p:cNvSpPr>
            <a:spLocks noGrp="1"/>
          </p:cNvSpPr>
          <p:nvPr>
            <p:ph type="sldNum" sz="quarter" idx="12"/>
          </p:nvPr>
        </p:nvSpPr>
        <p:spPr/>
        <p:txBody>
          <a:bodyPr/>
          <a:lstStyle>
            <a:lvl1pPr>
              <a:defRPr/>
            </a:lvl1pPr>
          </a:lstStyle>
          <a:p>
            <a:fld id="{1D580453-CBB1-415A-8B5D-8BC3E5C559F6}" type="slidenum">
              <a:rPr lang="uk-UA"/>
              <a:pPr/>
              <a:t>‹№›</a:t>
            </a:fld>
            <a:endParaRPr lang="uk-UA"/>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515100" y="685800"/>
            <a:ext cx="2019300" cy="5715000"/>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685800"/>
            <a:ext cx="5905500" cy="5715000"/>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lvl1pPr>
              <a:defRPr/>
            </a:lvl1pPr>
          </a:lstStyle>
          <a:p>
            <a:fld id="{D01B9747-74B5-4C44-B424-E68AC18CD0E1}" type="datetime1">
              <a:rPr lang="uk-UA" smtClean="0"/>
              <a:pPr/>
              <a:t>29.11.2016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endParaRPr lang="uk-UA"/>
          </a:p>
        </p:txBody>
      </p:sp>
      <p:sp>
        <p:nvSpPr>
          <p:cNvPr id="6" name="Місце для номера слайда 5"/>
          <p:cNvSpPr>
            <a:spLocks noGrp="1"/>
          </p:cNvSpPr>
          <p:nvPr>
            <p:ph type="sldNum" sz="quarter" idx="12"/>
          </p:nvPr>
        </p:nvSpPr>
        <p:spPr/>
        <p:txBody>
          <a:bodyPr/>
          <a:lstStyle>
            <a:lvl1pPr>
              <a:defRPr/>
            </a:lvl1pPr>
          </a:lstStyle>
          <a:p>
            <a:fld id="{A0736D60-D472-4C9F-B17D-CC0C939627EF}" type="slidenum">
              <a:rPr lang="uk-UA"/>
              <a:pPr/>
              <a:t>‹№›</a:t>
            </a:fld>
            <a:endParaRPr lang="uk-UA"/>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a:xfrm>
            <a:off x="0" y="6500834"/>
            <a:ext cx="1905000" cy="357166"/>
          </a:xfrm>
        </p:spPr>
        <p:txBody>
          <a:bodyPr/>
          <a:lstStyle>
            <a:lvl1pPr>
              <a:defRPr sz="1600">
                <a:solidFill>
                  <a:srgbClr val="FFFF66"/>
                </a:solidFill>
                <a:effectLst>
                  <a:glow rad="63500">
                    <a:schemeClr val="accent4">
                      <a:satMod val="175000"/>
                      <a:alpha val="40000"/>
                    </a:schemeClr>
                  </a:glow>
                </a:effectLst>
              </a:defRPr>
            </a:lvl1pPr>
          </a:lstStyle>
          <a:p>
            <a:fld id="{87D0980F-38B0-42DB-A865-4FA9ECB375B3}" type="datetime1">
              <a:rPr lang="uk-UA" smtClean="0"/>
              <a:pPr/>
              <a:t>29.11.2016</a:t>
            </a:fld>
            <a:endParaRPr lang="uk-UA" dirty="0"/>
          </a:p>
        </p:txBody>
      </p:sp>
      <p:sp>
        <p:nvSpPr>
          <p:cNvPr id="5" name="Місце для нижнього колонтитула 4"/>
          <p:cNvSpPr>
            <a:spLocks noGrp="1"/>
          </p:cNvSpPr>
          <p:nvPr>
            <p:ph type="ftr" sz="quarter" idx="11"/>
          </p:nvPr>
        </p:nvSpPr>
        <p:spPr/>
        <p:txBody>
          <a:bodyPr/>
          <a:lstStyle>
            <a:lvl1pPr>
              <a:defRPr sz="1000">
                <a:solidFill>
                  <a:srgbClr val="FFFF66"/>
                </a:solidFill>
                <a:effectLst>
                  <a:glow rad="63500">
                    <a:schemeClr val="accent4">
                      <a:satMod val="175000"/>
                      <a:alpha val="40000"/>
                    </a:schemeClr>
                  </a:glow>
                </a:effectLst>
              </a:defRPr>
            </a:lvl1pPr>
          </a:lstStyle>
          <a:p>
            <a:endParaRPr lang="uk-UA"/>
          </a:p>
        </p:txBody>
      </p:sp>
      <p:sp>
        <p:nvSpPr>
          <p:cNvPr id="6" name="Місце для номера слайда 5"/>
          <p:cNvSpPr>
            <a:spLocks noGrp="1"/>
          </p:cNvSpPr>
          <p:nvPr>
            <p:ph type="sldNum" sz="quarter" idx="12"/>
          </p:nvPr>
        </p:nvSpPr>
        <p:spPr/>
        <p:txBody>
          <a:bodyPr/>
          <a:lstStyle>
            <a:lvl1pPr>
              <a:defRPr sz="1600">
                <a:solidFill>
                  <a:srgbClr val="FFFF66"/>
                </a:solidFill>
                <a:effectLst>
                  <a:glow rad="63500">
                    <a:schemeClr val="accent4">
                      <a:satMod val="175000"/>
                      <a:alpha val="40000"/>
                    </a:schemeClr>
                  </a:glow>
                </a:effectLst>
              </a:defRPr>
            </a:lvl1pPr>
          </a:lstStyle>
          <a:p>
            <a:r>
              <a:rPr lang="uk-UA" smtClean="0">
                <a:sym typeface="Wingdings"/>
              </a:rPr>
              <a:t></a:t>
            </a:r>
            <a:fld id="{859097BF-A0B6-47AC-9F22-F06E1D85EDC8}" type="slidenum">
              <a:rPr lang="uk-UA" smtClean="0"/>
              <a:pPr/>
              <a:t>‹№›</a:t>
            </a:fld>
            <a:r>
              <a:rPr lang="uk-UA" smtClean="0">
                <a:sym typeface="Wingdings"/>
              </a:rPr>
              <a:t></a:t>
            </a:r>
            <a:endParaRPr lang="uk-UA"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Місце для дати 3"/>
          <p:cNvSpPr>
            <a:spLocks noGrp="1"/>
          </p:cNvSpPr>
          <p:nvPr>
            <p:ph type="dt" sz="half" idx="10"/>
          </p:nvPr>
        </p:nvSpPr>
        <p:spPr/>
        <p:txBody>
          <a:bodyPr/>
          <a:lstStyle>
            <a:lvl1pPr>
              <a:defRPr/>
            </a:lvl1pPr>
          </a:lstStyle>
          <a:p>
            <a:fld id="{E48DA8F9-3B60-45DC-AB41-C2D44C2FF039}" type="datetime1">
              <a:rPr lang="uk-UA" smtClean="0"/>
              <a:pPr/>
              <a:t>29.11.2016</a:t>
            </a:fld>
            <a:endParaRPr lang="uk-UA"/>
          </a:p>
        </p:txBody>
      </p:sp>
      <p:sp>
        <p:nvSpPr>
          <p:cNvPr id="5" name="Місце для нижнього колонтитула 4"/>
          <p:cNvSpPr>
            <a:spLocks noGrp="1"/>
          </p:cNvSpPr>
          <p:nvPr>
            <p:ph type="ftr" sz="quarter" idx="11"/>
          </p:nvPr>
        </p:nvSpPr>
        <p:spPr/>
        <p:txBody>
          <a:bodyPr/>
          <a:lstStyle>
            <a:lvl1pPr>
              <a:defRPr/>
            </a:lvl1pPr>
          </a:lstStyle>
          <a:p>
            <a:endParaRPr lang="uk-UA"/>
          </a:p>
        </p:txBody>
      </p:sp>
      <p:sp>
        <p:nvSpPr>
          <p:cNvPr id="6" name="Місце для номера слайда 5"/>
          <p:cNvSpPr>
            <a:spLocks noGrp="1"/>
          </p:cNvSpPr>
          <p:nvPr>
            <p:ph type="sldNum" sz="quarter" idx="12"/>
          </p:nvPr>
        </p:nvSpPr>
        <p:spPr/>
        <p:txBody>
          <a:bodyPr/>
          <a:lstStyle>
            <a:lvl1pPr>
              <a:defRPr/>
            </a:lvl1pPr>
          </a:lstStyle>
          <a:p>
            <a:r>
              <a:rPr lang="uk-UA" dirty="0" smtClean="0">
                <a:sym typeface="Wingdings"/>
              </a:rPr>
              <a:t></a:t>
            </a:r>
            <a:fld id="{859097BF-A0B6-47AC-9F22-F06E1D85EDC8}" type="slidenum">
              <a:rPr lang="uk-UA" smtClean="0"/>
              <a:pPr/>
              <a:t>‹№›</a:t>
            </a:fld>
            <a:r>
              <a:rPr lang="uk-UA" dirty="0" smtClean="0">
                <a:sym typeface="Wingdings"/>
              </a:rPr>
              <a:t></a:t>
            </a:r>
            <a:endParaRPr lang="uk-UA"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5720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lvl1pPr>
              <a:defRPr/>
            </a:lvl1pPr>
          </a:lstStyle>
          <a:p>
            <a:fld id="{86FC27FC-90BE-49ED-A2DB-6DC12DDDB649}" type="datetime1">
              <a:rPr lang="uk-UA" smtClean="0"/>
              <a:pPr/>
              <a:t>29.11.2016</a:t>
            </a:fld>
            <a:endParaRPr lang="uk-UA"/>
          </a:p>
        </p:txBody>
      </p:sp>
      <p:sp>
        <p:nvSpPr>
          <p:cNvPr id="6" name="Місце для нижнього колонтитула 5"/>
          <p:cNvSpPr>
            <a:spLocks noGrp="1"/>
          </p:cNvSpPr>
          <p:nvPr>
            <p:ph type="ftr" sz="quarter" idx="11"/>
          </p:nvPr>
        </p:nvSpPr>
        <p:spPr/>
        <p:txBody>
          <a:bodyPr/>
          <a:lstStyle>
            <a:lvl1pPr>
              <a:defRPr/>
            </a:lvl1pPr>
          </a:lstStyle>
          <a:p>
            <a:endParaRPr lang="uk-UA"/>
          </a:p>
        </p:txBody>
      </p:sp>
      <p:sp>
        <p:nvSpPr>
          <p:cNvPr id="7" name="Місце для номера слайда 6"/>
          <p:cNvSpPr>
            <a:spLocks noGrp="1"/>
          </p:cNvSpPr>
          <p:nvPr>
            <p:ph type="sldNum" sz="quarter" idx="12"/>
          </p:nvPr>
        </p:nvSpPr>
        <p:spPr/>
        <p:txBody>
          <a:bodyPr/>
          <a:lstStyle>
            <a:lvl1pPr>
              <a:defRPr/>
            </a:lvl1pPr>
          </a:lstStyle>
          <a:p>
            <a:fld id="{51D5085C-F88D-42A4-ACB0-C6D152EFF901}" type="slidenum">
              <a:rPr lang="uk-UA"/>
              <a:pPr/>
              <a:t>‹№›</a:t>
            </a:fld>
            <a:endParaRPr lang="uk-UA"/>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lvl1pPr>
              <a:defRPr/>
            </a:lvl1pPr>
          </a:lstStyle>
          <a:p>
            <a:fld id="{ED339175-438E-4EF5-B4B2-B92F5C7AD8DD}" type="datetime1">
              <a:rPr lang="uk-UA" smtClean="0"/>
              <a:pPr/>
              <a:t>29.11.2016</a:t>
            </a:fld>
            <a:endParaRPr lang="uk-UA"/>
          </a:p>
        </p:txBody>
      </p:sp>
      <p:sp>
        <p:nvSpPr>
          <p:cNvPr id="8" name="Місце для нижнього колонтитула 7"/>
          <p:cNvSpPr>
            <a:spLocks noGrp="1"/>
          </p:cNvSpPr>
          <p:nvPr>
            <p:ph type="ftr" sz="quarter" idx="11"/>
          </p:nvPr>
        </p:nvSpPr>
        <p:spPr/>
        <p:txBody>
          <a:bodyPr/>
          <a:lstStyle>
            <a:lvl1pPr>
              <a:defRPr/>
            </a:lvl1pPr>
          </a:lstStyle>
          <a:p>
            <a:endParaRPr lang="uk-UA"/>
          </a:p>
        </p:txBody>
      </p:sp>
      <p:sp>
        <p:nvSpPr>
          <p:cNvPr id="9" name="Місце для номера слайда 8"/>
          <p:cNvSpPr>
            <a:spLocks noGrp="1"/>
          </p:cNvSpPr>
          <p:nvPr>
            <p:ph type="sldNum" sz="quarter" idx="12"/>
          </p:nvPr>
        </p:nvSpPr>
        <p:spPr/>
        <p:txBody>
          <a:bodyPr/>
          <a:lstStyle>
            <a:lvl1pPr>
              <a:defRPr/>
            </a:lvl1pPr>
          </a:lstStyle>
          <a:p>
            <a:fld id="{0C254062-3E16-4EE8-9655-8850B0D9FF0B}" type="slidenum">
              <a:rPr lang="uk-UA"/>
              <a:pPr/>
              <a:t>‹№›</a:t>
            </a:fld>
            <a:endParaRPr lang="uk-UA"/>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lvl1pPr>
              <a:defRPr/>
            </a:lvl1pPr>
          </a:lstStyle>
          <a:p>
            <a:fld id="{C3857088-E2BF-4D20-96C1-860C2C82A4EF}" type="datetime1">
              <a:rPr lang="uk-UA" smtClean="0"/>
              <a:pPr/>
              <a:t>29.11.2016</a:t>
            </a:fld>
            <a:endParaRPr lang="uk-UA"/>
          </a:p>
        </p:txBody>
      </p:sp>
      <p:sp>
        <p:nvSpPr>
          <p:cNvPr id="4" name="Місце для нижнього колонтитула 3"/>
          <p:cNvSpPr>
            <a:spLocks noGrp="1"/>
          </p:cNvSpPr>
          <p:nvPr>
            <p:ph type="ftr" sz="quarter" idx="11"/>
          </p:nvPr>
        </p:nvSpPr>
        <p:spPr/>
        <p:txBody>
          <a:bodyPr/>
          <a:lstStyle>
            <a:lvl1pPr>
              <a:defRPr/>
            </a:lvl1pPr>
          </a:lstStyle>
          <a:p>
            <a:endParaRPr lang="uk-UA"/>
          </a:p>
        </p:txBody>
      </p:sp>
      <p:sp>
        <p:nvSpPr>
          <p:cNvPr id="5" name="Місце для номера слайда 4"/>
          <p:cNvSpPr>
            <a:spLocks noGrp="1"/>
          </p:cNvSpPr>
          <p:nvPr>
            <p:ph type="sldNum" sz="quarter" idx="12"/>
          </p:nvPr>
        </p:nvSpPr>
        <p:spPr/>
        <p:txBody>
          <a:bodyPr/>
          <a:lstStyle>
            <a:lvl1pPr marL="0" marR="0" indent="0" algn="r" defTabSz="914400" rtl="0" eaLnBrk="1" fontAlgn="base" latinLnBrk="0" hangingPunct="1">
              <a:lnSpc>
                <a:spcPct val="100000"/>
              </a:lnSpc>
              <a:spcBef>
                <a:spcPct val="0"/>
              </a:spcBef>
              <a:spcAft>
                <a:spcPct val="0"/>
              </a:spcAft>
              <a:buClrTx/>
              <a:buSzTx/>
              <a:buFontTx/>
              <a:buNone/>
              <a:tabLst/>
              <a:defRPr/>
            </a:lvl1pPr>
          </a:lstStyle>
          <a:p>
            <a:r>
              <a:rPr lang="uk-UA" dirty="0" smtClean="0">
                <a:sym typeface="Wingdings"/>
              </a:rPr>
              <a:t></a:t>
            </a:r>
            <a:fld id="{859097BF-A0B6-47AC-9F22-F06E1D85EDC8}" type="slidenum">
              <a:rPr lang="uk-UA" smtClean="0"/>
              <a:pPr/>
              <a:t>‹№›</a:t>
            </a:fld>
            <a:r>
              <a:rPr lang="uk-UA" dirty="0" smtClean="0">
                <a:sym typeface="Wingdings"/>
              </a:rPr>
              <a:t></a:t>
            </a:r>
            <a:endParaRPr lang="uk-UA" dirty="0" smtClean="0"/>
          </a:p>
          <a:p>
            <a:endParaRPr lang="uk-UA"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lvl1pPr>
              <a:defRPr/>
            </a:lvl1pPr>
          </a:lstStyle>
          <a:p>
            <a:fld id="{CDF90290-D4A7-424C-B502-7E12237F1282}" type="datetime1">
              <a:rPr lang="uk-UA" smtClean="0"/>
              <a:pPr/>
              <a:t>29.11.2016</a:t>
            </a:fld>
            <a:endParaRPr lang="uk-UA"/>
          </a:p>
        </p:txBody>
      </p:sp>
      <p:sp>
        <p:nvSpPr>
          <p:cNvPr id="3" name="Місце для нижнього колонтитула 2"/>
          <p:cNvSpPr>
            <a:spLocks noGrp="1"/>
          </p:cNvSpPr>
          <p:nvPr>
            <p:ph type="ftr" sz="quarter" idx="11"/>
          </p:nvPr>
        </p:nvSpPr>
        <p:spPr/>
        <p:txBody>
          <a:bodyPr/>
          <a:lstStyle>
            <a:lvl1pPr>
              <a:defRPr/>
            </a:lvl1pPr>
          </a:lstStyle>
          <a:p>
            <a:endParaRPr lang="uk-UA"/>
          </a:p>
        </p:txBody>
      </p:sp>
      <p:sp>
        <p:nvSpPr>
          <p:cNvPr id="4" name="Місце для номера слайда 3"/>
          <p:cNvSpPr>
            <a:spLocks noGrp="1"/>
          </p:cNvSpPr>
          <p:nvPr>
            <p:ph type="sldNum" sz="quarter" idx="12"/>
          </p:nvPr>
        </p:nvSpPr>
        <p:spPr/>
        <p:txBody>
          <a:bodyPr/>
          <a:lstStyle>
            <a:lvl1pPr marL="0" marR="0" indent="0" algn="r" defTabSz="914400" rtl="0" eaLnBrk="1" fontAlgn="base" latinLnBrk="0" hangingPunct="1">
              <a:lnSpc>
                <a:spcPct val="100000"/>
              </a:lnSpc>
              <a:spcBef>
                <a:spcPct val="0"/>
              </a:spcBef>
              <a:spcAft>
                <a:spcPct val="0"/>
              </a:spcAft>
              <a:buClrTx/>
              <a:buSzTx/>
              <a:buFontTx/>
              <a:buNone/>
              <a:tabLst/>
              <a:defRPr/>
            </a:lvl1pPr>
          </a:lstStyle>
          <a:p>
            <a:r>
              <a:rPr lang="uk-UA" dirty="0" smtClean="0">
                <a:sym typeface="Wingdings"/>
              </a:rPr>
              <a:t></a:t>
            </a:r>
            <a:fld id="{859097BF-A0B6-47AC-9F22-F06E1D85EDC8}" type="slidenum">
              <a:rPr lang="uk-UA" smtClean="0"/>
              <a:pPr/>
              <a:t>‹№›</a:t>
            </a:fld>
            <a:r>
              <a:rPr lang="uk-UA" dirty="0" smtClean="0">
                <a:sym typeface="Wingdings"/>
              </a:rPr>
              <a:t></a:t>
            </a:r>
            <a:endParaRPr lang="uk-UA" dirty="0" smtClean="0"/>
          </a:p>
          <a:p>
            <a:endParaRPr lang="uk-UA"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lvl1pPr>
              <a:defRPr/>
            </a:lvl1pPr>
          </a:lstStyle>
          <a:p>
            <a:fld id="{1BC4A817-E8C9-4F8C-B8A0-ABCC815C5F98}" type="datetime1">
              <a:rPr lang="uk-UA" smtClean="0"/>
              <a:pPr/>
              <a:t>29.11.2016</a:t>
            </a:fld>
            <a:endParaRPr lang="uk-UA"/>
          </a:p>
        </p:txBody>
      </p:sp>
      <p:sp>
        <p:nvSpPr>
          <p:cNvPr id="6" name="Місце для нижнього колонтитула 5"/>
          <p:cNvSpPr>
            <a:spLocks noGrp="1"/>
          </p:cNvSpPr>
          <p:nvPr>
            <p:ph type="ftr" sz="quarter" idx="11"/>
          </p:nvPr>
        </p:nvSpPr>
        <p:spPr/>
        <p:txBody>
          <a:bodyPr/>
          <a:lstStyle>
            <a:lvl1pPr>
              <a:defRPr/>
            </a:lvl1pPr>
          </a:lstStyle>
          <a:p>
            <a:endParaRPr lang="uk-UA"/>
          </a:p>
        </p:txBody>
      </p:sp>
      <p:sp>
        <p:nvSpPr>
          <p:cNvPr id="7" name="Місце для номера слайда 6"/>
          <p:cNvSpPr>
            <a:spLocks noGrp="1"/>
          </p:cNvSpPr>
          <p:nvPr>
            <p:ph type="sldNum" sz="quarter" idx="12"/>
          </p:nvPr>
        </p:nvSpPr>
        <p:spPr/>
        <p:txBody>
          <a:bodyPr/>
          <a:lstStyle>
            <a:lvl1pPr>
              <a:defRPr/>
            </a:lvl1pPr>
          </a:lstStyle>
          <a:p>
            <a:fld id="{DD551631-90D0-4B38-A580-137D0931F1DE}" type="slidenum">
              <a:rPr lang="uk-UA"/>
              <a:pPr/>
              <a:t>‹№›</a:t>
            </a:fld>
            <a:endParaRPr lang="uk-UA"/>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lvl1pPr>
              <a:defRPr/>
            </a:lvl1pPr>
          </a:lstStyle>
          <a:p>
            <a:fld id="{EEBDBE90-FB00-4FE3-B55D-FE3F80F1C1C6}" type="datetime1">
              <a:rPr lang="uk-UA" smtClean="0"/>
              <a:pPr/>
              <a:t>29.11.2016</a:t>
            </a:fld>
            <a:endParaRPr lang="uk-UA"/>
          </a:p>
        </p:txBody>
      </p:sp>
      <p:sp>
        <p:nvSpPr>
          <p:cNvPr id="6" name="Місце для нижнього колонтитула 5"/>
          <p:cNvSpPr>
            <a:spLocks noGrp="1"/>
          </p:cNvSpPr>
          <p:nvPr>
            <p:ph type="ftr" sz="quarter" idx="11"/>
          </p:nvPr>
        </p:nvSpPr>
        <p:spPr/>
        <p:txBody>
          <a:bodyPr/>
          <a:lstStyle>
            <a:lvl1pPr>
              <a:defRPr/>
            </a:lvl1pPr>
          </a:lstStyle>
          <a:p>
            <a:endParaRPr lang="uk-UA"/>
          </a:p>
        </p:txBody>
      </p:sp>
      <p:sp>
        <p:nvSpPr>
          <p:cNvPr id="7" name="Місце для номера слайда 6"/>
          <p:cNvSpPr>
            <a:spLocks noGrp="1"/>
          </p:cNvSpPr>
          <p:nvPr>
            <p:ph type="sldNum" sz="quarter" idx="12"/>
          </p:nvPr>
        </p:nvSpPr>
        <p:spPr/>
        <p:txBody>
          <a:bodyPr/>
          <a:lstStyle>
            <a:lvl1pPr>
              <a:defRPr/>
            </a:lvl1pPr>
          </a:lstStyle>
          <a:p>
            <a:fld id="{732935DD-3DA2-4FA8-83FB-F39EB03A8281}" type="slidenum">
              <a:rPr lang="uk-UA"/>
              <a:pPr/>
              <a:t>‹№›</a:t>
            </a:fld>
            <a:endParaRPr lang="uk-UA"/>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bwMode="auto">
          <a:xfrm>
            <a:off x="457200" y="1905000"/>
            <a:ext cx="80772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uk-UA" dirty="0" smtClean="0"/>
              <a:t>Зразок тексту</a:t>
            </a:r>
          </a:p>
          <a:p>
            <a:pPr lvl="1"/>
            <a:r>
              <a:rPr lang="uk-UA" dirty="0" smtClean="0"/>
              <a:t>Маркірований текст другого рівня</a:t>
            </a:r>
          </a:p>
          <a:p>
            <a:pPr lvl="2"/>
            <a:r>
              <a:rPr lang="uk-UA" dirty="0" smtClean="0"/>
              <a:t>Маркірований текст третього рівня</a:t>
            </a:r>
          </a:p>
          <a:p>
            <a:pPr lvl="3"/>
            <a:r>
              <a:rPr lang="uk-UA" dirty="0" smtClean="0"/>
              <a:t> Маркірований текст четвертого рівня</a:t>
            </a:r>
          </a:p>
          <a:p>
            <a:pPr lvl="4"/>
            <a:r>
              <a:rPr lang="uk-UA" dirty="0" smtClean="0"/>
              <a:t>Маркірований текст п'ятого рівня</a:t>
            </a:r>
          </a:p>
          <a:p>
            <a:pPr lvl="1"/>
            <a:endParaRPr lang="uk-UA" dirty="0" smtClean="0"/>
          </a:p>
          <a:p>
            <a:pPr lvl="2"/>
            <a:endParaRPr lang="uk-UA" dirty="0" smtClean="0"/>
          </a:p>
        </p:txBody>
      </p:sp>
      <p:sp>
        <p:nvSpPr>
          <p:cNvPr id="108547" name="Rectangle 3"/>
          <p:cNvSpPr>
            <a:spLocks noGrp="1" noChangeArrowheads="1"/>
          </p:cNvSpPr>
          <p:nvPr>
            <p:ph type="title"/>
          </p:nvPr>
        </p:nvSpPr>
        <p:spPr bwMode="auto">
          <a:xfrm>
            <a:off x="457200" y="685800"/>
            <a:ext cx="80772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uk-UA" smtClean="0"/>
              <a:t>Зразок заголовка</a:t>
            </a:r>
          </a:p>
        </p:txBody>
      </p:sp>
      <p:sp>
        <p:nvSpPr>
          <p:cNvPr id="108548" name="Rectangle 4"/>
          <p:cNvSpPr>
            <a:spLocks noGrp="1" noChangeArrowheads="1"/>
          </p:cNvSpPr>
          <p:nvPr>
            <p:ph type="dt" sz="half" idx="2"/>
          </p:nvPr>
        </p:nvSpPr>
        <p:spPr bwMode="auto">
          <a:xfrm>
            <a:off x="0" y="6500834"/>
            <a:ext cx="1905000" cy="3571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284C6A"/>
                </a:solidFill>
                <a:effectLst>
                  <a:glow rad="63500">
                    <a:schemeClr val="accent3">
                      <a:satMod val="175000"/>
                      <a:alpha val="40000"/>
                    </a:schemeClr>
                  </a:glow>
                </a:effectLst>
                <a:latin typeface="Corbel" pitchFamily="34" charset="0"/>
              </a:defRPr>
            </a:lvl1pPr>
          </a:lstStyle>
          <a:p>
            <a:fld id="{C2BEC50B-1C69-4F1B-A7FA-91C95C8E254E}" type="datetime1">
              <a:rPr lang="uk-UA" smtClean="0"/>
              <a:pPr/>
              <a:t>29.11.2016</a:t>
            </a:fld>
            <a:endParaRPr lang="uk-UA" dirty="0"/>
          </a:p>
        </p:txBody>
      </p:sp>
      <p:sp>
        <p:nvSpPr>
          <p:cNvPr id="108549"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b="1">
                <a:solidFill>
                  <a:srgbClr val="FFFF66"/>
                </a:solidFill>
                <a:effectLst>
                  <a:glow rad="63500">
                    <a:schemeClr val="accent4">
                      <a:satMod val="175000"/>
                      <a:alpha val="40000"/>
                    </a:schemeClr>
                  </a:glow>
                </a:effectLst>
              </a:defRPr>
            </a:lvl1pPr>
          </a:lstStyle>
          <a:p>
            <a:endParaRPr lang="uk-UA"/>
          </a:p>
        </p:txBody>
      </p:sp>
      <p:sp>
        <p:nvSpPr>
          <p:cNvPr id="108550" name="Rectangle 6"/>
          <p:cNvSpPr>
            <a:spLocks noGrp="1" noChangeArrowheads="1"/>
          </p:cNvSpPr>
          <p:nvPr>
            <p:ph type="sldNum" sz="quarter" idx="4"/>
          </p:nvPr>
        </p:nvSpPr>
        <p:spPr bwMode="auto">
          <a:xfrm>
            <a:off x="7239000" y="6525344"/>
            <a:ext cx="1905000" cy="3326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b="1">
                <a:solidFill>
                  <a:srgbClr val="284C6A"/>
                </a:solidFill>
                <a:effectLst>
                  <a:glow rad="63500">
                    <a:schemeClr val="accent3">
                      <a:satMod val="175000"/>
                      <a:alpha val="40000"/>
                    </a:schemeClr>
                  </a:glow>
                </a:effectLst>
                <a:latin typeface="Corbel" pitchFamily="34" charset="0"/>
              </a:defRPr>
            </a:lvl1pPr>
          </a:lstStyle>
          <a:p>
            <a:r>
              <a:rPr lang="uk-UA" smtClean="0">
                <a:sym typeface="Wingdings"/>
              </a:rPr>
              <a:t></a:t>
            </a:r>
            <a:fld id="{859097BF-A0B6-47AC-9F22-F06E1D85EDC8}" type="slidenum">
              <a:rPr lang="uk-UA" smtClean="0"/>
              <a:pPr/>
              <a:t>‹№›</a:t>
            </a:fld>
            <a:r>
              <a:rPr lang="uk-UA" smtClean="0">
                <a:sym typeface="Wingdings"/>
              </a:rPr>
              <a:t></a:t>
            </a:r>
            <a:endParaRPr lang="uk-UA"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nLst>
      <p:par>
        <p:cTn id="1" dur="indefinite" restart="never" nodeType="tmRoot"/>
      </p:par>
    </p:tnLst>
  </p:timing>
  <p:hf hdr="0" ftr="0"/>
  <p:txStyles>
    <p:titleStyle>
      <a:lvl1pPr algn="l" rtl="0" eaLnBrk="1" fontAlgn="base" hangingPunct="1">
        <a:spcBef>
          <a:spcPct val="0"/>
        </a:spcBef>
        <a:spcAft>
          <a:spcPct val="0"/>
        </a:spcAft>
        <a:defRPr sz="4400">
          <a:solidFill>
            <a:srgbClr val="284C6A"/>
          </a:solidFill>
          <a:latin typeface="+mj-lt"/>
          <a:ea typeface="+mj-ea"/>
          <a:cs typeface="+mj-cs"/>
        </a:defRPr>
      </a:lvl1pPr>
      <a:lvl2pPr algn="l" rtl="0" eaLnBrk="1" fontAlgn="base" hangingPunct="1">
        <a:spcBef>
          <a:spcPct val="0"/>
        </a:spcBef>
        <a:spcAft>
          <a:spcPct val="0"/>
        </a:spcAft>
        <a:defRPr sz="4400">
          <a:solidFill>
            <a:srgbClr val="284C6A"/>
          </a:solidFill>
          <a:latin typeface="Trebuchet MS" pitchFamily="34" charset="0"/>
        </a:defRPr>
      </a:lvl2pPr>
      <a:lvl3pPr algn="l" rtl="0" eaLnBrk="1" fontAlgn="base" hangingPunct="1">
        <a:spcBef>
          <a:spcPct val="0"/>
        </a:spcBef>
        <a:spcAft>
          <a:spcPct val="0"/>
        </a:spcAft>
        <a:defRPr sz="4400">
          <a:solidFill>
            <a:srgbClr val="284C6A"/>
          </a:solidFill>
          <a:latin typeface="Trebuchet MS" pitchFamily="34" charset="0"/>
        </a:defRPr>
      </a:lvl3pPr>
      <a:lvl4pPr algn="l" rtl="0" eaLnBrk="1" fontAlgn="base" hangingPunct="1">
        <a:spcBef>
          <a:spcPct val="0"/>
        </a:spcBef>
        <a:spcAft>
          <a:spcPct val="0"/>
        </a:spcAft>
        <a:defRPr sz="4400">
          <a:solidFill>
            <a:srgbClr val="284C6A"/>
          </a:solidFill>
          <a:latin typeface="Trebuchet MS" pitchFamily="34" charset="0"/>
        </a:defRPr>
      </a:lvl4pPr>
      <a:lvl5pPr algn="l" rtl="0" eaLnBrk="1" fontAlgn="base" hangingPunct="1">
        <a:spcBef>
          <a:spcPct val="0"/>
        </a:spcBef>
        <a:spcAft>
          <a:spcPct val="0"/>
        </a:spcAft>
        <a:defRPr sz="4400">
          <a:solidFill>
            <a:srgbClr val="284C6A"/>
          </a:solidFill>
          <a:latin typeface="Trebuchet MS" pitchFamily="34" charset="0"/>
        </a:defRPr>
      </a:lvl5pPr>
      <a:lvl6pPr marL="457200" algn="l" rtl="0" eaLnBrk="1" fontAlgn="base" hangingPunct="1">
        <a:spcBef>
          <a:spcPct val="0"/>
        </a:spcBef>
        <a:spcAft>
          <a:spcPct val="0"/>
        </a:spcAft>
        <a:defRPr sz="4400">
          <a:solidFill>
            <a:srgbClr val="284C6A"/>
          </a:solidFill>
          <a:latin typeface="Trebuchet MS" pitchFamily="34" charset="0"/>
        </a:defRPr>
      </a:lvl6pPr>
      <a:lvl7pPr marL="914400" algn="l" rtl="0" eaLnBrk="1" fontAlgn="base" hangingPunct="1">
        <a:spcBef>
          <a:spcPct val="0"/>
        </a:spcBef>
        <a:spcAft>
          <a:spcPct val="0"/>
        </a:spcAft>
        <a:defRPr sz="4400">
          <a:solidFill>
            <a:srgbClr val="284C6A"/>
          </a:solidFill>
          <a:latin typeface="Trebuchet MS" pitchFamily="34" charset="0"/>
        </a:defRPr>
      </a:lvl7pPr>
      <a:lvl8pPr marL="1371600" algn="l" rtl="0" eaLnBrk="1" fontAlgn="base" hangingPunct="1">
        <a:spcBef>
          <a:spcPct val="0"/>
        </a:spcBef>
        <a:spcAft>
          <a:spcPct val="0"/>
        </a:spcAft>
        <a:defRPr sz="4400">
          <a:solidFill>
            <a:srgbClr val="284C6A"/>
          </a:solidFill>
          <a:latin typeface="Trebuchet MS" pitchFamily="34" charset="0"/>
        </a:defRPr>
      </a:lvl8pPr>
      <a:lvl9pPr marL="1828800" algn="l" rtl="0" eaLnBrk="1" fontAlgn="base" hangingPunct="1">
        <a:spcBef>
          <a:spcPct val="0"/>
        </a:spcBef>
        <a:spcAft>
          <a:spcPct val="0"/>
        </a:spcAft>
        <a:defRPr sz="4400">
          <a:solidFill>
            <a:srgbClr val="284C6A"/>
          </a:solidFill>
          <a:latin typeface="Trebuchet MS" pitchFamily="34" charset="0"/>
        </a:defRPr>
      </a:lvl9pPr>
    </p:titleStyle>
    <p:bodyStyle>
      <a:lvl1pPr marL="342900" indent="-342900" algn="l" rtl="0" eaLnBrk="1" fontAlgn="base" hangingPunct="1">
        <a:lnSpc>
          <a:spcPct val="125000"/>
        </a:lnSpc>
        <a:spcBef>
          <a:spcPct val="20000"/>
        </a:spcBef>
        <a:spcAft>
          <a:spcPct val="0"/>
        </a:spcAft>
        <a:buClr>
          <a:schemeClr val="bg2"/>
        </a:buClr>
        <a:buChar char="•"/>
        <a:defRPr sz="3200">
          <a:solidFill>
            <a:srgbClr val="284C6A"/>
          </a:solidFill>
          <a:latin typeface="+mn-lt"/>
          <a:ea typeface="+mn-ea"/>
          <a:cs typeface="+mn-cs"/>
        </a:defRPr>
      </a:lvl1pPr>
      <a:lvl2pPr marL="742950" indent="-285750" algn="l" rtl="0" eaLnBrk="1" fontAlgn="base" hangingPunct="1">
        <a:spcBef>
          <a:spcPct val="20000"/>
        </a:spcBef>
        <a:spcAft>
          <a:spcPct val="0"/>
        </a:spcAft>
        <a:buFont typeface="Trebuchet MS" pitchFamily="34"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Font typeface="Trebuchet MS" pitchFamily="34"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647700" y="1306488"/>
            <a:ext cx="7848600" cy="2482552"/>
          </a:xfrm>
        </p:spPr>
        <p:txBody>
          <a:bodyPr/>
          <a:lstStyle/>
          <a:p>
            <a:r>
              <a:rPr lang="uk-UA" b="1" dirty="0" smtClean="0">
                <a:effectLst>
                  <a:glow rad="101600">
                    <a:srgbClr val="FFFF00">
                      <a:alpha val="40000"/>
                    </a:srgbClr>
                  </a:glow>
                </a:effectLst>
                <a:latin typeface="Corbel" pitchFamily="34" charset="0"/>
              </a:rPr>
              <a:t>«Концептуальні засади розвитку позашкільної освіти у контексті реформування освіти»</a:t>
            </a:r>
          </a:p>
        </p:txBody>
      </p:sp>
      <p:sp>
        <p:nvSpPr>
          <p:cNvPr id="3" name="Місце для вмісту 2"/>
          <p:cNvSpPr>
            <a:spLocks noGrp="1"/>
          </p:cNvSpPr>
          <p:nvPr>
            <p:ph type="subTitle" idx="1"/>
          </p:nvPr>
        </p:nvSpPr>
        <p:spPr>
          <a:xfrm>
            <a:off x="4529336" y="4365104"/>
            <a:ext cx="4614664" cy="1728192"/>
          </a:xfrm>
        </p:spPr>
        <p:txBody>
          <a:bodyPr/>
          <a:lstStyle/>
          <a:p>
            <a:r>
              <a:rPr lang="uk-UA" sz="2400" b="1" dirty="0" smtClean="0">
                <a:effectLst>
                  <a:glow rad="63500">
                    <a:schemeClr val="accent5">
                      <a:lumMod val="60000"/>
                      <a:lumOff val="40000"/>
                    </a:schemeClr>
                  </a:glow>
                </a:effectLst>
                <a:latin typeface="Corbel" pitchFamily="34" charset="0"/>
              </a:rPr>
              <a:t>Доповідач:</a:t>
            </a:r>
          </a:p>
          <a:p>
            <a:r>
              <a:rPr lang="uk-UA" sz="2400" b="1" dirty="0" smtClean="0">
                <a:effectLst>
                  <a:glow rad="63500">
                    <a:schemeClr val="accent5">
                      <a:lumMod val="60000"/>
                      <a:lumOff val="40000"/>
                    </a:schemeClr>
                  </a:glow>
                </a:effectLst>
                <a:latin typeface="Corbel" pitchFamily="34" charset="0"/>
              </a:rPr>
              <a:t>директор ХПДЮТ</a:t>
            </a:r>
          </a:p>
          <a:p>
            <a:r>
              <a:rPr lang="uk-UA" sz="2400" b="1" dirty="0" smtClean="0">
                <a:effectLst>
                  <a:glow rad="63500">
                    <a:schemeClr val="accent5">
                      <a:lumMod val="60000"/>
                      <a:lumOff val="40000"/>
                    </a:schemeClr>
                  </a:glow>
                </a:effectLst>
                <a:latin typeface="Corbel" pitchFamily="34" charset="0"/>
              </a:rPr>
              <a:t>Боровська Світлана Василівна</a:t>
            </a:r>
            <a:endParaRPr lang="uk-UA" sz="2800" b="1" dirty="0" smtClean="0">
              <a:effectLst>
                <a:glow rad="63500">
                  <a:schemeClr val="accent5">
                    <a:lumMod val="60000"/>
                    <a:lumOff val="40000"/>
                  </a:schemeClr>
                </a:glow>
              </a:effectLst>
              <a:latin typeface="Corbel" pitchFamily="34" charset="0"/>
            </a:endParaRPr>
          </a:p>
        </p:txBody>
      </p:sp>
      <p:sp>
        <p:nvSpPr>
          <p:cNvPr id="4" name="Місце для дати 3"/>
          <p:cNvSpPr>
            <a:spLocks noGrp="1"/>
          </p:cNvSpPr>
          <p:nvPr>
            <p:ph type="dt" sz="half" idx="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E7396E4A-B3F5-4A59-8244-14760E298061}" type="datetime1">
              <a:rPr lang="uk-UA" b="1" smtClean="0">
                <a:latin typeface="Corbel" pitchFamily="34" charset="0"/>
              </a:rPr>
              <a:pPr/>
              <a:t>29.11.2016</a:t>
            </a:fld>
            <a:endParaRPr lang="uk-UA" b="1" dirty="0">
              <a:latin typeface="Corbel" pitchFamily="34" charset="0"/>
            </a:endParaRPr>
          </a:p>
        </p:txBody>
      </p:sp>
      <p:sp>
        <p:nvSpPr>
          <p:cNvPr id="7" name="Місце для номера слайда 6"/>
          <p:cNvSpPr>
            <a:spLocks noGrp="1"/>
          </p:cNvSpPr>
          <p:nvPr>
            <p:ph type="sldNum" sz="quarter" idx="4"/>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b="1" dirty="0" smtClean="0">
                <a:latin typeface="Corbel" pitchFamily="34" charset="0"/>
                <a:sym typeface="Wingdings"/>
              </a:rPr>
              <a:t></a:t>
            </a:r>
            <a:fld id="{859097BF-A0B6-47AC-9F22-F06E1D85EDC8}" type="slidenum">
              <a:rPr lang="uk-UA" b="1" smtClean="0">
                <a:latin typeface="Corbel" pitchFamily="34" charset="0"/>
                <a:sym typeface="Wingdings"/>
              </a:rPr>
              <a:pPr/>
              <a:t>1</a:t>
            </a:fld>
            <a:r>
              <a:rPr lang="uk-UA" b="1" dirty="0" smtClean="0">
                <a:latin typeface="Corbel" pitchFamily="34" charset="0"/>
                <a:sym typeface="Wingdings"/>
              </a:rPr>
              <a:t></a:t>
            </a:r>
            <a:endParaRPr lang="uk-UA" b="1" dirty="0">
              <a:latin typeface="Corbel" pitchFamily="34" charset="0"/>
              <a:sym typeface="Wingding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628800"/>
            <a:ext cx="8280920" cy="1735088"/>
          </a:xfrm>
        </p:spPr>
        <p:txBody>
          <a:bodyPr/>
          <a:lstStyle/>
          <a:p>
            <a:pPr algn="ctr"/>
            <a:r>
              <a:rPr lang="uk-UA" b="1" dirty="0" smtClean="0">
                <a:effectLst>
                  <a:glow rad="101600">
                    <a:srgbClr val="FFFF00">
                      <a:alpha val="40000"/>
                    </a:srgbClr>
                  </a:glow>
                </a:effectLst>
                <a:latin typeface="Corbel" pitchFamily="34" charset="0"/>
              </a:rPr>
              <a:t>Проект закону України «Про освіту»  від 04.04.2016 № 3491-д</a:t>
            </a:r>
          </a:p>
        </p:txBody>
      </p:sp>
      <p:sp>
        <p:nvSpPr>
          <p:cNvPr id="4" name="Місце для дати 3"/>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E7396E4A-B3F5-4A59-8244-14760E298061}" type="datetime1">
              <a:rPr lang="uk-UA" smtClean="0">
                <a:solidFill>
                  <a:srgbClr val="284C6A"/>
                </a:solidFill>
                <a:effectLst>
                  <a:glow rad="63500">
                    <a:schemeClr val="accent3">
                      <a:satMod val="175000"/>
                      <a:alpha val="40000"/>
                    </a:schemeClr>
                  </a:glow>
                </a:effectLst>
              </a:rPr>
              <a:pPr/>
              <a:t>29.11.2016</a:t>
            </a:fld>
            <a:endParaRPr lang="uk-UA">
              <a:solidFill>
                <a:srgbClr val="284C6A"/>
              </a:solidFill>
              <a:effectLst>
                <a:glow rad="63500">
                  <a:schemeClr val="accent3">
                    <a:satMod val="175000"/>
                    <a:alpha val="40000"/>
                  </a:schemeClr>
                </a:glow>
              </a:effectLst>
            </a:endParaRPr>
          </a:p>
        </p:txBody>
      </p:sp>
      <p:sp>
        <p:nvSpPr>
          <p:cNvPr id="7" name="Місце для номера слайда 6"/>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dirty="0"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10</a:t>
            </a:fld>
            <a:r>
              <a:rPr lang="uk-UA" dirty="0"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sp>
        <p:nvSpPr>
          <p:cNvPr id="6" name="Прямокутник 5"/>
          <p:cNvSpPr/>
          <p:nvPr/>
        </p:nvSpPr>
        <p:spPr>
          <a:xfrm>
            <a:off x="1547664" y="3645024"/>
            <a:ext cx="6299160" cy="646331"/>
          </a:xfrm>
          <a:prstGeom prst="rect">
            <a:avLst/>
          </a:prstGeom>
        </p:spPr>
        <p:txBody>
          <a:bodyPr wrap="none">
            <a:spAutoFit/>
          </a:bodyPr>
          <a:lstStyle/>
          <a:p>
            <a:r>
              <a:rPr lang="uk-UA" sz="3600" b="1" dirty="0" smtClean="0">
                <a:solidFill>
                  <a:srgbClr val="284C6A"/>
                </a:solidFill>
                <a:effectLst>
                  <a:glow rad="63500">
                    <a:schemeClr val="accent5">
                      <a:satMod val="175000"/>
                      <a:alpha val="40000"/>
                    </a:schemeClr>
                  </a:glow>
                </a:effectLst>
                <a:latin typeface="Corbel" pitchFamily="34" charset="0"/>
                <a:ea typeface="+mj-ea"/>
                <a:cs typeface="+mj-cs"/>
              </a:rPr>
              <a:t>Стаття 14. Позашкільна освіта</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07604" y="1268760"/>
            <a:ext cx="7524836" cy="5184576"/>
          </a:xfrm>
        </p:spPr>
        <p:txBody>
          <a:bodyPr/>
          <a:lstStyle/>
          <a:p>
            <a:pPr marL="0" indent="360000" algn="just">
              <a:lnSpc>
                <a:spcPct val="100000"/>
              </a:lnSpc>
              <a:spcBef>
                <a:spcPts val="1200"/>
              </a:spcBef>
              <a:spcAft>
                <a:spcPts val="600"/>
              </a:spcAft>
              <a:buNone/>
            </a:pPr>
            <a:r>
              <a:rPr lang="uk-UA" sz="2000" dirty="0" smtClean="0">
                <a:latin typeface="Corbel" pitchFamily="34" charset="0"/>
              </a:rPr>
              <a:t>1. </a:t>
            </a:r>
            <a:r>
              <a:rPr lang="uk-UA" sz="2000" b="1" dirty="0" smtClean="0">
                <a:latin typeface="Corbel" pitchFamily="34" charset="0"/>
              </a:rPr>
              <a:t>Метою позашкільної освіти </a:t>
            </a:r>
            <a:r>
              <a:rPr lang="uk-UA" sz="2000" dirty="0" smtClean="0">
                <a:latin typeface="Corbel" pitchFamily="34" charset="0"/>
              </a:rPr>
              <a:t>є розвиток здібностей дітей та молоді у сфері освіти, науки, культури, фізичної культури і спорту, технічної та іншої творчості, здобуття ними первинних професійних навичок і вмінь, необхідних для їх соціалізації, подальшої самореалізації та/або професійної діяльності.</a:t>
            </a:r>
          </a:p>
          <a:p>
            <a:pPr marL="0" indent="360000" algn="just">
              <a:lnSpc>
                <a:spcPct val="100000"/>
              </a:lnSpc>
              <a:spcBef>
                <a:spcPts val="1200"/>
              </a:spcBef>
              <a:spcAft>
                <a:spcPts val="600"/>
              </a:spcAft>
              <a:buNone/>
            </a:pPr>
            <a:r>
              <a:rPr lang="uk-UA" sz="2000" dirty="0" smtClean="0">
                <a:latin typeface="Corbel" pitchFamily="34" charset="0"/>
              </a:rPr>
              <a:t>2. </a:t>
            </a:r>
            <a:r>
              <a:rPr lang="uk-UA" sz="2000" b="1" dirty="0" smtClean="0">
                <a:latin typeface="Corbel" pitchFamily="34" charset="0"/>
              </a:rPr>
              <a:t>Позашкільна освіта може здобуватися одночасно </a:t>
            </a:r>
            <a:r>
              <a:rPr lang="uk-UA" sz="2000" dirty="0" smtClean="0">
                <a:latin typeface="Corbel" pitchFamily="34" charset="0"/>
              </a:rPr>
              <a:t>із здобуттям дошкільної, повної загальної середньої та професійної освіти. Компетентності, набуті за програмами позашкільної освіти, можуть враховуватися та визнаватися на відповідному рівні освіти.</a:t>
            </a:r>
          </a:p>
          <a:p>
            <a:pPr marL="0" indent="360000" algn="just">
              <a:lnSpc>
                <a:spcPct val="100000"/>
              </a:lnSpc>
              <a:spcBef>
                <a:spcPts val="1200"/>
              </a:spcBef>
              <a:spcAft>
                <a:spcPts val="600"/>
              </a:spcAft>
              <a:buNone/>
            </a:pPr>
            <a:r>
              <a:rPr lang="uk-UA" sz="2000" dirty="0" smtClean="0">
                <a:latin typeface="Corbel" pitchFamily="34" charset="0"/>
              </a:rPr>
              <a:t>3. Здобуття </a:t>
            </a:r>
            <a:r>
              <a:rPr lang="uk-UA" sz="2000" b="1" dirty="0" smtClean="0">
                <a:latin typeface="Corbel" pitchFamily="34" charset="0"/>
              </a:rPr>
              <a:t>позашкільної освіти забезпечується закладами позашкільної освіти </a:t>
            </a:r>
            <a:r>
              <a:rPr lang="uk-UA" sz="2000" dirty="0" smtClean="0">
                <a:latin typeface="Corbel" pitchFamily="34" charset="0"/>
              </a:rPr>
              <a:t>різних типів, форм власності та підпорядкування, іншими закладами освіти, сім'єю, громадськими об'єднаннями, підприємствами, установами, організаціями та іншими юридичними і фізичними особами.</a:t>
            </a:r>
          </a:p>
          <a:p>
            <a:pPr marL="0" indent="0" algn="just">
              <a:lnSpc>
                <a:spcPct val="100000"/>
              </a:lnSpc>
              <a:spcBef>
                <a:spcPts val="1200"/>
              </a:spcBef>
              <a:spcAft>
                <a:spcPts val="600"/>
              </a:spcAft>
              <a:buNone/>
            </a:pPr>
            <a:endParaRPr lang="uk-UA" sz="2000" b="1" dirty="0" smtClean="0">
              <a:latin typeface="Corbel" pitchFamily="34" charset="0"/>
            </a:endParaRPr>
          </a:p>
        </p:txBody>
      </p:sp>
      <p:sp>
        <p:nvSpPr>
          <p:cNvPr id="4" name="Місце для дати 3"/>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E7396E4A-B3F5-4A59-8244-14760E298061}" type="datetime1">
              <a:rPr lang="uk-UA" smtClean="0">
                <a:solidFill>
                  <a:srgbClr val="284C6A"/>
                </a:solidFill>
                <a:effectLst>
                  <a:glow rad="63500">
                    <a:schemeClr val="accent3">
                      <a:satMod val="175000"/>
                      <a:alpha val="40000"/>
                    </a:schemeClr>
                  </a:glow>
                </a:effectLst>
              </a:rPr>
              <a:pPr/>
              <a:t>29.11.2016</a:t>
            </a:fld>
            <a:endParaRPr lang="uk-UA">
              <a:solidFill>
                <a:srgbClr val="284C6A"/>
              </a:solidFill>
              <a:effectLst>
                <a:glow rad="63500">
                  <a:schemeClr val="accent3">
                    <a:satMod val="175000"/>
                    <a:alpha val="40000"/>
                  </a:schemeClr>
                </a:glow>
              </a:effectLst>
            </a:endParaRPr>
          </a:p>
        </p:txBody>
      </p:sp>
      <p:sp>
        <p:nvSpPr>
          <p:cNvPr id="7" name="Місце для номера слайда 6"/>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dirty="0"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11</a:t>
            </a:fld>
            <a:r>
              <a:rPr lang="uk-UA" dirty="0"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sp>
        <p:nvSpPr>
          <p:cNvPr id="5" name="Прямокутник 4"/>
          <p:cNvSpPr/>
          <p:nvPr/>
        </p:nvSpPr>
        <p:spPr>
          <a:xfrm>
            <a:off x="1422420" y="476672"/>
            <a:ext cx="6299160" cy="646331"/>
          </a:xfrm>
          <a:prstGeom prst="rect">
            <a:avLst/>
          </a:prstGeom>
        </p:spPr>
        <p:txBody>
          <a:bodyPr wrap="none">
            <a:spAutoFit/>
          </a:bodyPr>
          <a:lstStyle/>
          <a:p>
            <a:r>
              <a:rPr lang="uk-UA" sz="3600" b="1" dirty="0" smtClean="0">
                <a:solidFill>
                  <a:srgbClr val="284C6A"/>
                </a:solidFill>
                <a:effectLst>
                  <a:glow rad="63500">
                    <a:schemeClr val="accent6">
                      <a:satMod val="175000"/>
                      <a:alpha val="40000"/>
                    </a:schemeClr>
                  </a:glow>
                </a:effectLst>
                <a:latin typeface="Corbel" pitchFamily="34" charset="0"/>
                <a:ea typeface="+mj-ea"/>
                <a:cs typeface="+mj-cs"/>
              </a:rPr>
              <a:t>Стаття 14. Позашкільна освіта</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043608" y="188640"/>
            <a:ext cx="7560840" cy="6480720"/>
          </a:xfrm>
        </p:spPr>
        <p:txBody>
          <a:bodyPr/>
          <a:lstStyle/>
          <a:p>
            <a:pPr marL="0" indent="360000" algn="just">
              <a:lnSpc>
                <a:spcPct val="100000"/>
              </a:lnSpc>
              <a:spcBef>
                <a:spcPts val="1200"/>
              </a:spcBef>
              <a:spcAft>
                <a:spcPts val="600"/>
              </a:spcAft>
              <a:buNone/>
            </a:pPr>
            <a:r>
              <a:rPr lang="uk-UA" sz="2000" dirty="0" smtClean="0">
                <a:latin typeface="Corbel" pitchFamily="34" charset="0"/>
              </a:rPr>
              <a:t>4. </a:t>
            </a:r>
            <a:r>
              <a:rPr lang="uk-UA" sz="2000" b="1" dirty="0" smtClean="0">
                <a:latin typeface="Corbel" pitchFamily="34" charset="0"/>
              </a:rPr>
              <a:t>Державні заклади позашкільної освіти утворюються центральними органами виконавчої влади та фінансуються за кошти державного бюджету. </a:t>
            </a:r>
            <a:r>
              <a:rPr lang="uk-UA" sz="2000" dirty="0" smtClean="0">
                <a:latin typeface="Corbel" pitchFamily="34" charset="0"/>
              </a:rPr>
              <a:t>Інші заклади позашкільної освіти утворюються органами місцевого самоврядування, підприємствами, установами, організаціями, іншими юридичними і фізичними особами, у тому числі релігійними організаціями, статути (положення) яких зареєстровано у встановленому законодавством порядку, за наявності необхідної матеріально-технічної та науково-методичної бази, педагогічних та інших працівників.</a:t>
            </a:r>
          </a:p>
          <a:p>
            <a:pPr marL="0" indent="360000" algn="just">
              <a:lnSpc>
                <a:spcPct val="100000"/>
              </a:lnSpc>
              <a:spcBef>
                <a:spcPts val="1200"/>
              </a:spcBef>
              <a:spcAft>
                <a:spcPts val="600"/>
              </a:spcAft>
              <a:buNone/>
            </a:pPr>
            <a:r>
              <a:rPr lang="uk-UA" sz="2000" dirty="0" smtClean="0">
                <a:latin typeface="Corbel" pitchFamily="34" charset="0"/>
              </a:rPr>
              <a:t>5. </a:t>
            </a:r>
            <a:r>
              <a:rPr lang="uk-UA" sz="2000" b="1" dirty="0" smtClean="0">
                <a:latin typeface="Corbel" pitchFamily="34" charset="0"/>
              </a:rPr>
              <a:t>Фінансування позашкільної освіти </a:t>
            </a:r>
            <a:r>
              <a:rPr lang="uk-UA" sz="2000" dirty="0" smtClean="0">
                <a:latin typeface="Corbel" pitchFamily="34" charset="0"/>
              </a:rPr>
              <a:t>здійснюється за кошти державного та/або місцевих бюджетів, батьків, законних представників, з інших джерел, не заборонених законодавством.</a:t>
            </a:r>
          </a:p>
          <a:p>
            <a:pPr marL="0" indent="360000" algn="just">
              <a:lnSpc>
                <a:spcPct val="100000"/>
              </a:lnSpc>
              <a:spcBef>
                <a:spcPts val="1200"/>
              </a:spcBef>
              <a:spcAft>
                <a:spcPts val="600"/>
              </a:spcAft>
              <a:buNone/>
            </a:pPr>
            <a:r>
              <a:rPr lang="uk-UA" sz="2000" dirty="0" smtClean="0">
                <a:latin typeface="Corbel" pitchFamily="34" charset="0"/>
              </a:rPr>
              <a:t>6. Органи місцевого самоврядування створюють </a:t>
            </a:r>
            <a:r>
              <a:rPr lang="uk-UA" sz="2000" b="1" dirty="0" smtClean="0">
                <a:latin typeface="Corbel" pitchFamily="34" charset="0"/>
              </a:rPr>
              <a:t>умови для доступності позашкільної освіти </a:t>
            </a:r>
            <a:r>
              <a:rPr lang="uk-UA" sz="2000" dirty="0" smtClean="0">
                <a:latin typeface="Corbel" pitchFamily="34" charset="0"/>
              </a:rPr>
              <a:t>шляхом формування, утримання та розвитку мережі закладів позашкільної освіти відповідно до освітніх, культурних, духовних потреб та запитів населення.</a:t>
            </a:r>
          </a:p>
          <a:p>
            <a:pPr marL="0" indent="360000" algn="just">
              <a:lnSpc>
                <a:spcPct val="100000"/>
              </a:lnSpc>
              <a:spcBef>
                <a:spcPts val="1200"/>
              </a:spcBef>
              <a:spcAft>
                <a:spcPts val="600"/>
              </a:spcAft>
              <a:buNone/>
            </a:pPr>
            <a:r>
              <a:rPr lang="uk-UA" sz="2000" dirty="0" smtClean="0">
                <a:latin typeface="Corbel" pitchFamily="34" charset="0"/>
              </a:rPr>
              <a:t>7. Порядок, умови, форми та особливості здобуття позашкільної освіти </a:t>
            </a:r>
            <a:r>
              <a:rPr lang="uk-UA" sz="2000" b="1" dirty="0" smtClean="0">
                <a:latin typeface="Corbel" pitchFamily="34" charset="0"/>
              </a:rPr>
              <a:t>визначаються спеціальним законом</a:t>
            </a:r>
          </a:p>
          <a:p>
            <a:pPr marL="0" indent="0" algn="just">
              <a:lnSpc>
                <a:spcPct val="100000"/>
              </a:lnSpc>
              <a:spcBef>
                <a:spcPts val="1200"/>
              </a:spcBef>
              <a:spcAft>
                <a:spcPts val="600"/>
              </a:spcAft>
              <a:buNone/>
            </a:pPr>
            <a:endParaRPr lang="uk-UA" sz="2000" b="1" dirty="0" smtClean="0">
              <a:latin typeface="Corbel" pitchFamily="34" charset="0"/>
            </a:endParaRPr>
          </a:p>
        </p:txBody>
      </p:sp>
      <p:sp>
        <p:nvSpPr>
          <p:cNvPr id="4" name="Місце для дати 3"/>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E7396E4A-B3F5-4A59-8244-14760E298061}" type="datetime1">
              <a:rPr lang="uk-UA" smtClean="0">
                <a:solidFill>
                  <a:srgbClr val="284C6A"/>
                </a:solidFill>
                <a:effectLst>
                  <a:glow rad="63500">
                    <a:schemeClr val="accent3">
                      <a:satMod val="175000"/>
                      <a:alpha val="40000"/>
                    </a:schemeClr>
                  </a:glow>
                </a:effectLst>
              </a:rPr>
              <a:pPr/>
              <a:t>29.11.2016</a:t>
            </a:fld>
            <a:endParaRPr lang="uk-UA">
              <a:solidFill>
                <a:srgbClr val="284C6A"/>
              </a:solidFill>
              <a:effectLst>
                <a:glow rad="63500">
                  <a:schemeClr val="accent3">
                    <a:satMod val="175000"/>
                    <a:alpha val="40000"/>
                  </a:schemeClr>
                </a:glow>
              </a:effectLst>
            </a:endParaRPr>
          </a:p>
        </p:txBody>
      </p:sp>
      <p:sp>
        <p:nvSpPr>
          <p:cNvPr id="7" name="Місце для номера слайда 6"/>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dirty="0"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12</a:t>
            </a:fld>
            <a:r>
              <a:rPr lang="uk-UA" dirty="0"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077200" cy="1735088"/>
          </a:xfrm>
        </p:spPr>
        <p:txBody>
          <a:bodyPr/>
          <a:lstStyle/>
          <a:p>
            <a:pPr algn="ctr"/>
            <a:r>
              <a:rPr lang="uk-UA" sz="3600" b="1" dirty="0" smtClean="0">
                <a:effectLst>
                  <a:glow rad="63500">
                    <a:srgbClr val="00FF00">
                      <a:alpha val="40000"/>
                    </a:srgbClr>
                  </a:glow>
                </a:effectLst>
                <a:latin typeface="Corbel" pitchFamily="34" charset="0"/>
              </a:rPr>
              <a:t>Акценти нової редакції </a:t>
            </a:r>
            <a:r>
              <a:rPr lang="uk-UA" sz="3600" b="1" dirty="0" smtClean="0">
                <a:effectLst>
                  <a:glow rad="63500">
                    <a:schemeClr val="accent5">
                      <a:satMod val="175000"/>
                      <a:alpha val="40000"/>
                    </a:schemeClr>
                  </a:glow>
                </a:effectLst>
                <a:latin typeface="Corbel" pitchFamily="34" charset="0"/>
              </a:rPr>
              <a:t>Закону України «Про освіту» щодо мети позашкільної освіти</a:t>
            </a:r>
          </a:p>
        </p:txBody>
      </p:sp>
      <p:sp>
        <p:nvSpPr>
          <p:cNvPr id="3" name="Місце для вмісту 2"/>
          <p:cNvSpPr>
            <a:spLocks noGrp="1"/>
          </p:cNvSpPr>
          <p:nvPr>
            <p:ph idx="1"/>
          </p:nvPr>
        </p:nvSpPr>
        <p:spPr>
          <a:xfrm>
            <a:off x="971600" y="2348880"/>
            <a:ext cx="7560840" cy="4032448"/>
          </a:xfrm>
        </p:spPr>
        <p:txBody>
          <a:bodyPr/>
          <a:lstStyle/>
          <a:p>
            <a:pPr marL="357188" indent="-357188" algn="just">
              <a:lnSpc>
                <a:spcPct val="145000"/>
              </a:lnSpc>
              <a:buClr>
                <a:srgbClr val="284C6A"/>
              </a:buClr>
              <a:buFont typeface="Corbel" pitchFamily="34" charset="0"/>
              <a:buChar char="—"/>
            </a:pPr>
            <a:r>
              <a:rPr lang="uk-UA" sz="2000" dirty="0" smtClean="0">
                <a:latin typeface="Corbel" pitchFamily="34" charset="0"/>
              </a:rPr>
              <a:t>розвиток здібностей дітей та молоді у різних сферах життя;</a:t>
            </a:r>
          </a:p>
          <a:p>
            <a:pPr marL="357188" indent="-357188" algn="just">
              <a:lnSpc>
                <a:spcPct val="145000"/>
              </a:lnSpc>
              <a:buClr>
                <a:srgbClr val="284C6A"/>
              </a:buClr>
              <a:buFont typeface="Corbel" pitchFamily="34" charset="0"/>
              <a:buChar char="—"/>
            </a:pPr>
            <a:r>
              <a:rPr lang="uk-UA" sz="2000" dirty="0" smtClean="0">
                <a:latin typeface="Corbel" pitchFamily="34" charset="0"/>
              </a:rPr>
              <a:t>здобуття ними (дітьми) первинних професійних навичок і вмінь, необхідних для їх соціалізації, подальшої самореалізації, професійної діяльності;</a:t>
            </a:r>
          </a:p>
          <a:p>
            <a:pPr marL="357188" indent="-357188" algn="just">
              <a:lnSpc>
                <a:spcPct val="145000"/>
              </a:lnSpc>
              <a:buClr>
                <a:srgbClr val="284C6A"/>
              </a:buClr>
              <a:buFont typeface="Corbel" pitchFamily="34" charset="0"/>
              <a:buChar char="—"/>
            </a:pPr>
            <a:r>
              <a:rPr lang="uk-UA" sz="2000" dirty="0" smtClean="0">
                <a:latin typeface="Corbel" pitchFamily="34" charset="0"/>
              </a:rPr>
              <a:t> </a:t>
            </a:r>
            <a:r>
              <a:rPr lang="uk-UA" sz="2000" dirty="0" err="1" smtClean="0">
                <a:latin typeface="Corbel" pitchFamily="34" charset="0"/>
              </a:rPr>
              <a:t>наскрізність</a:t>
            </a:r>
            <a:r>
              <a:rPr lang="uk-UA" sz="2000" dirty="0" smtClean="0">
                <a:latin typeface="Corbel" pitchFamily="34" charset="0"/>
              </a:rPr>
              <a:t> позашкільної освіти;</a:t>
            </a:r>
          </a:p>
          <a:p>
            <a:pPr marL="357188" indent="-357188" algn="just">
              <a:lnSpc>
                <a:spcPct val="145000"/>
              </a:lnSpc>
              <a:buClr>
                <a:srgbClr val="284C6A"/>
              </a:buClr>
              <a:buFont typeface="Corbel" pitchFamily="34" charset="0"/>
              <a:buChar char="—"/>
            </a:pPr>
            <a:r>
              <a:rPr lang="uk-UA" sz="2000" dirty="0" smtClean="0">
                <a:latin typeface="Corbel" pitchFamily="34" charset="0"/>
              </a:rPr>
              <a:t>можливість залучення позашкільних закладів до розвитку </a:t>
            </a:r>
            <a:r>
              <a:rPr lang="uk-UA" sz="2000" dirty="0" err="1" smtClean="0">
                <a:latin typeface="Corbel" pitchFamily="34" charset="0"/>
              </a:rPr>
              <a:t>компетентностей</a:t>
            </a:r>
            <a:r>
              <a:rPr lang="uk-UA" sz="2000" dirty="0" smtClean="0">
                <a:latin typeface="Corbel" pitchFamily="34" charset="0"/>
              </a:rPr>
              <a:t>, які можуть враховуватися та визнаватися на відповідному рівні освіти</a:t>
            </a:r>
          </a:p>
        </p:txBody>
      </p:sp>
      <p:sp>
        <p:nvSpPr>
          <p:cNvPr id="4" name="Місце для дати 3"/>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E7396E4A-B3F5-4A59-8244-14760E298061}" type="datetime1">
              <a:rPr lang="uk-UA" smtClean="0">
                <a:solidFill>
                  <a:srgbClr val="284C6A"/>
                </a:solidFill>
                <a:effectLst>
                  <a:glow rad="63500">
                    <a:schemeClr val="accent3">
                      <a:satMod val="175000"/>
                      <a:alpha val="40000"/>
                    </a:schemeClr>
                  </a:glow>
                </a:effectLst>
              </a:rPr>
              <a:pPr/>
              <a:t>29.11.2016</a:t>
            </a:fld>
            <a:endParaRPr lang="uk-UA">
              <a:solidFill>
                <a:srgbClr val="284C6A"/>
              </a:solidFill>
              <a:effectLst>
                <a:glow rad="63500">
                  <a:schemeClr val="accent3">
                    <a:satMod val="175000"/>
                    <a:alpha val="40000"/>
                  </a:schemeClr>
                </a:glow>
              </a:effectLst>
            </a:endParaRPr>
          </a:p>
        </p:txBody>
      </p:sp>
      <p:sp>
        <p:nvSpPr>
          <p:cNvPr id="7" name="Місце для номера слайда 6"/>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dirty="0"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13</a:t>
            </a:fld>
            <a:r>
              <a:rPr lang="uk-UA" dirty="0"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077200" cy="798984"/>
          </a:xfrm>
        </p:spPr>
        <p:txBody>
          <a:bodyPr/>
          <a:lstStyle/>
          <a:p>
            <a:pPr algn="ctr"/>
            <a:r>
              <a:rPr lang="uk-UA" sz="3600" b="1" dirty="0" smtClean="0">
                <a:effectLst>
                  <a:glow rad="63500">
                    <a:srgbClr val="FFFF00">
                      <a:alpha val="40000"/>
                    </a:srgbClr>
                  </a:glow>
                </a:effectLst>
                <a:latin typeface="Corbel" pitchFamily="34" charset="0"/>
              </a:rPr>
              <a:t>Стаття 9. Види здобуття освіти</a:t>
            </a:r>
          </a:p>
        </p:txBody>
      </p:sp>
      <p:sp>
        <p:nvSpPr>
          <p:cNvPr id="3" name="Місце для вмісту 2"/>
          <p:cNvSpPr>
            <a:spLocks noGrp="1"/>
          </p:cNvSpPr>
          <p:nvPr>
            <p:ph idx="1"/>
          </p:nvPr>
        </p:nvSpPr>
        <p:spPr>
          <a:xfrm>
            <a:off x="1043608" y="1124744"/>
            <a:ext cx="7560840" cy="5400600"/>
          </a:xfrm>
        </p:spPr>
        <p:txBody>
          <a:bodyPr/>
          <a:lstStyle/>
          <a:p>
            <a:pPr marL="0" indent="357188" algn="just">
              <a:lnSpc>
                <a:spcPct val="100000"/>
              </a:lnSpc>
              <a:spcBef>
                <a:spcPts val="1200"/>
              </a:spcBef>
              <a:buNone/>
            </a:pPr>
            <a:r>
              <a:rPr lang="uk-UA" sz="1800" dirty="0" smtClean="0">
                <a:latin typeface="Corbel" pitchFamily="34" charset="0"/>
              </a:rPr>
              <a:t>2. </a:t>
            </a:r>
            <a:r>
              <a:rPr lang="uk-UA" sz="1800" b="1" dirty="0" smtClean="0">
                <a:latin typeface="Corbel" pitchFamily="34" charset="0"/>
              </a:rPr>
              <a:t>Формальна освіта</a:t>
            </a:r>
            <a:r>
              <a:rPr lang="uk-UA" sz="1800" dirty="0" smtClean="0">
                <a:latin typeface="Corbel" pitchFamily="34" charset="0"/>
              </a:rPr>
              <a:t> – </a:t>
            </a:r>
            <a:r>
              <a:rPr lang="uk-UA" sz="1800" dirty="0" err="1" smtClean="0">
                <a:latin typeface="Corbel" pitchFamily="34" charset="0"/>
              </a:rPr>
              <a:t>освіта</a:t>
            </a:r>
            <a:r>
              <a:rPr lang="uk-UA" sz="1800" dirty="0" smtClean="0">
                <a:latin typeface="Corbel" pitchFamily="34" charset="0"/>
              </a:rPr>
              <a:t>, яка здобувається за освітніми програмами відповідно до визначених законодавством рівнів освіти, галузей знань, спеціальностей (професій), передбачає досягнення здобувачами освіти визначених стандартами освіти результатів навчання відповідного рівня освіти та здобуття кваліфікацій, що визнаються державою.</a:t>
            </a:r>
          </a:p>
          <a:p>
            <a:pPr marL="0" indent="357188" algn="just">
              <a:lnSpc>
                <a:spcPct val="100000"/>
              </a:lnSpc>
              <a:spcBef>
                <a:spcPts val="1200"/>
              </a:spcBef>
              <a:buNone/>
            </a:pPr>
            <a:r>
              <a:rPr lang="uk-UA" sz="1800" dirty="0" smtClean="0">
                <a:latin typeface="Corbel" pitchFamily="34" charset="0"/>
              </a:rPr>
              <a:t>3. </a:t>
            </a:r>
            <a:r>
              <a:rPr lang="uk-UA" sz="1800" b="1" dirty="0" smtClean="0">
                <a:latin typeface="Corbel" pitchFamily="34" charset="0"/>
              </a:rPr>
              <a:t>Неформальна освіта – </a:t>
            </a:r>
            <a:r>
              <a:rPr lang="uk-UA" sz="1800" b="1" dirty="0" err="1" smtClean="0">
                <a:latin typeface="Corbel" pitchFamily="34" charset="0"/>
              </a:rPr>
              <a:t>освіта</a:t>
            </a:r>
            <a:r>
              <a:rPr lang="uk-UA" sz="1800" b="1" dirty="0" smtClean="0">
                <a:latin typeface="Corbel" pitchFamily="34" charset="0"/>
              </a:rPr>
              <a:t>, яка здобувається за освітніми програмами та не передбачає присвоєння (присудження) визнаних державою кваліфікацій за рівнями освіти та отримання встановленого законодавством документа про освіту.</a:t>
            </a:r>
            <a:endParaRPr lang="uk-UA" sz="1800" dirty="0" smtClean="0">
              <a:latin typeface="Corbel" pitchFamily="34" charset="0"/>
            </a:endParaRPr>
          </a:p>
          <a:p>
            <a:pPr marL="0" indent="357188" algn="just">
              <a:lnSpc>
                <a:spcPct val="100000"/>
              </a:lnSpc>
              <a:spcBef>
                <a:spcPts val="1200"/>
              </a:spcBef>
              <a:buNone/>
            </a:pPr>
            <a:r>
              <a:rPr lang="uk-UA" sz="1800" dirty="0" smtClean="0">
                <a:latin typeface="Corbel" pitchFamily="34" charset="0"/>
              </a:rPr>
              <a:t>4. </a:t>
            </a:r>
            <a:r>
              <a:rPr lang="uk-UA" sz="1800" b="1" dirty="0" err="1" smtClean="0">
                <a:latin typeface="Corbel" pitchFamily="34" charset="0"/>
              </a:rPr>
              <a:t>Інформальна</a:t>
            </a:r>
            <a:r>
              <a:rPr lang="uk-UA" sz="1800" b="1" dirty="0" smtClean="0">
                <a:latin typeface="Corbel" pitchFamily="34" charset="0"/>
              </a:rPr>
              <a:t> освіта</a:t>
            </a:r>
            <a:r>
              <a:rPr lang="uk-UA" sz="1800" dirty="0" smtClean="0">
                <a:latin typeface="Corbel" pitchFamily="34" charset="0"/>
              </a:rPr>
              <a:t> (самоосвіта) – освіта, яка передбачає </a:t>
            </a:r>
            <a:r>
              <a:rPr lang="uk-UA" sz="1800" dirty="0" err="1" smtClean="0">
                <a:latin typeface="Corbel" pitchFamily="34" charset="0"/>
              </a:rPr>
              <a:t>самоорганізоване</a:t>
            </a:r>
            <a:r>
              <a:rPr lang="uk-UA" sz="1800" dirty="0" smtClean="0">
                <a:latin typeface="Corbel" pitchFamily="34" charset="0"/>
              </a:rPr>
              <a:t> здобуття особою певних </a:t>
            </a:r>
            <a:r>
              <a:rPr lang="uk-UA" sz="1800" dirty="0" err="1" smtClean="0">
                <a:latin typeface="Corbel" pitchFamily="34" charset="0"/>
              </a:rPr>
              <a:t>компетентностей</a:t>
            </a:r>
            <a:r>
              <a:rPr lang="uk-UA" sz="1800" dirty="0" smtClean="0">
                <a:latin typeface="Corbel" pitchFamily="34" charset="0"/>
              </a:rPr>
              <a:t>, зокрема під час повсякденної діяльності, пов'язаної з професійною, громадською або іншою діяльністю, родиною чи дозвіллям.</a:t>
            </a:r>
          </a:p>
          <a:p>
            <a:pPr marL="0" indent="357188" algn="just">
              <a:lnSpc>
                <a:spcPct val="100000"/>
              </a:lnSpc>
              <a:spcBef>
                <a:spcPts val="1200"/>
              </a:spcBef>
              <a:buNone/>
            </a:pPr>
            <a:r>
              <a:rPr lang="uk-UA" sz="1800" b="1" dirty="0" smtClean="0">
                <a:latin typeface="Corbel" pitchFamily="34" charset="0"/>
              </a:rPr>
              <a:t>5. Кваліфікації та результати навчання, здобуті шляхом неформальної та </a:t>
            </a:r>
            <a:r>
              <a:rPr lang="uk-UA" sz="1800" b="1" dirty="0" err="1" smtClean="0">
                <a:latin typeface="Corbel" pitchFamily="34" charset="0"/>
              </a:rPr>
              <a:t>інформальної</a:t>
            </a:r>
            <a:r>
              <a:rPr lang="uk-UA" sz="1800" b="1" dirty="0" smtClean="0">
                <a:latin typeface="Corbel" pitchFamily="34" charset="0"/>
              </a:rPr>
              <a:t> освіти можуть бути підтверджені та визнані у системі формальної освіти або у інших випадках передбачених законодавством України</a:t>
            </a:r>
            <a:endParaRPr lang="uk-UA" sz="1800" dirty="0">
              <a:latin typeface="Corbel" pitchFamily="34" charset="0"/>
            </a:endParaRPr>
          </a:p>
        </p:txBody>
      </p:sp>
      <p:sp>
        <p:nvSpPr>
          <p:cNvPr id="4" name="Місце для дати 3"/>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E7396E4A-B3F5-4A59-8244-14760E298061}" type="datetime1">
              <a:rPr lang="uk-UA" smtClean="0">
                <a:solidFill>
                  <a:srgbClr val="284C6A"/>
                </a:solidFill>
                <a:effectLst>
                  <a:glow rad="63500">
                    <a:schemeClr val="accent3">
                      <a:satMod val="175000"/>
                      <a:alpha val="40000"/>
                    </a:schemeClr>
                  </a:glow>
                </a:effectLst>
              </a:rPr>
              <a:pPr/>
              <a:t>29.11.2016</a:t>
            </a:fld>
            <a:endParaRPr lang="uk-UA">
              <a:solidFill>
                <a:srgbClr val="284C6A"/>
              </a:solidFill>
              <a:effectLst>
                <a:glow rad="63500">
                  <a:schemeClr val="accent3">
                    <a:satMod val="175000"/>
                    <a:alpha val="40000"/>
                  </a:schemeClr>
                </a:glow>
              </a:effectLst>
            </a:endParaRPr>
          </a:p>
        </p:txBody>
      </p:sp>
      <p:sp>
        <p:nvSpPr>
          <p:cNvPr id="7" name="Місце для номера слайда 6"/>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dirty="0"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14</a:t>
            </a:fld>
            <a:r>
              <a:rPr lang="uk-UA" dirty="0"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1484784"/>
            <a:ext cx="8077200" cy="914400"/>
          </a:xfrm>
        </p:spPr>
        <p:txBody>
          <a:bodyPr/>
          <a:lstStyle/>
          <a:p>
            <a:pPr algn="ctr"/>
            <a:r>
              <a:rPr lang="uk-UA" sz="4000" b="1" dirty="0" smtClean="0">
                <a:effectLst>
                  <a:glow rad="63500">
                    <a:schemeClr val="accent2">
                      <a:satMod val="175000"/>
                      <a:alpha val="40000"/>
                    </a:schemeClr>
                  </a:glow>
                </a:effectLst>
                <a:latin typeface="Corbel" pitchFamily="34" charset="0"/>
              </a:rPr>
              <a:t>«Освітня послуга»</a:t>
            </a:r>
          </a:p>
        </p:txBody>
      </p:sp>
      <p:sp>
        <p:nvSpPr>
          <p:cNvPr id="5" name="Місце для дати 4"/>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CEDB3B8A-254A-40D8-8CBB-3F8380D55C68}" type="datetime1">
              <a:rPr lang="uk-UA" smtClean="0">
                <a:solidFill>
                  <a:srgbClr val="284C6A"/>
                </a:solidFill>
                <a:effectLst>
                  <a:glow rad="63500">
                    <a:schemeClr val="accent3">
                      <a:satMod val="175000"/>
                      <a:alpha val="40000"/>
                    </a:schemeClr>
                  </a:glow>
                </a:effectLst>
              </a:rPr>
              <a:pPr/>
              <a:t>29.11.2016</a:t>
            </a:fld>
            <a:endParaRPr lang="uk-UA">
              <a:solidFill>
                <a:srgbClr val="284C6A"/>
              </a:solidFill>
              <a:effectLst>
                <a:glow rad="63500">
                  <a:schemeClr val="accent3">
                    <a:satMod val="175000"/>
                    <a:alpha val="40000"/>
                  </a:schemeClr>
                </a:glow>
              </a:effectLst>
            </a:endParaRPr>
          </a:p>
        </p:txBody>
      </p:sp>
      <p:sp>
        <p:nvSpPr>
          <p:cNvPr id="8" name="Місце для номера слайда 7"/>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15</a:t>
            </a:fld>
            <a:r>
              <a:rPr lang="uk-UA"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sp>
        <p:nvSpPr>
          <p:cNvPr id="6" name="Місце для вмісту 5"/>
          <p:cNvSpPr>
            <a:spLocks noGrp="1"/>
          </p:cNvSpPr>
          <p:nvPr>
            <p:ph idx="1"/>
          </p:nvPr>
        </p:nvSpPr>
        <p:spPr>
          <a:xfrm>
            <a:off x="533400" y="2636912"/>
            <a:ext cx="8077200" cy="2376264"/>
          </a:xfrm>
        </p:spPr>
        <p:txBody>
          <a:bodyPr/>
          <a:lstStyle/>
          <a:p>
            <a:pPr marL="179388" indent="0" algn="ctr">
              <a:lnSpc>
                <a:spcPct val="100000"/>
              </a:lnSpc>
              <a:buClr>
                <a:srgbClr val="284C6A"/>
              </a:buClr>
              <a:buNone/>
            </a:pPr>
            <a:r>
              <a:rPr lang="uk-UA" sz="2800" dirty="0" smtClean="0">
                <a:latin typeface="Corbel" pitchFamily="34" charset="0"/>
                <a:ea typeface="Times New Roman"/>
              </a:rPr>
              <a:t>комплекс визначених законодавством, освітньою програмою чи договором дій суб’єкта освітньої діяльності, що мають визначену вартість та спрямовані на досягнення здобувачем освіти очікуваних результатів навчання</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дати 3"/>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E7396E4A-B3F5-4A59-8244-14760E298061}" type="datetime1">
              <a:rPr lang="uk-UA" smtClean="0">
                <a:solidFill>
                  <a:srgbClr val="284C6A"/>
                </a:solidFill>
                <a:effectLst>
                  <a:glow rad="63500">
                    <a:schemeClr val="accent3">
                      <a:satMod val="175000"/>
                      <a:alpha val="40000"/>
                    </a:schemeClr>
                  </a:glow>
                </a:effectLst>
              </a:rPr>
              <a:pPr/>
              <a:t>29.11.2016</a:t>
            </a:fld>
            <a:endParaRPr lang="uk-UA">
              <a:solidFill>
                <a:srgbClr val="284C6A"/>
              </a:solidFill>
              <a:effectLst>
                <a:glow rad="63500">
                  <a:schemeClr val="accent3">
                    <a:satMod val="175000"/>
                    <a:alpha val="40000"/>
                  </a:schemeClr>
                </a:glow>
              </a:effectLst>
            </a:endParaRPr>
          </a:p>
        </p:txBody>
      </p:sp>
      <p:sp>
        <p:nvSpPr>
          <p:cNvPr id="7" name="Місце для номера слайда 6"/>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dirty="0"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16</a:t>
            </a:fld>
            <a:r>
              <a:rPr lang="uk-UA" dirty="0"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graphicFrame>
        <p:nvGraphicFramePr>
          <p:cNvPr id="10" name="Місце для вмісту 9"/>
          <p:cNvGraphicFramePr>
            <a:graphicFrameLocks noGrp="1"/>
          </p:cNvGraphicFramePr>
          <p:nvPr>
            <p:ph idx="1"/>
          </p:nvPr>
        </p:nvGraphicFramePr>
        <p:xfrm>
          <a:off x="599256" y="1340769"/>
          <a:ext cx="8077200" cy="4613135"/>
        </p:xfrm>
        <a:graphic>
          <a:graphicData uri="http://schemas.openxmlformats.org/drawingml/2006/table">
            <a:tbl>
              <a:tblPr firstRow="1" bandRow="1">
                <a:tableStyleId>{5C22544A-7EE6-4342-B048-85BDC9FD1C3A}</a:tableStyleId>
              </a:tblPr>
              <a:tblGrid>
                <a:gridCol w="4038600"/>
                <a:gridCol w="4038600"/>
              </a:tblGrid>
              <a:tr h="8640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kern="1200" dirty="0" smtClean="0">
                          <a:latin typeface="Corbel" pitchFamily="34" charset="0"/>
                        </a:rPr>
                        <a:t>Фактична редакція</a:t>
                      </a:r>
                      <a:endParaRPr lang="uk-UA" sz="2000" dirty="0">
                        <a:latin typeface="Corbel" pitchFamily="34" charset="0"/>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kern="1200" dirty="0" smtClean="0">
                          <a:latin typeface="Corbel" pitchFamily="34" charset="0"/>
                        </a:rPr>
                        <a:t>Звертаємо увагу!</a:t>
                      </a:r>
                      <a:endParaRPr lang="uk-UA" sz="2000" dirty="0">
                        <a:latin typeface="Corbel" pitchFamily="34" charset="0"/>
                      </a:endParaRPr>
                    </a:p>
                  </a:txBody>
                  <a:tcPr anchor="ctr" anchorCtr="1"/>
                </a:tc>
              </a:tr>
              <a:tr h="3456504">
                <a:tc>
                  <a:txBody>
                    <a:bodyPr/>
                    <a:lstStyle/>
                    <a:p>
                      <a:r>
                        <a:rPr lang="uk-UA" sz="2000" b="1" noProof="0" dirty="0" smtClean="0">
                          <a:latin typeface="Corbel" pitchFamily="34" charset="0"/>
                        </a:rPr>
                        <a:t>Стаття 78.</a:t>
                      </a:r>
                      <a:endParaRPr lang="en-US" sz="2000" b="1" noProof="0" dirty="0" smtClean="0">
                        <a:latin typeface="Corbel" pitchFamily="34" charset="0"/>
                      </a:endParaRPr>
                    </a:p>
                    <a:p>
                      <a:pPr algn="ctr"/>
                      <a:r>
                        <a:rPr lang="uk-UA" sz="2000" b="1" noProof="0" dirty="0" smtClean="0">
                          <a:latin typeface="Corbel" pitchFamily="34" charset="0"/>
                        </a:rPr>
                        <a:t> Фінансування системи освіти</a:t>
                      </a:r>
                      <a:endParaRPr lang="en-US" sz="2000" b="1" noProof="0" dirty="0" smtClean="0">
                        <a:latin typeface="Corbel" pitchFamily="34" charset="0"/>
                      </a:endParaRPr>
                    </a:p>
                    <a:p>
                      <a:endParaRPr lang="uk-UA" sz="2000" noProof="0" dirty="0" smtClean="0">
                        <a:latin typeface="Corbel" pitchFamily="34" charset="0"/>
                      </a:endParaRPr>
                    </a:p>
                    <a:p>
                      <a:r>
                        <a:rPr lang="uk-UA" sz="2000" noProof="0" dirty="0" smtClean="0">
                          <a:latin typeface="Corbel" pitchFamily="34" charset="0"/>
                        </a:rPr>
                        <a:t>1. Держава забезпечує асигнування на освіту в розмірі не меншому 7 відсотків валового внутрішнього продукту за рахунок коштів державного, місцевих бюджетів та інших джерел фінансування, не заборонених законодавством.</a:t>
                      </a:r>
                    </a:p>
                    <a:p>
                      <a:endParaRPr lang="uk-UA" sz="2000" dirty="0">
                        <a:latin typeface="Corbel" pitchFamily="34" charset="0"/>
                      </a:endParaRPr>
                    </a:p>
                  </a:txBody>
                  <a:tcPr/>
                </a:tc>
                <a:tc>
                  <a:txBody>
                    <a:bodyPr/>
                    <a:lstStyle/>
                    <a:p>
                      <a:pPr>
                        <a:lnSpc>
                          <a:spcPct val="115000"/>
                        </a:lnSpc>
                        <a:spcAft>
                          <a:spcPts val="0"/>
                        </a:spcAft>
                      </a:pPr>
                      <a:endParaRPr lang="uk-UA" sz="2000" dirty="0" smtClean="0">
                        <a:latin typeface="Corbel" pitchFamily="34" charset="0"/>
                      </a:endParaRPr>
                    </a:p>
                    <a:p>
                      <a:pPr>
                        <a:lnSpc>
                          <a:spcPct val="115000"/>
                        </a:lnSpc>
                        <a:spcAft>
                          <a:spcPts val="0"/>
                        </a:spcAft>
                      </a:pPr>
                      <a:endParaRPr lang="uk-UA" sz="2000" dirty="0" smtClean="0">
                        <a:latin typeface="Corbel" pitchFamily="34" charset="0"/>
                      </a:endParaRPr>
                    </a:p>
                    <a:p>
                      <a:pPr>
                        <a:lnSpc>
                          <a:spcPct val="115000"/>
                        </a:lnSpc>
                        <a:spcAft>
                          <a:spcPts val="0"/>
                        </a:spcAft>
                      </a:pPr>
                      <a:endParaRPr lang="uk-UA" sz="2000" dirty="0" smtClean="0">
                        <a:latin typeface="Corbel" pitchFamily="34" charset="0"/>
                      </a:endParaRPr>
                    </a:p>
                    <a:p>
                      <a:pPr>
                        <a:lnSpc>
                          <a:spcPct val="115000"/>
                        </a:lnSpc>
                        <a:spcAft>
                          <a:spcPts val="0"/>
                        </a:spcAft>
                      </a:pPr>
                      <a:r>
                        <a:rPr lang="uk-UA" sz="2000" dirty="0" smtClean="0">
                          <a:latin typeface="Corbel" pitchFamily="34" charset="0"/>
                        </a:rPr>
                        <a:t>У старому законі «не </a:t>
                      </a:r>
                      <a:r>
                        <a:rPr lang="uk-UA" sz="2000" dirty="0">
                          <a:latin typeface="Corbel" pitchFamily="34" charset="0"/>
                        </a:rPr>
                        <a:t>меншому 10 відсотків»  </a:t>
                      </a:r>
                      <a:r>
                        <a:rPr lang="uk-UA" sz="2000" dirty="0" smtClean="0">
                          <a:latin typeface="Corbel" pitchFamily="34" charset="0"/>
                        </a:rPr>
                        <a:t>!!!!!</a:t>
                      </a:r>
                    </a:p>
                    <a:p>
                      <a:pPr>
                        <a:lnSpc>
                          <a:spcPct val="115000"/>
                        </a:lnSpc>
                        <a:spcAft>
                          <a:spcPts val="0"/>
                        </a:spcAft>
                      </a:pPr>
                      <a:endParaRPr lang="ru-RU" sz="2000" dirty="0" smtClean="0">
                        <a:latin typeface="Corbel" pitchFamily="34" charset="0"/>
                      </a:endParaRPr>
                    </a:p>
                    <a:p>
                      <a:pPr>
                        <a:lnSpc>
                          <a:spcPct val="115000"/>
                        </a:lnSpc>
                        <a:spcAft>
                          <a:spcPts val="0"/>
                        </a:spcAft>
                      </a:pPr>
                      <a:endParaRPr lang="uk-UA" sz="2000" dirty="0">
                        <a:latin typeface="Corbel" pitchFamily="34" charset="0"/>
                      </a:endParaRPr>
                    </a:p>
                  </a:txBody>
                  <a:tcPr marL="68580" marR="68580" marT="0" marB="0"/>
                </a:tc>
              </a:tr>
            </a:tbl>
          </a:graphicData>
        </a:graphic>
      </p:graphicFrame>
      <p:sp>
        <p:nvSpPr>
          <p:cNvPr id="12" name="Прямокутник 11"/>
          <p:cNvSpPr/>
          <p:nvPr/>
        </p:nvSpPr>
        <p:spPr>
          <a:xfrm rot="20484765">
            <a:off x="4826042" y="3408259"/>
            <a:ext cx="3620384" cy="830997"/>
          </a:xfrm>
          <a:prstGeom prst="rect">
            <a:avLst/>
          </a:prstGeom>
          <a:solidFill>
            <a:schemeClr val="bg1">
              <a:alpha val="70000"/>
            </a:schemeClr>
          </a:solidFill>
          <a:ln w="38100">
            <a:solidFill>
              <a:srgbClr val="C000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400" dirty="0" smtClean="0">
                <a:solidFill>
                  <a:srgbClr val="FF0000"/>
                </a:solidFill>
                <a:latin typeface="Corbel" pitchFamily="34" charset="0"/>
              </a:rPr>
              <a:t>Зменшення фінансування незаконне!</a:t>
            </a:r>
          </a:p>
        </p:txBody>
      </p:sp>
      <p:sp>
        <p:nvSpPr>
          <p:cNvPr id="9" name="Заголовок 1"/>
          <p:cNvSpPr>
            <a:spLocks noGrp="1"/>
          </p:cNvSpPr>
          <p:nvPr>
            <p:ph type="title"/>
          </p:nvPr>
        </p:nvSpPr>
        <p:spPr>
          <a:xfrm>
            <a:off x="467544" y="404664"/>
            <a:ext cx="8077200" cy="648072"/>
          </a:xfrm>
        </p:spPr>
        <p:txBody>
          <a:bodyPr/>
          <a:lstStyle/>
          <a:p>
            <a:pPr algn="ctr"/>
            <a:r>
              <a:rPr lang="uk-UA" sz="3600" b="1" dirty="0" smtClean="0">
                <a:effectLst>
                  <a:glow rad="63500">
                    <a:schemeClr val="accent5">
                      <a:satMod val="175000"/>
                      <a:alpha val="40000"/>
                    </a:schemeClr>
                  </a:glow>
                </a:effectLst>
                <a:latin typeface="Corbel" pitchFamily="34" charset="0"/>
              </a:rPr>
              <a:t>Проект Закону України «Про освіту»</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70" decel="100000"/>
                                        <p:tgtEl>
                                          <p:spTgt spid="12"/>
                                        </p:tgtEl>
                                      </p:cBhvr>
                                    </p:animEffect>
                                    <p:animScale>
                                      <p:cBhvr>
                                        <p:cTn id="8" dur="770" decel="100000"/>
                                        <p:tgtEl>
                                          <p:spTgt spid="12"/>
                                        </p:tgtEl>
                                      </p:cBhvr>
                                      <p:from x="10000" y="10000"/>
                                      <p:to x="200000" y="450000"/>
                                    </p:animScale>
                                    <p:animScale>
                                      <p:cBhvr>
                                        <p:cTn id="9" dur="1230" accel="100000" fill="hold">
                                          <p:stCondLst>
                                            <p:cond delay="770"/>
                                          </p:stCondLst>
                                        </p:cTn>
                                        <p:tgtEl>
                                          <p:spTgt spid="12"/>
                                        </p:tgtEl>
                                      </p:cBhvr>
                                      <p:from x="200000" y="450000"/>
                                      <p:to x="100000" y="100000"/>
                                    </p:animScale>
                                    <p:set>
                                      <p:cBhvr>
                                        <p:cTn id="10" dur="770" fill="hold"/>
                                        <p:tgtEl>
                                          <p:spTgt spid="12"/>
                                        </p:tgtEl>
                                        <p:attrNameLst>
                                          <p:attrName>ppt_x</p:attrName>
                                        </p:attrNameLst>
                                      </p:cBhvr>
                                      <p:to>
                                        <p:strVal val="(0.5)"/>
                                      </p:to>
                                    </p:set>
                                    <p:anim from="(0.5)" to="(#ppt_x)" calcmode="lin" valueType="num">
                                      <p:cBhvr>
                                        <p:cTn id="11" dur="1230" accel="100000" fill="hold">
                                          <p:stCondLst>
                                            <p:cond delay="770"/>
                                          </p:stCondLst>
                                        </p:cTn>
                                        <p:tgtEl>
                                          <p:spTgt spid="12"/>
                                        </p:tgtEl>
                                        <p:attrNameLst>
                                          <p:attrName>ppt_x</p:attrName>
                                        </p:attrNameLst>
                                      </p:cBhvr>
                                    </p:anim>
                                    <p:set>
                                      <p:cBhvr>
                                        <p:cTn id="12" dur="770" fill="hold"/>
                                        <p:tgtEl>
                                          <p:spTgt spid="12"/>
                                        </p:tgtEl>
                                        <p:attrNameLst>
                                          <p:attrName>ppt_y</p:attrName>
                                        </p:attrNameLst>
                                      </p:cBhvr>
                                      <p:to>
                                        <p:strVal val="(#ppt_y+0.4)"/>
                                      </p:to>
                                    </p:set>
                                    <p:anim from="(#ppt_y+0.4)" to="(#ppt_y)" calcmode="lin" valueType="num">
                                      <p:cBhvr>
                                        <p:cTn id="13" dur="1230" accel="100000" fill="hold">
                                          <p:stCondLst>
                                            <p:cond delay="770"/>
                                          </p:stCondLst>
                                        </p:cTn>
                                        <p:tgtEl>
                                          <p:spTgt spid="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дати 3"/>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E7396E4A-B3F5-4A59-8244-14760E298061}" type="datetime1">
              <a:rPr lang="uk-UA" smtClean="0">
                <a:solidFill>
                  <a:srgbClr val="284C6A"/>
                </a:solidFill>
                <a:effectLst>
                  <a:glow rad="63500">
                    <a:schemeClr val="accent3">
                      <a:satMod val="175000"/>
                      <a:alpha val="40000"/>
                    </a:schemeClr>
                  </a:glow>
                </a:effectLst>
              </a:rPr>
              <a:pPr/>
              <a:t>29.11.2016</a:t>
            </a:fld>
            <a:endParaRPr lang="uk-UA">
              <a:solidFill>
                <a:srgbClr val="284C6A"/>
              </a:solidFill>
              <a:effectLst>
                <a:glow rad="63500">
                  <a:schemeClr val="accent3">
                    <a:satMod val="175000"/>
                    <a:alpha val="40000"/>
                  </a:schemeClr>
                </a:glow>
              </a:effectLst>
            </a:endParaRPr>
          </a:p>
        </p:txBody>
      </p:sp>
      <p:sp>
        <p:nvSpPr>
          <p:cNvPr id="7" name="Місце для номера слайда 6"/>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dirty="0"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17</a:t>
            </a:fld>
            <a:r>
              <a:rPr lang="uk-UA" dirty="0"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graphicFrame>
        <p:nvGraphicFramePr>
          <p:cNvPr id="10" name="Місце для вмісту 9"/>
          <p:cNvGraphicFramePr>
            <a:graphicFrameLocks noGrp="1"/>
          </p:cNvGraphicFramePr>
          <p:nvPr>
            <p:ph idx="1"/>
          </p:nvPr>
        </p:nvGraphicFramePr>
        <p:xfrm>
          <a:off x="683568" y="1268760"/>
          <a:ext cx="7992888" cy="5184576"/>
        </p:xfrm>
        <a:graphic>
          <a:graphicData uri="http://schemas.openxmlformats.org/drawingml/2006/table">
            <a:tbl>
              <a:tblPr firstRow="1" bandRow="1">
                <a:tableStyleId>{5C22544A-7EE6-4342-B048-85BDC9FD1C3A}</a:tableStyleId>
              </a:tblPr>
              <a:tblGrid>
                <a:gridCol w="4032448"/>
                <a:gridCol w="3960440"/>
              </a:tblGrid>
              <a:tr h="606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kern="1200" dirty="0" smtClean="0">
                          <a:latin typeface="Corbel" pitchFamily="34" charset="0"/>
                        </a:rPr>
                        <a:t>Фактична редакція</a:t>
                      </a:r>
                      <a:endParaRPr lang="uk-UA" sz="2000" dirty="0">
                        <a:latin typeface="Corbel" pitchFamily="34" charset="0"/>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kern="1200" dirty="0" smtClean="0">
                          <a:latin typeface="Corbel" pitchFamily="34" charset="0"/>
                        </a:rPr>
                        <a:t>Звертаємо увагу!</a:t>
                      </a:r>
                      <a:endParaRPr lang="uk-UA" sz="2000" dirty="0">
                        <a:latin typeface="Corbel" pitchFamily="34" charset="0"/>
                      </a:endParaRPr>
                    </a:p>
                  </a:txBody>
                  <a:tcPr anchor="ctr" anchorCtr="1"/>
                </a:tc>
              </a:tr>
              <a:tr h="4578559">
                <a:tc>
                  <a:txBody>
                    <a:bodyPr/>
                    <a:lstStyle/>
                    <a:p>
                      <a:r>
                        <a:rPr lang="uk-UA" sz="2000" b="1" kern="1200" dirty="0" smtClean="0">
                          <a:solidFill>
                            <a:schemeClr val="dk1"/>
                          </a:solidFill>
                          <a:latin typeface="Corbel" pitchFamily="34" charset="0"/>
                          <a:ea typeface="+mn-ea"/>
                          <a:cs typeface="+mn-cs"/>
                        </a:rPr>
                        <a:t>Стаття 80. </a:t>
                      </a:r>
                    </a:p>
                    <a:p>
                      <a:pPr algn="ctr"/>
                      <a:r>
                        <a:rPr lang="uk-UA" sz="2000" b="1" kern="1200" dirty="0" smtClean="0">
                          <a:solidFill>
                            <a:schemeClr val="dk1"/>
                          </a:solidFill>
                          <a:latin typeface="Corbel" pitchFamily="34" charset="0"/>
                          <a:ea typeface="+mn-ea"/>
                          <a:cs typeface="+mn-cs"/>
                        </a:rPr>
                        <a:t>Фінансово-господарська діяльність закладів освіти та установ, організацій, підприємств системи освіти</a:t>
                      </a:r>
                    </a:p>
                    <a:p>
                      <a:r>
                        <a:rPr lang="uk-UA" sz="2000" kern="1200" dirty="0" smtClean="0">
                          <a:solidFill>
                            <a:schemeClr val="dk1"/>
                          </a:solidFill>
                          <a:latin typeface="Corbel" pitchFamily="34" charset="0"/>
                          <a:ea typeface="+mn-ea"/>
                          <a:cs typeface="+mn-cs"/>
                        </a:rPr>
                        <a:t>1. Джерелами фінансування суб’єктів освітньої діяльності відповідно до законодавства можуть бути:</a:t>
                      </a:r>
                    </a:p>
                    <a:p>
                      <a:r>
                        <a:rPr lang="uk-UA" sz="2000" kern="1200" dirty="0" smtClean="0">
                          <a:solidFill>
                            <a:schemeClr val="dk1"/>
                          </a:solidFill>
                          <a:latin typeface="Corbel" pitchFamily="34" charset="0"/>
                          <a:ea typeface="+mn-ea"/>
                          <a:cs typeface="+mn-cs"/>
                        </a:rPr>
                        <a:t>державний бюджет;</a:t>
                      </a:r>
                    </a:p>
                    <a:p>
                      <a:r>
                        <a:rPr lang="uk-UA" sz="2000" kern="1200" dirty="0" smtClean="0">
                          <a:solidFill>
                            <a:schemeClr val="dk1"/>
                          </a:solidFill>
                          <a:latin typeface="Corbel" pitchFamily="34" charset="0"/>
                          <a:ea typeface="+mn-ea"/>
                          <a:cs typeface="+mn-cs"/>
                        </a:rPr>
                        <a:t>місцеві бюджети;</a:t>
                      </a:r>
                    </a:p>
                    <a:p>
                      <a:r>
                        <a:rPr lang="uk-UA" sz="2000" kern="1200" dirty="0" smtClean="0">
                          <a:solidFill>
                            <a:schemeClr val="dk1"/>
                          </a:solidFill>
                          <a:latin typeface="Corbel" pitchFamily="34" charset="0"/>
                          <a:ea typeface="+mn-ea"/>
                          <a:cs typeface="+mn-cs"/>
                        </a:rPr>
                        <a:t>кошти, одержані за надання освітніх послуг відповідно до укладених договорів;…</a:t>
                      </a:r>
                      <a:endParaRPr lang="uk-UA" sz="2000" dirty="0">
                        <a:latin typeface="Corbel" pitchFamily="34" charset="0"/>
                      </a:endParaRPr>
                    </a:p>
                  </a:txBody>
                  <a:tcPr/>
                </a:tc>
                <a:tc>
                  <a:txBody>
                    <a:bodyPr/>
                    <a:lstStyle/>
                    <a:p>
                      <a:r>
                        <a:rPr lang="uk-UA" sz="2000" b="1" kern="1200" dirty="0" smtClean="0">
                          <a:solidFill>
                            <a:schemeClr val="dk1"/>
                          </a:solidFill>
                          <a:latin typeface="Corbel" pitchFamily="34" charset="0"/>
                          <a:ea typeface="+mn-ea"/>
                          <a:cs typeface="+mn-cs"/>
                        </a:rPr>
                        <a:t>Стаття 80. </a:t>
                      </a:r>
                    </a:p>
                    <a:p>
                      <a:pPr algn="ctr"/>
                      <a:r>
                        <a:rPr lang="uk-UA" sz="2000" b="1" kern="1200" dirty="0" smtClean="0">
                          <a:solidFill>
                            <a:schemeClr val="dk1"/>
                          </a:solidFill>
                          <a:latin typeface="Corbel" pitchFamily="34" charset="0"/>
                          <a:ea typeface="+mn-ea"/>
                          <a:cs typeface="+mn-cs"/>
                        </a:rPr>
                        <a:t>Фінансово-господарська діяльність закладів освіти та установ, організацій, підприємств системи освіти</a:t>
                      </a:r>
                    </a:p>
                    <a:p>
                      <a:r>
                        <a:rPr lang="uk-UA" sz="2000" kern="1200" dirty="0" smtClean="0">
                          <a:solidFill>
                            <a:schemeClr val="dk1"/>
                          </a:solidFill>
                          <a:latin typeface="Corbel" pitchFamily="34" charset="0"/>
                          <a:ea typeface="+mn-ea"/>
                          <a:cs typeface="+mn-cs"/>
                        </a:rPr>
                        <a:t>1. Джерелами фінансування суб’єктів освітньої діяльності відповідно до законодавства можуть бути:</a:t>
                      </a:r>
                    </a:p>
                    <a:p>
                      <a:r>
                        <a:rPr lang="uk-UA" sz="2000" kern="1200" dirty="0" smtClean="0">
                          <a:solidFill>
                            <a:schemeClr val="dk1"/>
                          </a:solidFill>
                          <a:latin typeface="Corbel" pitchFamily="34" charset="0"/>
                          <a:ea typeface="+mn-ea"/>
                          <a:cs typeface="+mn-cs"/>
                        </a:rPr>
                        <a:t>державний бюджет;</a:t>
                      </a:r>
                    </a:p>
                    <a:p>
                      <a:r>
                        <a:rPr lang="uk-UA" sz="2000" kern="1200" dirty="0" smtClean="0">
                          <a:solidFill>
                            <a:schemeClr val="dk1"/>
                          </a:solidFill>
                          <a:latin typeface="Corbel" pitchFamily="34" charset="0"/>
                          <a:ea typeface="+mn-ea"/>
                          <a:cs typeface="+mn-cs"/>
                        </a:rPr>
                        <a:t>місцеві бюджети;</a:t>
                      </a:r>
                    </a:p>
                    <a:p>
                      <a:r>
                        <a:rPr lang="uk-UA" sz="2000" kern="1200" dirty="0" smtClean="0">
                          <a:solidFill>
                            <a:schemeClr val="dk1"/>
                          </a:solidFill>
                          <a:latin typeface="Corbel" pitchFamily="34" charset="0"/>
                          <a:ea typeface="+mn-ea"/>
                          <a:cs typeface="+mn-cs"/>
                        </a:rPr>
                        <a:t>кошти, одержані за надання освітніх </a:t>
                      </a:r>
                      <a:r>
                        <a:rPr lang="ru-RU" sz="2000" b="1" kern="1200" dirty="0" smtClean="0">
                          <a:solidFill>
                            <a:srgbClr val="FF0000"/>
                          </a:solidFill>
                          <a:latin typeface="Corbel" pitchFamily="34" charset="0"/>
                          <a:ea typeface="+mn-ea"/>
                          <a:cs typeface="+mn-cs"/>
                        </a:rPr>
                        <a:t>та </a:t>
                      </a:r>
                      <a:r>
                        <a:rPr lang="uk-UA" sz="2000" b="1" kern="1200" dirty="0" smtClean="0">
                          <a:solidFill>
                            <a:srgbClr val="FF0000"/>
                          </a:solidFill>
                          <a:latin typeface="Corbel" pitchFamily="34" charset="0"/>
                          <a:ea typeface="+mn-ea"/>
                          <a:cs typeface="+mn-cs"/>
                        </a:rPr>
                        <a:t>інших</a:t>
                      </a:r>
                      <a:r>
                        <a:rPr lang="uk-UA" sz="2000" kern="1200" dirty="0" smtClean="0">
                          <a:solidFill>
                            <a:srgbClr val="FF0000"/>
                          </a:solidFill>
                          <a:latin typeface="Corbel" pitchFamily="34" charset="0"/>
                          <a:ea typeface="+mn-ea"/>
                          <a:cs typeface="+mn-cs"/>
                        </a:rPr>
                        <a:t> </a:t>
                      </a:r>
                      <a:r>
                        <a:rPr lang="uk-UA" sz="2000" kern="1200" dirty="0" smtClean="0">
                          <a:solidFill>
                            <a:schemeClr val="dk1"/>
                          </a:solidFill>
                          <a:latin typeface="Corbel" pitchFamily="34" charset="0"/>
                          <a:ea typeface="+mn-ea"/>
                          <a:cs typeface="+mn-cs"/>
                        </a:rPr>
                        <a:t>послуг відповідно до укладених договорів;…</a:t>
                      </a:r>
                    </a:p>
                  </a:txBody>
                  <a:tcPr marL="68580" marR="68580" marT="0" marB="0"/>
                </a:tc>
              </a:tr>
            </a:tbl>
          </a:graphicData>
        </a:graphic>
      </p:graphicFrame>
      <p:sp>
        <p:nvSpPr>
          <p:cNvPr id="6" name="Прямокутник 5"/>
          <p:cNvSpPr/>
          <p:nvPr/>
        </p:nvSpPr>
        <p:spPr>
          <a:xfrm rot="20484765">
            <a:off x="1905161" y="3160232"/>
            <a:ext cx="5920420" cy="2308324"/>
          </a:xfrm>
          <a:prstGeom prst="rect">
            <a:avLst/>
          </a:prstGeom>
          <a:solidFill>
            <a:schemeClr val="bg1">
              <a:alpha val="70000"/>
            </a:schemeClr>
          </a:solidFill>
          <a:ln w="38100">
            <a:solidFill>
              <a:srgbClr val="C000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uk-UA" sz="2400" b="1" dirty="0" smtClean="0">
                <a:solidFill>
                  <a:srgbClr val="FF0000"/>
                </a:solidFill>
                <a:latin typeface="Corbel" pitchFamily="34" charset="0"/>
              </a:rPr>
              <a:t>Суть проблеми: </a:t>
            </a:r>
          </a:p>
          <a:p>
            <a:pPr algn="ctr"/>
            <a:r>
              <a:rPr lang="uk-UA" sz="2400" dirty="0" smtClean="0">
                <a:solidFill>
                  <a:srgbClr val="FF0000"/>
                </a:solidFill>
                <a:latin typeface="Corbel" pitchFamily="34" charset="0"/>
              </a:rPr>
              <a:t>ми надаємо не тільки платні освітні послуги: освітні, фізкультурно-оздоровчі, концертна діяльність, проведення курсів підвищення кваліфікації, оренда тобто</a:t>
            </a:r>
          </a:p>
          <a:p>
            <a:pPr algn="ctr"/>
            <a:r>
              <a:rPr lang="uk-UA" sz="2400" b="1" dirty="0" smtClean="0">
                <a:solidFill>
                  <a:srgbClr val="FF0000"/>
                </a:solidFill>
                <a:latin typeface="Corbel" pitchFamily="34" charset="0"/>
              </a:rPr>
              <a:t> НЕ ТІЛЬКИ ОСВІТНІ</a:t>
            </a:r>
          </a:p>
        </p:txBody>
      </p:sp>
      <p:sp>
        <p:nvSpPr>
          <p:cNvPr id="11" name="Заголовок 1"/>
          <p:cNvSpPr>
            <a:spLocks noGrp="1"/>
          </p:cNvSpPr>
          <p:nvPr>
            <p:ph type="title"/>
          </p:nvPr>
        </p:nvSpPr>
        <p:spPr>
          <a:xfrm>
            <a:off x="467544" y="404664"/>
            <a:ext cx="8077200" cy="648072"/>
          </a:xfrm>
        </p:spPr>
        <p:txBody>
          <a:bodyPr/>
          <a:lstStyle/>
          <a:p>
            <a:pPr algn="ctr"/>
            <a:r>
              <a:rPr lang="uk-UA" sz="3600" b="1" dirty="0" smtClean="0">
                <a:effectLst>
                  <a:glow rad="63500">
                    <a:schemeClr val="accent5">
                      <a:satMod val="175000"/>
                      <a:alpha val="40000"/>
                    </a:schemeClr>
                  </a:glow>
                </a:effectLst>
                <a:latin typeface="Corbel" pitchFamily="34" charset="0"/>
              </a:rPr>
              <a:t>Проект Закону України «Про освіту»</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дати 3"/>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E7396E4A-B3F5-4A59-8244-14760E298061}" type="datetime1">
              <a:rPr lang="uk-UA" smtClean="0">
                <a:solidFill>
                  <a:srgbClr val="284C6A"/>
                </a:solidFill>
                <a:effectLst>
                  <a:glow rad="63500">
                    <a:schemeClr val="accent3">
                      <a:satMod val="175000"/>
                      <a:alpha val="40000"/>
                    </a:schemeClr>
                  </a:glow>
                </a:effectLst>
              </a:rPr>
              <a:pPr/>
              <a:t>29.11.2016</a:t>
            </a:fld>
            <a:endParaRPr lang="uk-UA" dirty="0">
              <a:solidFill>
                <a:srgbClr val="284C6A"/>
              </a:solidFill>
              <a:effectLst>
                <a:glow rad="63500">
                  <a:schemeClr val="accent3">
                    <a:satMod val="175000"/>
                    <a:alpha val="40000"/>
                  </a:schemeClr>
                </a:glow>
              </a:effectLst>
            </a:endParaRPr>
          </a:p>
        </p:txBody>
      </p:sp>
      <p:sp>
        <p:nvSpPr>
          <p:cNvPr id="7" name="Місце для номера слайда 6"/>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dirty="0"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18</a:t>
            </a:fld>
            <a:r>
              <a:rPr lang="uk-UA" dirty="0"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graphicFrame>
        <p:nvGraphicFramePr>
          <p:cNvPr id="10" name="Місце для вмісту 9"/>
          <p:cNvGraphicFramePr>
            <a:graphicFrameLocks noGrp="1"/>
          </p:cNvGraphicFramePr>
          <p:nvPr>
            <p:ph idx="1"/>
          </p:nvPr>
        </p:nvGraphicFramePr>
        <p:xfrm>
          <a:off x="539552" y="1124745"/>
          <a:ext cx="8077200" cy="5323899"/>
        </p:xfrm>
        <a:graphic>
          <a:graphicData uri="http://schemas.openxmlformats.org/drawingml/2006/table">
            <a:tbl>
              <a:tblPr firstRow="1" bandRow="1">
                <a:tableStyleId>{5C22544A-7EE6-4342-B048-85BDC9FD1C3A}</a:tableStyleId>
              </a:tblPr>
              <a:tblGrid>
                <a:gridCol w="4038600"/>
                <a:gridCol w="4038600"/>
              </a:tblGrid>
              <a:tr h="5040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kern="1200" dirty="0" smtClean="0">
                          <a:latin typeface="Corbel" pitchFamily="34" charset="0"/>
                        </a:rPr>
                        <a:t>Фактична редакція</a:t>
                      </a:r>
                      <a:endParaRPr lang="uk-UA" sz="2000" dirty="0">
                        <a:latin typeface="Corbel" pitchFamily="34" charset="0"/>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kern="1200" dirty="0" smtClean="0">
                          <a:latin typeface="Corbel" pitchFamily="34" charset="0"/>
                        </a:rPr>
                        <a:t>Звертаємо увагу!</a:t>
                      </a:r>
                      <a:endParaRPr lang="uk-UA" sz="2000" dirty="0">
                        <a:latin typeface="Corbel" pitchFamily="34" charset="0"/>
                      </a:endParaRPr>
                    </a:p>
                  </a:txBody>
                  <a:tcPr anchor="ctr" anchorCtr="1"/>
                </a:tc>
              </a:tr>
              <a:tr h="4819844">
                <a:tc>
                  <a:txBody>
                    <a:bodyPr/>
                    <a:lstStyle/>
                    <a:p>
                      <a:r>
                        <a:rPr lang="uk-UA" sz="1900" b="1" kern="1200" dirty="0" smtClean="0">
                          <a:solidFill>
                            <a:schemeClr val="dk1"/>
                          </a:solidFill>
                          <a:latin typeface="Corbel" pitchFamily="34" charset="0"/>
                          <a:ea typeface="+mn-ea"/>
                          <a:cs typeface="+mn-cs"/>
                        </a:rPr>
                        <a:t>Стаття 81. </a:t>
                      </a:r>
                    </a:p>
                    <a:p>
                      <a:pPr algn="ctr"/>
                      <a:r>
                        <a:rPr lang="uk-UA" sz="1900" b="1" kern="1200" dirty="0" smtClean="0">
                          <a:solidFill>
                            <a:schemeClr val="dk1"/>
                          </a:solidFill>
                          <a:latin typeface="Corbel" pitchFamily="34" charset="0"/>
                          <a:ea typeface="+mn-ea"/>
                          <a:cs typeface="+mn-cs"/>
                        </a:rPr>
                        <a:t>Матеріально-технічна база закладів освіти та установ, організацій, підприємств системи освіти</a:t>
                      </a:r>
                    </a:p>
                    <a:p>
                      <a:r>
                        <a:rPr lang="uk-UA" sz="1900" kern="1200" dirty="0" smtClean="0">
                          <a:solidFill>
                            <a:schemeClr val="dk1"/>
                          </a:solidFill>
                          <a:latin typeface="Corbel" pitchFamily="34" charset="0"/>
                          <a:ea typeface="+mn-ea"/>
                          <a:cs typeface="+mn-cs"/>
                        </a:rPr>
                        <a:t>4. Основні фонди, оборотні кошти та інше майно державних закладів освіти не підлягають вилученню, крім випадків, встановлених законами України.</a:t>
                      </a:r>
                    </a:p>
                    <a:p>
                      <a:r>
                        <a:rPr lang="uk-UA" sz="1900" kern="1200" dirty="0" smtClean="0">
                          <a:solidFill>
                            <a:schemeClr val="dk1"/>
                          </a:solidFill>
                          <a:latin typeface="Corbel" pitchFamily="34" charset="0"/>
                          <a:ea typeface="+mn-ea"/>
                          <a:cs typeface="+mn-cs"/>
                        </a:rPr>
                        <a:t>5. Державні та комунальні заклади освіти не підлягають приватизації, перепрофілюванню або використанню не за освітнім призначенням, крім випадків, встановлених законами України</a:t>
                      </a:r>
                      <a:endParaRPr lang="uk-UA" sz="1900" dirty="0">
                        <a:latin typeface="Corbel" pitchFamily="34" charset="0"/>
                      </a:endParaRPr>
                    </a:p>
                  </a:txBody>
                  <a:tcPr/>
                </a:tc>
                <a:tc>
                  <a:txBody>
                    <a:bodyPr/>
                    <a:lstStyle/>
                    <a:p>
                      <a:r>
                        <a:rPr lang="uk-UA" sz="1900" b="1" kern="1200" dirty="0" smtClean="0">
                          <a:solidFill>
                            <a:schemeClr val="dk1"/>
                          </a:solidFill>
                          <a:latin typeface="Corbel" pitchFamily="34" charset="0"/>
                          <a:ea typeface="+mn-ea"/>
                          <a:cs typeface="+mn-cs"/>
                        </a:rPr>
                        <a:t>Стаття 81.</a:t>
                      </a:r>
                      <a:r>
                        <a:rPr lang="uk-UA" sz="1900" kern="1200" dirty="0" smtClean="0">
                          <a:solidFill>
                            <a:schemeClr val="dk1"/>
                          </a:solidFill>
                          <a:latin typeface="Corbel" pitchFamily="34" charset="0"/>
                          <a:ea typeface="+mn-ea"/>
                          <a:cs typeface="+mn-cs"/>
                        </a:rPr>
                        <a:t> </a:t>
                      </a:r>
                    </a:p>
                    <a:p>
                      <a:pPr algn="ctr"/>
                      <a:r>
                        <a:rPr lang="uk-UA" sz="1900" b="1" kern="1200" dirty="0" smtClean="0">
                          <a:solidFill>
                            <a:schemeClr val="dk1"/>
                          </a:solidFill>
                          <a:latin typeface="Corbel" pitchFamily="34" charset="0"/>
                          <a:ea typeface="+mn-ea"/>
                          <a:cs typeface="+mn-cs"/>
                        </a:rPr>
                        <a:t>Матеріально-технічна база закладів освіти та установ, організацій, підприємств системи освіти</a:t>
                      </a:r>
                    </a:p>
                    <a:p>
                      <a:r>
                        <a:rPr lang="uk-UA" sz="1900" kern="1200" dirty="0" smtClean="0">
                          <a:solidFill>
                            <a:schemeClr val="dk1"/>
                          </a:solidFill>
                          <a:latin typeface="Corbel" pitchFamily="34" charset="0"/>
                          <a:ea typeface="+mn-ea"/>
                          <a:cs typeface="+mn-cs"/>
                        </a:rPr>
                        <a:t>4. Основні фонди, оборотні кошти та інше майно державних </a:t>
                      </a:r>
                      <a:r>
                        <a:rPr lang="ru-RU" sz="1900" b="1" kern="1200" dirty="0" smtClean="0">
                          <a:solidFill>
                            <a:srgbClr val="FF0000"/>
                          </a:solidFill>
                          <a:latin typeface="Corbel" pitchFamily="34" charset="0"/>
                          <a:ea typeface="+mn-ea"/>
                          <a:cs typeface="+mn-cs"/>
                        </a:rPr>
                        <a:t>та </a:t>
                      </a:r>
                      <a:r>
                        <a:rPr lang="ru-RU" sz="1900" b="1" kern="1200" dirty="0" err="1" smtClean="0">
                          <a:solidFill>
                            <a:srgbClr val="FF0000"/>
                          </a:solidFill>
                          <a:latin typeface="Corbel" pitchFamily="34" charset="0"/>
                          <a:ea typeface="+mn-ea"/>
                          <a:cs typeface="+mn-cs"/>
                        </a:rPr>
                        <a:t>комунальних</a:t>
                      </a:r>
                      <a:r>
                        <a:rPr lang="uk-UA" sz="1900" kern="1200" dirty="0" smtClean="0">
                          <a:solidFill>
                            <a:srgbClr val="FF0000"/>
                          </a:solidFill>
                          <a:latin typeface="Corbel" pitchFamily="34" charset="0"/>
                          <a:ea typeface="+mn-ea"/>
                          <a:cs typeface="+mn-cs"/>
                        </a:rPr>
                        <a:t> </a:t>
                      </a:r>
                      <a:r>
                        <a:rPr lang="uk-UA" sz="1900" kern="1200" dirty="0" smtClean="0">
                          <a:solidFill>
                            <a:schemeClr val="dk1"/>
                          </a:solidFill>
                          <a:latin typeface="Corbel" pitchFamily="34" charset="0"/>
                          <a:ea typeface="+mn-ea"/>
                          <a:cs typeface="+mn-cs"/>
                        </a:rPr>
                        <a:t>закладів освіти не підлягають вилученню, крім випадків, встановлених законами України.</a:t>
                      </a:r>
                    </a:p>
                    <a:p>
                      <a:r>
                        <a:rPr lang="uk-UA" sz="1900" kern="1200" dirty="0" smtClean="0">
                          <a:solidFill>
                            <a:schemeClr val="dk1"/>
                          </a:solidFill>
                          <a:latin typeface="Corbel" pitchFamily="34" charset="0"/>
                          <a:ea typeface="+mn-ea"/>
                          <a:cs typeface="+mn-cs"/>
                        </a:rPr>
                        <a:t>5. Державні та комунальні заклади освіти не підлягають приватизації, перепрофілюванню або використанню не за освітнім призначенням, крім випадків, встановлених законами України</a:t>
                      </a:r>
                      <a:endParaRPr lang="uk-UA" sz="1900" dirty="0" smtClean="0">
                        <a:latin typeface="Corbel" pitchFamily="34" charset="0"/>
                      </a:endParaRPr>
                    </a:p>
                  </a:txBody>
                  <a:tcPr marL="68580" marR="68580" marT="0" marB="0"/>
                </a:tc>
              </a:tr>
            </a:tbl>
          </a:graphicData>
        </a:graphic>
      </p:graphicFrame>
      <p:sp>
        <p:nvSpPr>
          <p:cNvPr id="6" name="Прямокутник 5"/>
          <p:cNvSpPr/>
          <p:nvPr/>
        </p:nvSpPr>
        <p:spPr>
          <a:xfrm rot="20484765">
            <a:off x="4898087" y="4110157"/>
            <a:ext cx="3114926" cy="1200329"/>
          </a:xfrm>
          <a:prstGeom prst="rect">
            <a:avLst/>
          </a:prstGeom>
          <a:solidFill>
            <a:schemeClr val="bg1">
              <a:alpha val="70000"/>
            </a:schemeClr>
          </a:solidFill>
          <a:ln w="38100">
            <a:solidFill>
              <a:srgbClr val="C000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uk-UA" sz="2400" dirty="0" smtClean="0">
                <a:solidFill>
                  <a:srgbClr val="FF0000"/>
                </a:solidFill>
                <a:latin typeface="Corbel" pitchFamily="34" charset="0"/>
              </a:rPr>
              <a:t>У старому Законі «вилучення» було заборонено</a:t>
            </a:r>
          </a:p>
        </p:txBody>
      </p:sp>
      <p:sp>
        <p:nvSpPr>
          <p:cNvPr id="9" name="Заголовок 1"/>
          <p:cNvSpPr txBox="1">
            <a:spLocks/>
          </p:cNvSpPr>
          <p:nvPr/>
        </p:nvSpPr>
        <p:spPr bwMode="auto">
          <a:xfrm>
            <a:off x="467544" y="404664"/>
            <a:ext cx="8077200" cy="6480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3600" b="1" i="0" u="none" strike="noStrike" kern="0" cap="none" spc="0" normalizeH="0" baseline="0" noProof="0" dirty="0" smtClean="0">
                <a:ln>
                  <a:noFill/>
                </a:ln>
                <a:solidFill>
                  <a:srgbClr val="284C6A"/>
                </a:solidFill>
                <a:effectLst>
                  <a:glow rad="63500">
                    <a:schemeClr val="accent5">
                      <a:satMod val="175000"/>
                      <a:alpha val="40000"/>
                    </a:schemeClr>
                  </a:glow>
                </a:effectLst>
                <a:uLnTx/>
                <a:uFillTx/>
                <a:latin typeface="Corbel" pitchFamily="34" charset="0"/>
                <a:ea typeface="+mj-ea"/>
                <a:cs typeface="+mj-cs"/>
              </a:rPr>
              <a:t>Проект Закону України «Про освіту»</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077200" cy="648072"/>
          </a:xfrm>
        </p:spPr>
        <p:txBody>
          <a:bodyPr/>
          <a:lstStyle/>
          <a:p>
            <a:pPr algn="ctr"/>
            <a:r>
              <a:rPr lang="uk-UA" sz="3600" b="1" dirty="0" smtClean="0">
                <a:effectLst>
                  <a:glow rad="63500">
                    <a:schemeClr val="accent5">
                      <a:satMod val="175000"/>
                      <a:alpha val="40000"/>
                    </a:schemeClr>
                  </a:glow>
                </a:effectLst>
                <a:latin typeface="Corbel" pitchFamily="34" charset="0"/>
              </a:rPr>
              <a:t>Проект Закону України «Про освіту»</a:t>
            </a:r>
          </a:p>
        </p:txBody>
      </p:sp>
      <p:sp>
        <p:nvSpPr>
          <p:cNvPr id="4" name="Місце для дати 3"/>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E7396E4A-B3F5-4A59-8244-14760E298061}" type="datetime1">
              <a:rPr lang="uk-UA" smtClean="0">
                <a:solidFill>
                  <a:srgbClr val="284C6A"/>
                </a:solidFill>
                <a:effectLst>
                  <a:glow rad="63500">
                    <a:schemeClr val="accent3">
                      <a:satMod val="175000"/>
                      <a:alpha val="40000"/>
                    </a:schemeClr>
                  </a:glow>
                </a:effectLst>
              </a:rPr>
              <a:pPr/>
              <a:t>29.11.2016</a:t>
            </a:fld>
            <a:endParaRPr lang="uk-UA" dirty="0" smtClean="0">
              <a:solidFill>
                <a:srgbClr val="284C6A"/>
              </a:solidFill>
              <a:effectLst>
                <a:glow rad="63500">
                  <a:schemeClr val="accent3">
                    <a:satMod val="175000"/>
                    <a:alpha val="40000"/>
                  </a:schemeClr>
                </a:glow>
              </a:effectLst>
            </a:endParaRPr>
          </a:p>
        </p:txBody>
      </p:sp>
      <p:sp>
        <p:nvSpPr>
          <p:cNvPr id="7" name="Місце для номера слайда 6"/>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dirty="0"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19</a:t>
            </a:fld>
            <a:r>
              <a:rPr lang="uk-UA" dirty="0"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graphicFrame>
        <p:nvGraphicFramePr>
          <p:cNvPr id="10" name="Місце для вмісту 9"/>
          <p:cNvGraphicFramePr>
            <a:graphicFrameLocks noGrp="1"/>
          </p:cNvGraphicFramePr>
          <p:nvPr>
            <p:ph idx="1"/>
          </p:nvPr>
        </p:nvGraphicFramePr>
        <p:xfrm>
          <a:off x="611560" y="1988840"/>
          <a:ext cx="8005192" cy="3096344"/>
        </p:xfrm>
        <a:graphic>
          <a:graphicData uri="http://schemas.openxmlformats.org/drawingml/2006/table">
            <a:tbl>
              <a:tblPr firstRow="1" bandRow="1">
                <a:tableStyleId>{5C22544A-7EE6-4342-B048-85BDC9FD1C3A}</a:tableStyleId>
              </a:tblPr>
              <a:tblGrid>
                <a:gridCol w="4002596"/>
                <a:gridCol w="4002596"/>
              </a:tblGrid>
              <a:tr h="669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kern="1200" dirty="0" smtClean="0">
                          <a:latin typeface="Corbel" pitchFamily="34" charset="0"/>
                        </a:rPr>
                        <a:t>Фактична редакція</a:t>
                      </a:r>
                      <a:endParaRPr lang="uk-UA" sz="2000" dirty="0">
                        <a:latin typeface="Corbel" pitchFamily="34" charset="0"/>
                      </a:endParaRPr>
                    </a:p>
                  </a:txBody>
                  <a:tcPr anchor="ctr" anchorCtr="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2000" kern="1200" dirty="0" smtClean="0">
                          <a:latin typeface="Corbel" pitchFamily="34" charset="0"/>
                        </a:rPr>
                        <a:t>Звертаємо увагу!</a:t>
                      </a:r>
                      <a:endParaRPr lang="uk-UA" sz="2000" dirty="0">
                        <a:latin typeface="Corbel" pitchFamily="34" charset="0"/>
                      </a:endParaRPr>
                    </a:p>
                  </a:txBody>
                  <a:tcPr anchor="ctr" anchorCtr="1"/>
                </a:tc>
              </a:tr>
              <a:tr h="2427037">
                <a:tc>
                  <a:txBody>
                    <a:bodyPr/>
                    <a:lstStyle/>
                    <a:p>
                      <a:r>
                        <a:rPr lang="uk-UA" sz="2000" b="1" kern="1200" dirty="0" smtClean="0">
                          <a:solidFill>
                            <a:schemeClr val="dk1"/>
                          </a:solidFill>
                          <a:latin typeface="Corbel" pitchFamily="34" charset="0"/>
                          <a:ea typeface="+mn-ea"/>
                          <a:cs typeface="+mn-cs"/>
                        </a:rPr>
                        <a:t>Стаття 78. </a:t>
                      </a:r>
                    </a:p>
                    <a:p>
                      <a:pPr algn="ctr"/>
                      <a:r>
                        <a:rPr lang="uk-UA" sz="2000" b="1" kern="1200" dirty="0" smtClean="0">
                          <a:solidFill>
                            <a:schemeClr val="dk1"/>
                          </a:solidFill>
                          <a:latin typeface="Corbel" pitchFamily="34" charset="0"/>
                          <a:ea typeface="+mn-ea"/>
                          <a:cs typeface="+mn-cs"/>
                        </a:rPr>
                        <a:t>Фінансування системи освіти</a:t>
                      </a:r>
                      <a:endParaRPr lang="en-US" sz="2000" b="1" kern="1200" dirty="0" smtClean="0">
                        <a:solidFill>
                          <a:schemeClr val="dk1"/>
                        </a:solidFill>
                        <a:latin typeface="Corbel" pitchFamily="34" charset="0"/>
                        <a:ea typeface="+mn-ea"/>
                        <a:cs typeface="+mn-cs"/>
                      </a:endParaRPr>
                    </a:p>
                    <a:p>
                      <a:pPr algn="ctr"/>
                      <a:endParaRPr lang="uk-UA" sz="2000" b="1" kern="1200" dirty="0" smtClean="0">
                        <a:solidFill>
                          <a:schemeClr val="dk1"/>
                        </a:solidFill>
                        <a:latin typeface="Corbel" pitchFamily="34" charset="0"/>
                        <a:ea typeface="+mn-ea"/>
                        <a:cs typeface="+mn-cs"/>
                      </a:endParaRPr>
                    </a:p>
                    <a:p>
                      <a:r>
                        <a:rPr lang="uk-UA" sz="2000" b="0" kern="1200" dirty="0" smtClean="0">
                          <a:solidFill>
                            <a:schemeClr val="dk1"/>
                          </a:solidFill>
                          <a:latin typeface="Corbel" pitchFamily="34" charset="0"/>
                          <a:ea typeface="+mn-ea"/>
                          <a:cs typeface="+mn-cs"/>
                        </a:rPr>
                        <a:t>3. Заклади освіти мають право надавати платні освітні та інші послуги, перелік яких затверджує </a:t>
                      </a:r>
                      <a:r>
                        <a:rPr lang="uk-UA" sz="2000" b="1" kern="1200" dirty="0" smtClean="0">
                          <a:solidFill>
                            <a:srgbClr val="FF0000"/>
                          </a:solidFill>
                          <a:latin typeface="Corbel" pitchFamily="34" charset="0"/>
                          <a:ea typeface="+mn-ea"/>
                          <a:cs typeface="+mn-cs"/>
                        </a:rPr>
                        <a:t>засновник</a:t>
                      </a:r>
                      <a:endParaRPr lang="uk-UA" sz="2000" b="1" kern="1200" dirty="0">
                        <a:solidFill>
                          <a:srgbClr val="FF0000"/>
                        </a:solidFill>
                        <a:latin typeface="Corbel" pitchFamily="34" charset="0"/>
                        <a:ea typeface="+mn-ea"/>
                        <a:cs typeface="+mn-cs"/>
                      </a:endParaRPr>
                    </a:p>
                  </a:txBody>
                  <a:tcPr/>
                </a:tc>
                <a:tc>
                  <a:txBody>
                    <a:bodyPr/>
                    <a:lstStyle/>
                    <a:p>
                      <a:r>
                        <a:rPr lang="uk-UA" sz="2000" b="1" kern="1200" dirty="0" smtClean="0">
                          <a:solidFill>
                            <a:schemeClr val="dk1"/>
                          </a:solidFill>
                          <a:latin typeface="Corbel" pitchFamily="34" charset="0"/>
                          <a:ea typeface="+mn-ea"/>
                          <a:cs typeface="+mn-cs"/>
                        </a:rPr>
                        <a:t>Стаття 78. </a:t>
                      </a:r>
                    </a:p>
                    <a:p>
                      <a:pPr algn="ctr"/>
                      <a:r>
                        <a:rPr lang="uk-UA" sz="2000" b="1" kern="1200" dirty="0" smtClean="0">
                          <a:solidFill>
                            <a:schemeClr val="dk1"/>
                          </a:solidFill>
                          <a:latin typeface="Corbel" pitchFamily="34" charset="0"/>
                          <a:ea typeface="+mn-ea"/>
                          <a:cs typeface="+mn-cs"/>
                        </a:rPr>
                        <a:t>Фінансування системи освіти</a:t>
                      </a:r>
                      <a:endParaRPr lang="en-US" sz="2000" b="1" kern="1200" dirty="0" smtClean="0">
                        <a:solidFill>
                          <a:schemeClr val="dk1"/>
                        </a:solidFill>
                        <a:latin typeface="Corbel" pitchFamily="34" charset="0"/>
                        <a:ea typeface="+mn-ea"/>
                        <a:cs typeface="+mn-cs"/>
                      </a:endParaRPr>
                    </a:p>
                    <a:p>
                      <a:pPr algn="ctr"/>
                      <a:endParaRPr lang="uk-UA" sz="2000" b="1" kern="1200" dirty="0" smtClean="0">
                        <a:solidFill>
                          <a:schemeClr val="dk1"/>
                        </a:solidFill>
                        <a:latin typeface="Corbel" pitchFamily="34" charset="0"/>
                        <a:ea typeface="+mn-ea"/>
                        <a:cs typeface="+mn-cs"/>
                      </a:endParaRPr>
                    </a:p>
                    <a:p>
                      <a:r>
                        <a:rPr lang="uk-UA" sz="2000" b="0" kern="1200" dirty="0" smtClean="0">
                          <a:solidFill>
                            <a:schemeClr val="dk1"/>
                          </a:solidFill>
                          <a:latin typeface="Corbel" pitchFamily="34" charset="0"/>
                          <a:ea typeface="+mn-ea"/>
                          <a:cs typeface="+mn-cs"/>
                        </a:rPr>
                        <a:t>3. Заклади освіти мають право надавати платні освітні та інші послуги, перелік яких затверджує </a:t>
                      </a:r>
                      <a:r>
                        <a:rPr lang="ru-RU" sz="2000" b="1" kern="1200" dirty="0" smtClean="0">
                          <a:solidFill>
                            <a:srgbClr val="FF0000"/>
                          </a:solidFill>
                          <a:latin typeface="Corbel" pitchFamily="34" charset="0"/>
                          <a:ea typeface="+mn-ea"/>
                          <a:cs typeface="+mn-cs"/>
                        </a:rPr>
                        <a:t>КМУ</a:t>
                      </a:r>
                      <a:endParaRPr lang="uk-UA" sz="2000" b="1" kern="1200" dirty="0">
                        <a:solidFill>
                          <a:srgbClr val="FF0000"/>
                        </a:solidFill>
                        <a:latin typeface="Corbel" pitchFamily="34" charset="0"/>
                        <a:ea typeface="+mn-ea"/>
                        <a:cs typeface="+mn-cs"/>
                      </a:endParaRP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1578496"/>
            <a:ext cx="8077200" cy="914400"/>
          </a:xfrm>
        </p:spPr>
        <p:txBody>
          <a:bodyPr/>
          <a:lstStyle/>
          <a:p>
            <a:pPr algn="ctr"/>
            <a:r>
              <a:rPr lang="uk-UA" sz="3600" b="1" dirty="0" smtClean="0">
                <a:effectLst>
                  <a:glow rad="101600">
                    <a:srgbClr val="FD8FD0">
                      <a:alpha val="40000"/>
                    </a:srgbClr>
                  </a:glow>
                </a:effectLst>
                <a:latin typeface="Corbel" pitchFamily="34" charset="0"/>
              </a:rPr>
              <a:t>Мета позашкільної освіти </a:t>
            </a:r>
            <a:endParaRPr lang="uk-UA" sz="3600" b="1" dirty="0">
              <a:effectLst>
                <a:glow rad="101600">
                  <a:srgbClr val="FD8FD0">
                    <a:alpha val="40000"/>
                  </a:srgbClr>
                </a:glow>
              </a:effectLst>
              <a:latin typeface="Corbel" pitchFamily="34" charset="0"/>
            </a:endParaRPr>
          </a:p>
        </p:txBody>
      </p:sp>
      <p:sp>
        <p:nvSpPr>
          <p:cNvPr id="5" name="Місце для дати 4"/>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CEDB3B8A-254A-40D8-8CBB-3F8380D55C68}" type="datetime1">
              <a:rPr lang="uk-UA" smtClean="0">
                <a:solidFill>
                  <a:srgbClr val="284C6A"/>
                </a:solidFill>
                <a:effectLst>
                  <a:glow rad="63500">
                    <a:schemeClr val="accent3">
                      <a:satMod val="175000"/>
                      <a:alpha val="40000"/>
                    </a:schemeClr>
                  </a:glow>
                </a:effectLst>
              </a:rPr>
              <a:pPr/>
              <a:t>29.11.2016</a:t>
            </a:fld>
            <a:endParaRPr lang="uk-UA" dirty="0">
              <a:solidFill>
                <a:srgbClr val="284C6A"/>
              </a:solidFill>
              <a:effectLst>
                <a:glow rad="63500">
                  <a:schemeClr val="accent3">
                    <a:satMod val="175000"/>
                    <a:alpha val="40000"/>
                  </a:schemeClr>
                </a:glow>
              </a:effectLst>
            </a:endParaRPr>
          </a:p>
        </p:txBody>
      </p:sp>
      <p:sp>
        <p:nvSpPr>
          <p:cNvPr id="8" name="Місце для номера слайда 7"/>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dirty="0"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2</a:t>
            </a:fld>
            <a:r>
              <a:rPr lang="uk-UA" dirty="0"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sp>
        <p:nvSpPr>
          <p:cNvPr id="6" name="Місце для вмісту 5"/>
          <p:cNvSpPr>
            <a:spLocks noGrp="1"/>
          </p:cNvSpPr>
          <p:nvPr>
            <p:ph idx="1"/>
          </p:nvPr>
        </p:nvSpPr>
        <p:spPr>
          <a:xfrm>
            <a:off x="683568" y="2708920"/>
            <a:ext cx="7560840" cy="1728192"/>
          </a:xfrm>
        </p:spPr>
        <p:txBody>
          <a:bodyPr/>
          <a:lstStyle/>
          <a:p>
            <a:pPr marL="0" indent="0" algn="ctr">
              <a:buNone/>
            </a:pPr>
            <a:r>
              <a:rPr lang="uk-UA" sz="2800" b="1" dirty="0" smtClean="0">
                <a:latin typeface="Corbel" pitchFamily="34" charset="0"/>
                <a:ea typeface="Times New Roman"/>
              </a:rPr>
              <a:t>реалізація права на культурну і творчу діяльність у вільний час </a:t>
            </a:r>
            <a:r>
              <a:rPr lang="uk-UA" sz="2800" dirty="0" smtClean="0">
                <a:latin typeface="Corbel" pitchFamily="34" charset="0"/>
                <a:ea typeface="Times New Roman"/>
              </a:rPr>
              <a:t>у позашкільних та інших навчальних закладах</a:t>
            </a:r>
            <a:endParaRPr lang="uk-UA" sz="2800" dirty="0">
              <a:latin typeface="Corbel"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дати 3"/>
          <p:cNvSpPr>
            <a:spLocks noGrp="1"/>
          </p:cNvSpPr>
          <p:nvPr>
            <p:ph type="dt" sz="half" idx="2"/>
          </p:nvPr>
        </p:nvSpPr>
        <p:spPr/>
        <p:txBody>
          <a:bodyPr/>
          <a:lstStyle/>
          <a:p>
            <a:fld id="{87D0980F-38B0-42DB-A865-4FA9ECB375B3}" type="datetime1">
              <a:rPr lang="uk-UA" b="1" smtClean="0">
                <a:solidFill>
                  <a:srgbClr val="284C6A"/>
                </a:solidFill>
                <a:latin typeface="Corbel" pitchFamily="34" charset="0"/>
              </a:rPr>
              <a:pPr/>
              <a:t>29.11.2016</a:t>
            </a:fld>
            <a:endParaRPr lang="uk-UA" b="1" dirty="0" smtClean="0">
              <a:solidFill>
                <a:srgbClr val="284C6A"/>
              </a:solidFill>
              <a:latin typeface="Corbel" pitchFamily="34" charset="0"/>
            </a:endParaRPr>
          </a:p>
        </p:txBody>
      </p:sp>
      <p:sp>
        <p:nvSpPr>
          <p:cNvPr id="5" name="Місце для номера слайда 4"/>
          <p:cNvSpPr>
            <a:spLocks noGrp="1"/>
          </p:cNvSpPr>
          <p:nvPr>
            <p:ph type="sldNum" sz="quarter" idx="4"/>
          </p:nvPr>
        </p:nvSpPr>
        <p:spPr/>
        <p:txBody>
          <a:bodyPr/>
          <a:lstStyle/>
          <a:p>
            <a:r>
              <a:rPr lang="uk-UA" b="1" dirty="0" smtClean="0">
                <a:solidFill>
                  <a:srgbClr val="284C6A"/>
                </a:solidFill>
                <a:latin typeface="Corbel" pitchFamily="34" charset="0"/>
                <a:sym typeface="Wingdings"/>
              </a:rPr>
              <a:t></a:t>
            </a:r>
            <a:fld id="{859097BF-A0B6-47AC-9F22-F06E1D85EDC8}" type="slidenum">
              <a:rPr lang="uk-UA" b="1" smtClean="0">
                <a:solidFill>
                  <a:srgbClr val="284C6A"/>
                </a:solidFill>
                <a:latin typeface="Corbel" pitchFamily="34" charset="0"/>
              </a:rPr>
              <a:pPr/>
              <a:t>20</a:t>
            </a:fld>
            <a:r>
              <a:rPr lang="uk-UA" b="1" dirty="0" smtClean="0">
                <a:solidFill>
                  <a:srgbClr val="284C6A"/>
                </a:solidFill>
                <a:latin typeface="Corbel" pitchFamily="34" charset="0"/>
                <a:sym typeface="Wingdings"/>
              </a:rPr>
              <a:t></a:t>
            </a:r>
            <a:endParaRPr lang="uk-UA" b="1" dirty="0">
              <a:solidFill>
                <a:srgbClr val="284C6A"/>
              </a:solidFill>
              <a:latin typeface="Corbel" pitchFamily="34" charset="0"/>
            </a:endParaRPr>
          </a:p>
        </p:txBody>
      </p:sp>
      <p:sp>
        <p:nvSpPr>
          <p:cNvPr id="8" name="Заголовок 1"/>
          <p:cNvSpPr>
            <a:spLocks noGrp="1"/>
          </p:cNvSpPr>
          <p:nvPr>
            <p:ph type="ctrTitle"/>
          </p:nvPr>
        </p:nvSpPr>
        <p:spPr>
          <a:xfrm>
            <a:off x="647700" y="2781300"/>
            <a:ext cx="7848600" cy="1295400"/>
          </a:xfrm>
        </p:spPr>
        <p:txBody>
          <a:bodyPr/>
          <a:lstStyle/>
          <a:p>
            <a:pPr algn="ctr"/>
            <a:r>
              <a:rPr lang="uk-UA" sz="4000" b="1" dirty="0" smtClean="0">
                <a:effectLst>
                  <a:glow rad="63500">
                    <a:schemeClr val="accent1">
                      <a:satMod val="175000"/>
                      <a:alpha val="40000"/>
                    </a:schemeClr>
                  </a:glow>
                </a:effectLst>
                <a:latin typeface="Corbel" pitchFamily="34" charset="0"/>
              </a:rPr>
              <a:t>Дякую за увагу!</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077200" cy="1202432"/>
          </a:xfrm>
        </p:spPr>
        <p:txBody>
          <a:bodyPr/>
          <a:lstStyle/>
          <a:p>
            <a:pPr algn="ctr"/>
            <a:r>
              <a:rPr lang="uk-UA" sz="3600" b="1" dirty="0" smtClean="0">
                <a:effectLst>
                  <a:glow rad="63500">
                    <a:schemeClr val="accent5">
                      <a:satMod val="175000"/>
                      <a:alpha val="40000"/>
                    </a:schemeClr>
                  </a:glow>
                </a:effectLst>
                <a:latin typeface="Corbel" pitchFamily="34" charset="0"/>
              </a:rPr>
              <a:t>Основні поняття і категорії позашкільної освіти </a:t>
            </a:r>
          </a:p>
        </p:txBody>
      </p:sp>
      <p:sp>
        <p:nvSpPr>
          <p:cNvPr id="5" name="Місце для дати 4"/>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CEDB3B8A-254A-40D8-8CBB-3F8380D55C68}" type="datetime1">
              <a:rPr lang="uk-UA" smtClean="0">
                <a:solidFill>
                  <a:srgbClr val="284C6A"/>
                </a:solidFill>
                <a:effectLst>
                  <a:glow rad="63500">
                    <a:schemeClr val="accent3">
                      <a:satMod val="175000"/>
                      <a:alpha val="40000"/>
                    </a:schemeClr>
                  </a:glow>
                </a:effectLst>
              </a:rPr>
              <a:pPr/>
              <a:t>29.11.2016</a:t>
            </a:fld>
            <a:endParaRPr lang="uk-UA" dirty="0">
              <a:solidFill>
                <a:srgbClr val="284C6A"/>
              </a:solidFill>
              <a:effectLst>
                <a:glow rad="63500">
                  <a:schemeClr val="accent3">
                    <a:satMod val="175000"/>
                    <a:alpha val="40000"/>
                  </a:schemeClr>
                </a:glow>
              </a:effectLst>
            </a:endParaRPr>
          </a:p>
        </p:txBody>
      </p:sp>
      <p:sp>
        <p:nvSpPr>
          <p:cNvPr id="8" name="Місце для номера слайда 7"/>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dirty="0"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3</a:t>
            </a:fld>
            <a:r>
              <a:rPr lang="uk-UA" dirty="0"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sp>
        <p:nvSpPr>
          <p:cNvPr id="6" name="Місце для вмісту 5"/>
          <p:cNvSpPr>
            <a:spLocks noGrp="1"/>
          </p:cNvSpPr>
          <p:nvPr>
            <p:ph idx="1"/>
          </p:nvPr>
        </p:nvSpPr>
        <p:spPr>
          <a:xfrm>
            <a:off x="611560" y="2348880"/>
            <a:ext cx="8077200" cy="3960440"/>
          </a:xfrm>
        </p:spPr>
        <p:txBody>
          <a:bodyPr/>
          <a:lstStyle/>
          <a:p>
            <a:pPr marL="0" indent="0" algn="ctr">
              <a:lnSpc>
                <a:spcPct val="100000"/>
              </a:lnSpc>
              <a:buNone/>
            </a:pPr>
            <a:r>
              <a:rPr lang="uk-UA" sz="2800" dirty="0" smtClean="0">
                <a:latin typeface="Corbel" pitchFamily="34" charset="0"/>
                <a:ea typeface="Times New Roman"/>
              </a:rPr>
              <a:t> </a:t>
            </a:r>
            <a:r>
              <a:rPr lang="uk-UA" sz="2400" dirty="0" smtClean="0">
                <a:latin typeface="Corbel" pitchFamily="34" charset="0"/>
                <a:ea typeface="Times New Roman"/>
              </a:rPr>
              <a:t>«особистість» </a:t>
            </a:r>
          </a:p>
          <a:p>
            <a:pPr marL="0" indent="0" algn="ctr">
              <a:lnSpc>
                <a:spcPct val="100000"/>
              </a:lnSpc>
              <a:buNone/>
            </a:pPr>
            <a:r>
              <a:rPr lang="uk-UA" sz="2400" dirty="0" smtClean="0">
                <a:latin typeface="Corbel" pitchFamily="34" charset="0"/>
                <a:ea typeface="Times New Roman"/>
              </a:rPr>
              <a:t>«вільний час»</a:t>
            </a:r>
          </a:p>
          <a:p>
            <a:pPr marL="0" indent="0" algn="ctr">
              <a:lnSpc>
                <a:spcPct val="100000"/>
              </a:lnSpc>
              <a:buNone/>
            </a:pPr>
            <a:r>
              <a:rPr lang="uk-UA" sz="2400" dirty="0" smtClean="0">
                <a:latin typeface="Corbel" pitchFamily="34" charset="0"/>
                <a:ea typeface="Times New Roman"/>
              </a:rPr>
              <a:t> «освіта»</a:t>
            </a:r>
          </a:p>
          <a:p>
            <a:pPr marL="0" indent="0" algn="ctr">
              <a:lnSpc>
                <a:spcPct val="100000"/>
              </a:lnSpc>
              <a:buNone/>
            </a:pPr>
            <a:r>
              <a:rPr lang="uk-UA" sz="2400" dirty="0" smtClean="0">
                <a:latin typeface="Corbel" pitchFamily="34" charset="0"/>
                <a:ea typeface="Times New Roman"/>
              </a:rPr>
              <a:t> «виховання»</a:t>
            </a:r>
          </a:p>
          <a:p>
            <a:pPr marL="0" indent="0" algn="ctr">
              <a:lnSpc>
                <a:spcPct val="100000"/>
              </a:lnSpc>
              <a:buNone/>
            </a:pPr>
            <a:r>
              <a:rPr lang="uk-UA" sz="2400" dirty="0" smtClean="0">
                <a:latin typeface="Corbel" pitchFamily="34" charset="0"/>
                <a:ea typeface="Times New Roman"/>
              </a:rPr>
              <a:t> «розвиток»</a:t>
            </a:r>
          </a:p>
          <a:p>
            <a:pPr marL="0" indent="0" algn="ctr">
              <a:lnSpc>
                <a:spcPct val="100000"/>
              </a:lnSpc>
              <a:buNone/>
            </a:pPr>
            <a:r>
              <a:rPr lang="uk-UA" sz="2400" dirty="0" smtClean="0">
                <a:latin typeface="Corbel" pitchFamily="34" charset="0"/>
                <a:ea typeface="Times New Roman"/>
              </a:rPr>
              <a:t> «навчання»</a:t>
            </a:r>
          </a:p>
          <a:p>
            <a:pPr marL="0" indent="0" algn="ctr">
              <a:lnSpc>
                <a:spcPct val="100000"/>
              </a:lnSpc>
              <a:buNone/>
            </a:pPr>
            <a:r>
              <a:rPr lang="uk-UA" sz="2400" dirty="0" smtClean="0">
                <a:latin typeface="Corbel" pitchFamily="34" charset="0"/>
                <a:ea typeface="Times New Roman"/>
              </a:rPr>
              <a:t>«соціалізація»</a:t>
            </a:r>
          </a:p>
          <a:p>
            <a:pPr marL="0" indent="0" algn="ctr">
              <a:lnSpc>
                <a:spcPct val="100000"/>
              </a:lnSpc>
              <a:buNone/>
            </a:pPr>
            <a:r>
              <a:rPr lang="uk-UA" sz="2400" dirty="0" smtClean="0">
                <a:latin typeface="Corbel" pitchFamily="34" charset="0"/>
                <a:ea typeface="Times New Roman"/>
              </a:rPr>
              <a:t> «творчість»</a:t>
            </a:r>
          </a:p>
          <a:p>
            <a:pPr marL="0" indent="0" algn="ctr">
              <a:lnSpc>
                <a:spcPct val="100000"/>
              </a:lnSpc>
              <a:buNone/>
            </a:pPr>
            <a:r>
              <a:rPr lang="uk-UA" sz="2400" dirty="0" smtClean="0">
                <a:latin typeface="Corbel" pitchFamily="34" charset="0"/>
                <a:ea typeface="Times New Roman"/>
              </a:rPr>
              <a:t>«дозвілля»  тощо</a:t>
            </a:r>
          </a:p>
        </p:txBody>
      </p:sp>
      <p:pic>
        <p:nvPicPr>
          <p:cNvPr id="1026" name="Picture 2" descr="C:\Users\Информатика\Pictures\Социализация)))\шляхи формування\4fdf61eb41ec.png"/>
          <p:cNvPicPr>
            <a:picLocks noChangeAspect="1" noChangeArrowheads="1"/>
          </p:cNvPicPr>
          <p:nvPr/>
        </p:nvPicPr>
        <p:blipFill>
          <a:blip r:embed="rId2" cstate="print"/>
          <a:srcRect/>
          <a:stretch>
            <a:fillRect/>
          </a:stretch>
        </p:blipFill>
        <p:spPr bwMode="auto">
          <a:xfrm>
            <a:off x="10692680" y="764704"/>
            <a:ext cx="927008" cy="1781610"/>
          </a:xfrm>
          <a:prstGeom prst="rect">
            <a:avLst/>
          </a:prstGeom>
          <a:noFill/>
        </p:spPr>
      </p:pic>
      <p:pic>
        <p:nvPicPr>
          <p:cNvPr id="1027" name="Picture 3" descr="C:\Users\Информатика\Pictures\Социализация)))\шляхи формування\76098ff1dbb0.png"/>
          <p:cNvPicPr>
            <a:picLocks noChangeAspect="1" noChangeArrowheads="1"/>
          </p:cNvPicPr>
          <p:nvPr/>
        </p:nvPicPr>
        <p:blipFill>
          <a:blip r:embed="rId3" cstate="print"/>
          <a:srcRect/>
          <a:stretch>
            <a:fillRect/>
          </a:stretch>
        </p:blipFill>
        <p:spPr bwMode="auto">
          <a:xfrm flipH="1">
            <a:off x="6372200" y="3717032"/>
            <a:ext cx="2238443" cy="2222509"/>
          </a:xfrm>
          <a:prstGeom prst="rect">
            <a:avLst/>
          </a:prstGeom>
          <a:noFill/>
        </p:spPr>
      </p:pic>
      <p:pic>
        <p:nvPicPr>
          <p:cNvPr id="1028" name="Picture 4" descr="C:\Users\Информатика\Pictures\Социализация)))\шляхи формування\0_800dd_9216ad51_orig.png"/>
          <p:cNvPicPr>
            <a:picLocks noChangeAspect="1" noChangeArrowheads="1"/>
          </p:cNvPicPr>
          <p:nvPr/>
        </p:nvPicPr>
        <p:blipFill>
          <a:blip r:embed="rId4" cstate="print"/>
          <a:srcRect/>
          <a:stretch>
            <a:fillRect/>
          </a:stretch>
        </p:blipFill>
        <p:spPr bwMode="auto">
          <a:xfrm>
            <a:off x="9612560" y="3573016"/>
            <a:ext cx="1438366" cy="2505785"/>
          </a:xfrm>
          <a:prstGeom prst="rect">
            <a:avLst/>
          </a:prstGeom>
          <a:noFill/>
        </p:spPr>
      </p:pic>
      <p:pic>
        <p:nvPicPr>
          <p:cNvPr id="1029" name="Picture 5" descr="C:\Users\Информатика\Pictures\Социализация)))\шляхи формування\8ee58b730ea2.png"/>
          <p:cNvPicPr>
            <a:picLocks noChangeAspect="1" noChangeArrowheads="1"/>
          </p:cNvPicPr>
          <p:nvPr/>
        </p:nvPicPr>
        <p:blipFill>
          <a:blip r:embed="rId5" cstate="print"/>
          <a:srcRect/>
          <a:stretch>
            <a:fillRect/>
          </a:stretch>
        </p:blipFill>
        <p:spPr bwMode="auto">
          <a:xfrm>
            <a:off x="971600" y="3212976"/>
            <a:ext cx="1787733" cy="2928392"/>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00808"/>
            <a:ext cx="8077200" cy="914400"/>
          </a:xfrm>
        </p:spPr>
        <p:txBody>
          <a:bodyPr/>
          <a:lstStyle/>
          <a:p>
            <a:pPr algn="ctr"/>
            <a:r>
              <a:rPr lang="uk-UA" sz="4000" b="1" dirty="0" smtClean="0">
                <a:effectLst>
                  <a:glow rad="63500">
                    <a:schemeClr val="accent6">
                      <a:satMod val="175000"/>
                      <a:alpha val="40000"/>
                    </a:schemeClr>
                  </a:glow>
                </a:effectLst>
                <a:latin typeface="Corbel" pitchFamily="34" charset="0"/>
              </a:rPr>
              <a:t>Позашкільна освіта</a:t>
            </a:r>
          </a:p>
        </p:txBody>
      </p:sp>
      <p:sp>
        <p:nvSpPr>
          <p:cNvPr id="5" name="Місце для дати 4"/>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CEDB3B8A-254A-40D8-8CBB-3F8380D55C68}" type="datetime1">
              <a:rPr lang="uk-UA" smtClean="0">
                <a:solidFill>
                  <a:srgbClr val="284C6A"/>
                </a:solidFill>
                <a:effectLst>
                  <a:glow rad="63500">
                    <a:schemeClr val="accent3">
                      <a:satMod val="175000"/>
                      <a:alpha val="40000"/>
                    </a:schemeClr>
                  </a:glow>
                </a:effectLst>
              </a:rPr>
              <a:pPr/>
              <a:t>29.11.2016</a:t>
            </a:fld>
            <a:endParaRPr lang="uk-UA" dirty="0">
              <a:solidFill>
                <a:srgbClr val="284C6A"/>
              </a:solidFill>
              <a:effectLst>
                <a:glow rad="63500">
                  <a:schemeClr val="accent3">
                    <a:satMod val="175000"/>
                    <a:alpha val="40000"/>
                  </a:schemeClr>
                </a:glow>
              </a:effectLst>
            </a:endParaRPr>
          </a:p>
        </p:txBody>
      </p:sp>
      <p:sp>
        <p:nvSpPr>
          <p:cNvPr id="8" name="Місце для номера слайда 7"/>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dirty="0"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4</a:t>
            </a:fld>
            <a:r>
              <a:rPr lang="uk-UA" dirty="0"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sp>
        <p:nvSpPr>
          <p:cNvPr id="6" name="Місце для вмісту 5"/>
          <p:cNvSpPr>
            <a:spLocks noGrp="1"/>
          </p:cNvSpPr>
          <p:nvPr>
            <p:ph idx="1"/>
          </p:nvPr>
        </p:nvSpPr>
        <p:spPr>
          <a:xfrm>
            <a:off x="539552" y="2924944"/>
            <a:ext cx="8077200" cy="1584176"/>
          </a:xfrm>
        </p:spPr>
        <p:txBody>
          <a:bodyPr/>
          <a:lstStyle/>
          <a:p>
            <a:pPr marL="714375" indent="-534988" algn="just">
              <a:lnSpc>
                <a:spcPct val="100000"/>
              </a:lnSpc>
              <a:buClr>
                <a:srgbClr val="284C6A"/>
              </a:buClr>
              <a:buFont typeface="Corbel" pitchFamily="34" charset="0"/>
              <a:buChar char="—"/>
            </a:pPr>
            <a:r>
              <a:rPr lang="uk-UA" sz="2800" b="1" dirty="0" smtClean="0">
                <a:latin typeface="Corbel" pitchFamily="34" charset="0"/>
                <a:ea typeface="Times New Roman"/>
              </a:rPr>
              <a:t>процес і результат освітньої діяльності у вільний час</a:t>
            </a:r>
          </a:p>
          <a:p>
            <a:pPr marL="714375" indent="-534988" algn="just">
              <a:lnSpc>
                <a:spcPct val="100000"/>
              </a:lnSpc>
              <a:buClr>
                <a:srgbClr val="284C6A"/>
              </a:buClr>
              <a:buFont typeface="Corbel" pitchFamily="34" charset="0"/>
              <a:buChar char="—"/>
            </a:pPr>
            <a:r>
              <a:rPr lang="uk-UA" sz="2800" b="1" dirty="0" smtClean="0">
                <a:latin typeface="Corbel" pitchFamily="34" charset="0"/>
                <a:ea typeface="Times New Roman"/>
              </a:rPr>
              <a:t>система, що включає сукупність компонентів</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908720"/>
          </a:xfrm>
        </p:spPr>
        <p:txBody>
          <a:bodyPr/>
          <a:lstStyle/>
          <a:p>
            <a:pPr algn="ctr"/>
            <a:r>
              <a:rPr lang="uk-UA" sz="3500" b="1" dirty="0" smtClean="0">
                <a:effectLst>
                  <a:glow rad="63500">
                    <a:schemeClr val="accent1">
                      <a:satMod val="175000"/>
                      <a:alpha val="40000"/>
                    </a:schemeClr>
                  </a:glow>
                </a:effectLst>
                <a:latin typeface="Corbel" pitchFamily="34" charset="0"/>
              </a:rPr>
              <a:t>Характерні особливості позашкільної освіти</a:t>
            </a:r>
          </a:p>
        </p:txBody>
      </p:sp>
      <p:sp>
        <p:nvSpPr>
          <p:cNvPr id="3" name="Місце для вмісту 2"/>
          <p:cNvSpPr>
            <a:spLocks noGrp="1"/>
          </p:cNvSpPr>
          <p:nvPr>
            <p:ph idx="1"/>
          </p:nvPr>
        </p:nvSpPr>
        <p:spPr>
          <a:xfrm>
            <a:off x="755576" y="764704"/>
            <a:ext cx="8208912" cy="5661248"/>
          </a:xfrm>
        </p:spPr>
        <p:txBody>
          <a:bodyPr/>
          <a:lstStyle/>
          <a:p>
            <a:pPr lvl="0" algn="just">
              <a:lnSpc>
                <a:spcPct val="100000"/>
              </a:lnSpc>
              <a:spcBef>
                <a:spcPts val="300"/>
              </a:spcBef>
              <a:buClr>
                <a:srgbClr val="284C6A"/>
              </a:buClr>
              <a:buFont typeface="Corbel" pitchFamily="34" charset="0"/>
              <a:buChar char="–"/>
            </a:pPr>
            <a:r>
              <a:rPr lang="uk-UA" sz="1800" dirty="0" smtClean="0">
                <a:latin typeface="Corbel" pitchFamily="34" charset="0"/>
              </a:rPr>
              <a:t>позашкільна освіта може здобуватися громадянами </a:t>
            </a:r>
            <a:r>
              <a:rPr lang="uk-UA" sz="1800" b="1" dirty="0" smtClean="0">
                <a:latin typeface="Corbel" pitchFamily="34" charset="0"/>
              </a:rPr>
              <a:t>усіх вікових категорій</a:t>
            </a:r>
            <a:r>
              <a:rPr lang="uk-UA" sz="1800" dirty="0" smtClean="0">
                <a:latin typeface="Corbel" pitchFamily="34" charset="0"/>
              </a:rPr>
              <a:t>;</a:t>
            </a:r>
          </a:p>
          <a:p>
            <a:pPr lvl="0" algn="just">
              <a:lnSpc>
                <a:spcPct val="100000"/>
              </a:lnSpc>
              <a:spcBef>
                <a:spcPts val="300"/>
              </a:spcBef>
              <a:buClr>
                <a:srgbClr val="284C6A"/>
              </a:buClr>
              <a:buFont typeface="Corbel" pitchFamily="34" charset="0"/>
              <a:buChar char="–"/>
            </a:pPr>
            <a:r>
              <a:rPr lang="uk-UA" sz="1800" dirty="0" smtClean="0">
                <a:latin typeface="Corbel" pitchFamily="34" charset="0"/>
              </a:rPr>
              <a:t>позашкільна освіта є </a:t>
            </a:r>
            <a:r>
              <a:rPr lang="uk-UA" sz="1800" b="1" dirty="0" smtClean="0">
                <a:latin typeface="Corbel" pitchFamily="34" charset="0"/>
              </a:rPr>
              <a:t>освітою у вільний час </a:t>
            </a:r>
            <a:r>
              <a:rPr lang="uk-UA" sz="1800" dirty="0" smtClean="0">
                <a:latin typeface="Corbel" pitchFamily="34" charset="0"/>
              </a:rPr>
              <a:t>і характеризується добровільною участю вихованців, учнів, слухачів у навчально-виховному процесі, вільним вибором закладу, гуртка, педагога;</a:t>
            </a:r>
          </a:p>
          <a:p>
            <a:pPr lvl="0" algn="just">
              <a:lnSpc>
                <a:spcPct val="100000"/>
              </a:lnSpc>
              <a:spcBef>
                <a:spcPts val="300"/>
              </a:spcBef>
              <a:buClr>
                <a:srgbClr val="284C6A"/>
              </a:buClr>
              <a:buFont typeface="Corbel" pitchFamily="34" charset="0"/>
              <a:buChar char="–"/>
            </a:pPr>
            <a:r>
              <a:rPr lang="uk-UA" sz="1800" dirty="0" smtClean="0">
                <a:latin typeface="Corbel" pitchFamily="34" charset="0"/>
              </a:rPr>
              <a:t>позашкільна освіта включає </a:t>
            </a:r>
            <a:r>
              <a:rPr lang="uk-UA" sz="1800" b="1" dirty="0" smtClean="0">
                <a:latin typeface="Corbel" pitchFamily="34" charset="0"/>
              </a:rPr>
              <a:t>різноманітність видів діяльності </a:t>
            </a:r>
            <a:r>
              <a:rPr lang="uk-UA" sz="1800" dirty="0" smtClean="0">
                <a:latin typeface="Corbel" pitchFamily="34" charset="0"/>
              </a:rPr>
              <a:t>у сучасних галузях науки, культури, техніки та технологій і здійснює організацію вільного часу вихованців, учнів, слухачів, забезпечення їх змістовним дозвіллям;</a:t>
            </a:r>
          </a:p>
          <a:p>
            <a:pPr lvl="0" algn="just">
              <a:lnSpc>
                <a:spcPct val="100000"/>
              </a:lnSpc>
              <a:spcBef>
                <a:spcPts val="300"/>
              </a:spcBef>
              <a:buClr>
                <a:srgbClr val="284C6A"/>
              </a:buClr>
              <a:buFont typeface="Corbel" pitchFamily="34" charset="0"/>
              <a:buChar char="–"/>
            </a:pPr>
            <a:r>
              <a:rPr lang="uk-UA" sz="1800" dirty="0" smtClean="0">
                <a:latin typeface="Corbel" pitchFamily="34" charset="0"/>
              </a:rPr>
              <a:t>позашкільна освіта </a:t>
            </a:r>
            <a:r>
              <a:rPr lang="uk-UA" sz="1800" b="1" dirty="0" smtClean="0">
                <a:latin typeface="Corbel" pitchFamily="34" charset="0"/>
              </a:rPr>
              <a:t>забезпечує набуття, поглиблення та розширення </a:t>
            </a:r>
            <a:r>
              <a:rPr lang="uk-UA" sz="1800" b="1" dirty="0" err="1" smtClean="0">
                <a:latin typeface="Corbel" pitchFamily="34" charset="0"/>
              </a:rPr>
              <a:t>компетентностей</a:t>
            </a:r>
            <a:r>
              <a:rPr lang="uk-UA" sz="1800" b="1" dirty="0" smtClean="0">
                <a:latin typeface="Corbel" pitchFamily="34" charset="0"/>
              </a:rPr>
              <a:t> вихованців</a:t>
            </a:r>
            <a:r>
              <a:rPr lang="uk-UA" sz="1800" dirty="0" smtClean="0">
                <a:latin typeface="Corbel" pitchFamily="34" charset="0"/>
              </a:rPr>
              <a:t>, учнів, слухачів, відповідно до їх потреб, нахилів і інтересів;</a:t>
            </a:r>
          </a:p>
          <a:p>
            <a:pPr lvl="0" algn="just">
              <a:lnSpc>
                <a:spcPct val="100000"/>
              </a:lnSpc>
              <a:spcBef>
                <a:spcPts val="300"/>
              </a:spcBef>
              <a:buClr>
                <a:srgbClr val="284C6A"/>
              </a:buClr>
              <a:buFont typeface="Corbel" pitchFamily="34" charset="0"/>
              <a:buChar char="–"/>
            </a:pPr>
            <a:r>
              <a:rPr lang="uk-UA" sz="1800" dirty="0" smtClean="0">
                <a:latin typeface="Corbel" pitchFamily="34" charset="0"/>
              </a:rPr>
              <a:t>позашкільна освіта </a:t>
            </a:r>
            <a:r>
              <a:rPr lang="uk-UA" sz="1800" b="1" dirty="0" smtClean="0">
                <a:latin typeface="Corbel" pitchFamily="34" charset="0"/>
              </a:rPr>
              <a:t>швидко, мобільно реагує та соціальні зміни, освітні потреби вихованців</a:t>
            </a:r>
            <a:r>
              <a:rPr lang="uk-UA" sz="1800" dirty="0" smtClean="0">
                <a:latin typeface="Corbel" pitchFamily="34" charset="0"/>
              </a:rPr>
              <a:t>, учнів, слухачів і передбачає активну взаємодію та співпрацю дорослих і дітей;</a:t>
            </a:r>
          </a:p>
          <a:p>
            <a:pPr lvl="0" algn="just">
              <a:lnSpc>
                <a:spcPct val="100000"/>
              </a:lnSpc>
              <a:spcBef>
                <a:spcPts val="300"/>
              </a:spcBef>
              <a:buClr>
                <a:srgbClr val="284C6A"/>
              </a:buClr>
              <a:buFont typeface="Corbel" pitchFamily="34" charset="0"/>
              <a:buChar char="–"/>
            </a:pPr>
            <a:r>
              <a:rPr lang="uk-UA" sz="1800" dirty="0" smtClean="0">
                <a:latin typeface="Corbel" pitchFamily="34" charset="0"/>
              </a:rPr>
              <a:t>позашкільна освіта здійснює виявлення, підтримку та </a:t>
            </a:r>
            <a:r>
              <a:rPr lang="uk-UA" sz="1800" b="1" dirty="0" smtClean="0">
                <a:latin typeface="Corbel" pitchFamily="34" charset="0"/>
              </a:rPr>
              <a:t>розвиток обдарованих і талановитих</a:t>
            </a:r>
            <a:r>
              <a:rPr lang="uk-UA" sz="1800" dirty="0" smtClean="0">
                <a:latin typeface="Corbel" pitchFamily="34" charset="0"/>
              </a:rPr>
              <a:t>; фізичний, емоційний та інтелектуальний </a:t>
            </a:r>
            <a:r>
              <a:rPr lang="uk-UA" sz="1800" b="1" dirty="0" smtClean="0">
                <a:latin typeface="Corbel" pitchFamily="34" charset="0"/>
              </a:rPr>
              <a:t>розвиток особистості</a:t>
            </a:r>
            <a:r>
              <a:rPr lang="uk-UA" sz="1800" dirty="0" smtClean="0">
                <a:latin typeface="Corbel" pitchFamily="34" charset="0"/>
              </a:rPr>
              <a:t>; формування світогляду та системних ціннісних орієнтацій;</a:t>
            </a:r>
          </a:p>
          <a:p>
            <a:pPr algn="just">
              <a:lnSpc>
                <a:spcPct val="100000"/>
              </a:lnSpc>
              <a:spcBef>
                <a:spcPts val="300"/>
              </a:spcBef>
              <a:buClr>
                <a:srgbClr val="284C6A"/>
              </a:buClr>
              <a:buFont typeface="Corbel" pitchFamily="34" charset="0"/>
              <a:buChar char="–"/>
            </a:pPr>
            <a:r>
              <a:rPr lang="uk-UA" sz="1800" dirty="0" smtClean="0">
                <a:latin typeface="Corbel" pitchFamily="34" charset="0"/>
              </a:rPr>
              <a:t>позашкільна освіта реалізує </a:t>
            </a:r>
            <a:r>
              <a:rPr lang="uk-UA" sz="1800" b="1" dirty="0" smtClean="0">
                <a:latin typeface="Corbel" pitchFamily="34" charset="0"/>
              </a:rPr>
              <a:t>профорієнтаційну, </a:t>
            </a:r>
            <a:r>
              <a:rPr lang="uk-UA" sz="1800" b="1" dirty="0" err="1" smtClean="0">
                <a:latin typeface="Corbel" pitchFamily="34" charset="0"/>
              </a:rPr>
              <a:t>профконсультаційну</a:t>
            </a:r>
            <a:r>
              <a:rPr lang="uk-UA" sz="1800" b="1" dirty="0" smtClean="0">
                <a:latin typeface="Corbel" pitchFamily="34" charset="0"/>
              </a:rPr>
              <a:t>, допрофесійну підготовку </a:t>
            </a:r>
            <a:r>
              <a:rPr lang="uk-UA" sz="1800" dirty="0" smtClean="0">
                <a:latin typeface="Corbel" pitchFamily="34" charset="0"/>
              </a:rPr>
              <a:t>відповідно до здібностей; профілактику бездоглядності, безпритульності та правопорушень</a:t>
            </a:r>
            <a:endParaRPr lang="uk-UA" sz="1800" dirty="0">
              <a:latin typeface="Corbel" pitchFamily="34" charset="0"/>
            </a:endParaRPr>
          </a:p>
        </p:txBody>
      </p:sp>
      <p:sp>
        <p:nvSpPr>
          <p:cNvPr id="4" name="Місце для дати 3"/>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72DBFC4C-45F6-4E0B-BD2F-2ACA39C8DF6B}" type="datetime1">
              <a:rPr lang="uk-UA" smtClean="0">
                <a:solidFill>
                  <a:srgbClr val="284C6A"/>
                </a:solidFill>
                <a:effectLst>
                  <a:glow rad="63500">
                    <a:schemeClr val="accent3">
                      <a:satMod val="175000"/>
                      <a:alpha val="40000"/>
                    </a:schemeClr>
                  </a:glow>
                </a:effectLst>
              </a:rPr>
              <a:pPr/>
              <a:t>29.11.2016</a:t>
            </a:fld>
            <a:endParaRPr lang="uk-UA">
              <a:solidFill>
                <a:srgbClr val="284C6A"/>
              </a:solidFill>
              <a:effectLst>
                <a:glow rad="63500">
                  <a:schemeClr val="accent3">
                    <a:satMod val="175000"/>
                    <a:alpha val="40000"/>
                  </a:schemeClr>
                </a:glow>
              </a:effectLst>
            </a:endParaRPr>
          </a:p>
        </p:txBody>
      </p:sp>
      <p:sp>
        <p:nvSpPr>
          <p:cNvPr id="7" name="Місце для номера слайда 6"/>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5</a:t>
            </a:fld>
            <a:r>
              <a:rPr lang="uk-UA"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76672"/>
            <a:ext cx="7706816" cy="1123528"/>
          </a:xfrm>
        </p:spPr>
        <p:txBody>
          <a:bodyPr/>
          <a:lstStyle/>
          <a:p>
            <a:pPr algn="ctr"/>
            <a:r>
              <a:rPr lang="uk-UA" sz="3600" b="1" dirty="0" smtClean="0">
                <a:effectLst>
                  <a:glow rad="63500">
                    <a:schemeClr val="accent5">
                      <a:satMod val="175000"/>
                      <a:alpha val="40000"/>
                    </a:schemeClr>
                  </a:glow>
                </a:effectLst>
                <a:latin typeface="Corbel" pitchFamily="34" charset="0"/>
              </a:rPr>
              <a:t>Заклади, що здійснюють позашкільну освіту</a:t>
            </a:r>
          </a:p>
        </p:txBody>
      </p:sp>
      <p:sp>
        <p:nvSpPr>
          <p:cNvPr id="3" name="Місце для вмісту 2"/>
          <p:cNvSpPr>
            <a:spLocks noGrp="1"/>
          </p:cNvSpPr>
          <p:nvPr>
            <p:ph idx="1"/>
          </p:nvPr>
        </p:nvSpPr>
        <p:spPr>
          <a:xfrm>
            <a:off x="1043608" y="1700808"/>
            <a:ext cx="7560840" cy="4680520"/>
          </a:xfrm>
        </p:spPr>
        <p:txBody>
          <a:bodyPr/>
          <a:lstStyle/>
          <a:p>
            <a:pPr marL="357188" indent="-357188" algn="just">
              <a:lnSpc>
                <a:spcPct val="100000"/>
              </a:lnSpc>
              <a:spcBef>
                <a:spcPts val="1200"/>
              </a:spcBef>
              <a:buClr>
                <a:srgbClr val="284C6A"/>
              </a:buClr>
              <a:buFont typeface="Corbel" pitchFamily="34" charset="0"/>
              <a:buChar char="—"/>
            </a:pPr>
            <a:r>
              <a:rPr lang="uk-UA" sz="2000" dirty="0" smtClean="0">
                <a:latin typeface="Corbel" pitchFamily="34" charset="0"/>
              </a:rPr>
              <a:t>позашкільні навчальні заклади всіх типів, підпорядкування та форм власності;</a:t>
            </a:r>
          </a:p>
          <a:p>
            <a:pPr marL="357188" indent="-357188" algn="just">
              <a:lnSpc>
                <a:spcPct val="100000"/>
              </a:lnSpc>
              <a:spcBef>
                <a:spcPts val="1200"/>
              </a:spcBef>
              <a:buClr>
                <a:srgbClr val="284C6A"/>
              </a:buClr>
              <a:buFont typeface="Corbel" pitchFamily="34" charset="0"/>
              <a:buChar char="—"/>
            </a:pPr>
            <a:r>
              <a:rPr lang="uk-UA" sz="2000" dirty="0" smtClean="0">
                <a:latin typeface="Corbel" pitchFamily="34" charset="0"/>
              </a:rPr>
              <a:t>гуртки, секції, клуби, культурно-освітні, спортивно-оздоровчі, науково-пошукові об’єднання на базі загальноосвітніх навчальних закладів,  навчально-виробничих комбінатів, професійно-технічних та вищих навчальних закладів;</a:t>
            </a:r>
          </a:p>
          <a:p>
            <a:pPr marL="357188" indent="-357188" algn="just">
              <a:lnSpc>
                <a:spcPct val="100000"/>
              </a:lnSpc>
              <a:spcBef>
                <a:spcPts val="1200"/>
              </a:spcBef>
              <a:buClr>
                <a:srgbClr val="284C6A"/>
              </a:buClr>
              <a:buFont typeface="Corbel" pitchFamily="34" charset="0"/>
              <a:buChar char="—"/>
            </a:pPr>
            <a:r>
              <a:rPr lang="uk-UA" sz="2000" dirty="0" smtClean="0">
                <a:latin typeface="Corbel" pitchFamily="34" charset="0"/>
              </a:rPr>
              <a:t>фізичні особи, які надають послуги з позашкільної освіти за наявності відповідних документів;</a:t>
            </a:r>
          </a:p>
          <a:p>
            <a:pPr marL="357188" indent="-357188" algn="just">
              <a:lnSpc>
                <a:spcPct val="100000"/>
              </a:lnSpc>
              <a:spcBef>
                <a:spcPts val="1200"/>
              </a:spcBef>
              <a:buClr>
                <a:srgbClr val="284C6A"/>
              </a:buClr>
              <a:buFont typeface="Corbel" pitchFamily="34" charset="0"/>
              <a:buChar char="—"/>
            </a:pPr>
            <a:r>
              <a:rPr lang="uk-UA" sz="2000" dirty="0" smtClean="0">
                <a:latin typeface="Corbel" pitchFamily="34" charset="0"/>
              </a:rPr>
              <a:t>громадські об’єднання та інші недержавні установи, основною статутною діяльністю яких є позашкільна освіта;</a:t>
            </a:r>
          </a:p>
          <a:p>
            <a:pPr marL="357188" indent="-357188" algn="just">
              <a:lnSpc>
                <a:spcPct val="100000"/>
              </a:lnSpc>
              <a:spcBef>
                <a:spcPts val="1200"/>
              </a:spcBef>
              <a:buClr>
                <a:srgbClr val="284C6A"/>
              </a:buClr>
              <a:buFont typeface="Corbel" pitchFamily="34" charset="0"/>
              <a:buChar char="—"/>
            </a:pPr>
            <a:r>
              <a:rPr lang="uk-UA" sz="2000" dirty="0" smtClean="0">
                <a:latin typeface="Corbel" pitchFamily="34" charset="0"/>
              </a:rPr>
              <a:t>наукові і науково-методичні установи, діяльність яких пов’язана з позашкільною освітою;</a:t>
            </a:r>
          </a:p>
          <a:p>
            <a:pPr marL="357188" indent="-357188" algn="just">
              <a:lnSpc>
                <a:spcPct val="100000"/>
              </a:lnSpc>
              <a:spcBef>
                <a:spcPts val="1200"/>
              </a:spcBef>
              <a:buClr>
                <a:srgbClr val="284C6A"/>
              </a:buClr>
              <a:buFont typeface="Corbel" pitchFamily="34" charset="0"/>
              <a:buChar char="—"/>
            </a:pPr>
            <a:r>
              <a:rPr lang="uk-UA" sz="2000" dirty="0" smtClean="0">
                <a:latin typeface="Corbel" pitchFamily="34" charset="0"/>
              </a:rPr>
              <a:t>інші заклади, діяльність яких пов’язана з позашкільною освітою</a:t>
            </a:r>
          </a:p>
          <a:p>
            <a:pPr marL="357188" indent="-357188" algn="just">
              <a:lnSpc>
                <a:spcPct val="100000"/>
              </a:lnSpc>
              <a:spcBef>
                <a:spcPts val="1200"/>
              </a:spcBef>
              <a:buClr>
                <a:srgbClr val="284C6A"/>
              </a:buClr>
              <a:buFont typeface="Corbel" pitchFamily="34" charset="0"/>
              <a:buChar char="—"/>
            </a:pPr>
            <a:endParaRPr lang="uk-UA" sz="2000" dirty="0" smtClean="0">
              <a:latin typeface="Corbel" pitchFamily="34" charset="0"/>
            </a:endParaRPr>
          </a:p>
        </p:txBody>
      </p:sp>
      <p:sp>
        <p:nvSpPr>
          <p:cNvPr id="4" name="Місце для дати 3"/>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E7396E4A-B3F5-4A59-8244-14760E298061}" type="datetime1">
              <a:rPr lang="uk-UA" smtClean="0">
                <a:solidFill>
                  <a:srgbClr val="284C6A"/>
                </a:solidFill>
                <a:effectLst>
                  <a:glow rad="63500">
                    <a:schemeClr val="accent3">
                      <a:satMod val="175000"/>
                      <a:alpha val="40000"/>
                    </a:schemeClr>
                  </a:glow>
                </a:effectLst>
              </a:rPr>
              <a:pPr/>
              <a:t>29.11.2016</a:t>
            </a:fld>
            <a:endParaRPr lang="uk-UA" dirty="0" smtClean="0">
              <a:solidFill>
                <a:srgbClr val="284C6A"/>
              </a:solidFill>
              <a:effectLst>
                <a:glow rad="63500">
                  <a:schemeClr val="accent3">
                    <a:satMod val="175000"/>
                    <a:alpha val="40000"/>
                  </a:schemeClr>
                </a:glow>
              </a:effectLst>
            </a:endParaRPr>
          </a:p>
        </p:txBody>
      </p:sp>
      <p:sp>
        <p:nvSpPr>
          <p:cNvPr id="7" name="Місце для номера слайда 6"/>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dirty="0"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6</a:t>
            </a:fld>
            <a:r>
              <a:rPr lang="uk-UA" dirty="0"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077200" cy="914400"/>
          </a:xfrm>
        </p:spPr>
        <p:txBody>
          <a:bodyPr/>
          <a:lstStyle/>
          <a:p>
            <a:pPr algn="ctr"/>
            <a:r>
              <a:rPr lang="uk-UA" sz="3600" b="1" dirty="0" smtClean="0">
                <a:effectLst>
                  <a:glow rad="63500">
                    <a:schemeClr val="accent2">
                      <a:satMod val="175000"/>
                      <a:alpha val="40000"/>
                    </a:schemeClr>
                  </a:glow>
                </a:effectLst>
                <a:latin typeface="Corbel" pitchFamily="34" charset="0"/>
              </a:rPr>
              <a:t>Досягнення позашкільної освіти</a:t>
            </a:r>
          </a:p>
        </p:txBody>
      </p:sp>
      <p:sp>
        <p:nvSpPr>
          <p:cNvPr id="3" name="Місце для вмісту 2"/>
          <p:cNvSpPr>
            <a:spLocks noGrp="1"/>
          </p:cNvSpPr>
          <p:nvPr>
            <p:ph idx="1"/>
          </p:nvPr>
        </p:nvSpPr>
        <p:spPr>
          <a:xfrm>
            <a:off x="1043608" y="1700808"/>
            <a:ext cx="7560840" cy="4896544"/>
          </a:xfrm>
        </p:spPr>
        <p:txBody>
          <a:bodyPr/>
          <a:lstStyle/>
          <a:p>
            <a:pPr marL="357188" indent="-357188" algn="just">
              <a:lnSpc>
                <a:spcPct val="100000"/>
              </a:lnSpc>
              <a:spcBef>
                <a:spcPts val="1800"/>
              </a:spcBef>
              <a:buClr>
                <a:srgbClr val="284C6A"/>
              </a:buClr>
              <a:buFont typeface="Corbel" pitchFamily="34" charset="0"/>
              <a:buChar char="—"/>
            </a:pPr>
            <a:r>
              <a:rPr lang="uk-UA" sz="2400" dirty="0" smtClean="0">
                <a:latin typeface="Corbel" pitchFamily="34" charset="0"/>
              </a:rPr>
              <a:t>створення міцної матеріально-технічної бази;</a:t>
            </a:r>
          </a:p>
          <a:p>
            <a:pPr marL="357188" indent="-357188" algn="just">
              <a:lnSpc>
                <a:spcPct val="100000"/>
              </a:lnSpc>
              <a:spcBef>
                <a:spcPts val="1800"/>
              </a:spcBef>
              <a:buClr>
                <a:srgbClr val="284C6A"/>
              </a:buClr>
              <a:buFont typeface="Corbel" pitchFamily="34" charset="0"/>
              <a:buChar char="—"/>
            </a:pPr>
            <a:r>
              <a:rPr lang="uk-UA" sz="2400" dirty="0" smtClean="0">
                <a:latin typeface="Corbel" pitchFamily="34" charset="0"/>
              </a:rPr>
              <a:t>збереження системи позашкільної освіти та розширення мережі позашкільних навчальних закладів, створення закладів нового типу;</a:t>
            </a:r>
          </a:p>
          <a:p>
            <a:pPr marL="357188" indent="-357188" algn="just">
              <a:lnSpc>
                <a:spcPct val="100000"/>
              </a:lnSpc>
              <a:spcBef>
                <a:spcPts val="1800"/>
              </a:spcBef>
              <a:buClr>
                <a:srgbClr val="284C6A"/>
              </a:buClr>
              <a:buFont typeface="Corbel" pitchFamily="34" charset="0"/>
              <a:buChar char="—"/>
            </a:pPr>
            <a:r>
              <a:rPr lang="uk-UA" sz="2400" dirty="0" smtClean="0">
                <a:latin typeface="Corbel" pitchFamily="34" charset="0"/>
              </a:rPr>
              <a:t>розгортання нових напрямів позашкільної освіти;</a:t>
            </a:r>
          </a:p>
          <a:p>
            <a:pPr marL="357188" indent="-357188" algn="just">
              <a:lnSpc>
                <a:spcPct val="100000"/>
              </a:lnSpc>
              <a:spcBef>
                <a:spcPts val="1800"/>
              </a:spcBef>
              <a:buClr>
                <a:srgbClr val="284C6A"/>
              </a:buClr>
              <a:buFont typeface="Corbel" pitchFamily="34" charset="0"/>
              <a:buChar char="—"/>
            </a:pPr>
            <a:r>
              <a:rPr lang="uk-UA" sz="2400" dirty="0" smtClean="0">
                <a:latin typeface="Corbel" pitchFamily="34" charset="0"/>
              </a:rPr>
              <a:t>удосконалення виховного процесу в позашкільних начальних закладах;</a:t>
            </a:r>
          </a:p>
          <a:p>
            <a:pPr marL="357188" indent="-357188" algn="just">
              <a:lnSpc>
                <a:spcPct val="100000"/>
              </a:lnSpc>
              <a:spcBef>
                <a:spcPts val="1800"/>
              </a:spcBef>
              <a:buClr>
                <a:srgbClr val="284C6A"/>
              </a:buClr>
              <a:buFont typeface="Corbel" pitchFamily="34" charset="0"/>
              <a:buChar char="—"/>
            </a:pPr>
            <a:r>
              <a:rPr lang="uk-UA" sz="2400" dirty="0" smtClean="0">
                <a:latin typeface="Corbel" pitchFamily="34" charset="0"/>
              </a:rPr>
              <a:t>формування системи державної підтримки обдарованих і талановитих дітей та молоді</a:t>
            </a:r>
          </a:p>
          <a:p>
            <a:pPr marL="357188" indent="-357188" algn="just">
              <a:lnSpc>
                <a:spcPct val="100000"/>
              </a:lnSpc>
              <a:spcBef>
                <a:spcPts val="1800"/>
              </a:spcBef>
              <a:buClr>
                <a:srgbClr val="284C6A"/>
              </a:buClr>
              <a:buFont typeface="Corbel" pitchFamily="34" charset="0"/>
              <a:buChar char="—"/>
            </a:pPr>
            <a:endParaRPr lang="uk-UA" sz="2400" dirty="0" smtClean="0">
              <a:latin typeface="Corbel" pitchFamily="34" charset="0"/>
            </a:endParaRPr>
          </a:p>
        </p:txBody>
      </p:sp>
      <p:sp>
        <p:nvSpPr>
          <p:cNvPr id="4" name="Місце для дати 3"/>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E7396E4A-B3F5-4A59-8244-14760E298061}" type="datetime1">
              <a:rPr lang="uk-UA" smtClean="0">
                <a:solidFill>
                  <a:srgbClr val="284C6A"/>
                </a:solidFill>
                <a:effectLst>
                  <a:glow rad="63500">
                    <a:schemeClr val="accent3">
                      <a:satMod val="175000"/>
                      <a:alpha val="40000"/>
                    </a:schemeClr>
                  </a:glow>
                </a:effectLst>
              </a:rPr>
              <a:pPr/>
              <a:t>29.11.2016</a:t>
            </a:fld>
            <a:endParaRPr lang="uk-UA" dirty="0">
              <a:solidFill>
                <a:srgbClr val="284C6A"/>
              </a:solidFill>
              <a:effectLst>
                <a:glow rad="63500">
                  <a:schemeClr val="accent3">
                    <a:satMod val="175000"/>
                    <a:alpha val="40000"/>
                  </a:schemeClr>
                </a:glow>
              </a:effectLst>
            </a:endParaRPr>
          </a:p>
        </p:txBody>
      </p:sp>
      <p:sp>
        <p:nvSpPr>
          <p:cNvPr id="7" name="Місце для номера слайда 6"/>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dirty="0"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7</a:t>
            </a:fld>
            <a:r>
              <a:rPr lang="uk-UA" dirty="0"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077200" cy="943000"/>
          </a:xfrm>
        </p:spPr>
        <p:txBody>
          <a:bodyPr/>
          <a:lstStyle/>
          <a:p>
            <a:pPr algn="ctr"/>
            <a:r>
              <a:rPr lang="uk-UA" sz="3600" b="1" dirty="0" smtClean="0">
                <a:effectLst>
                  <a:glow rad="63500">
                    <a:schemeClr val="accent1">
                      <a:satMod val="175000"/>
                      <a:alpha val="40000"/>
                    </a:schemeClr>
                  </a:glow>
                </a:effectLst>
                <a:latin typeface="Corbel" pitchFamily="34" charset="0"/>
              </a:rPr>
              <a:t>Основні напрями державної політики у сфері позашкільної освіти</a:t>
            </a:r>
          </a:p>
        </p:txBody>
      </p:sp>
      <p:sp>
        <p:nvSpPr>
          <p:cNvPr id="3" name="Місце для вмісту 2"/>
          <p:cNvSpPr>
            <a:spLocks noGrp="1"/>
          </p:cNvSpPr>
          <p:nvPr>
            <p:ph idx="1"/>
          </p:nvPr>
        </p:nvSpPr>
        <p:spPr>
          <a:xfrm>
            <a:off x="971600" y="2348880"/>
            <a:ext cx="7560840" cy="3456384"/>
          </a:xfrm>
        </p:spPr>
        <p:txBody>
          <a:bodyPr/>
          <a:lstStyle/>
          <a:p>
            <a:pPr marL="357188" indent="-357188" algn="just">
              <a:lnSpc>
                <a:spcPct val="100000"/>
              </a:lnSpc>
              <a:spcBef>
                <a:spcPts val="1800"/>
              </a:spcBef>
              <a:buClr>
                <a:srgbClr val="284C6A"/>
              </a:buClr>
              <a:buFont typeface="Corbel" pitchFamily="34" charset="0"/>
              <a:buChar char="—"/>
            </a:pPr>
            <a:r>
              <a:rPr lang="uk-UA" sz="2400" dirty="0" smtClean="0">
                <a:latin typeface="Corbel" pitchFamily="34" charset="0"/>
              </a:rPr>
              <a:t>створення належних умов для здобуття дітьми позашкільної освіти;</a:t>
            </a:r>
          </a:p>
          <a:p>
            <a:pPr marL="357188" indent="-357188" algn="just">
              <a:lnSpc>
                <a:spcPct val="100000"/>
              </a:lnSpc>
              <a:spcBef>
                <a:spcPts val="1800"/>
              </a:spcBef>
              <a:buClr>
                <a:srgbClr val="284C6A"/>
              </a:buClr>
              <a:buFont typeface="Corbel" pitchFamily="34" charset="0"/>
              <a:buChar char="—"/>
            </a:pPr>
            <a:r>
              <a:rPr lang="uk-UA" sz="2400" dirty="0" smtClean="0">
                <a:latin typeface="Corbel" pitchFamily="34" charset="0"/>
              </a:rPr>
              <a:t>збереження та розвиток мережі позашкільних навчальних закладів;</a:t>
            </a:r>
          </a:p>
          <a:p>
            <a:pPr marL="357188" indent="-357188" algn="just">
              <a:lnSpc>
                <a:spcPct val="100000"/>
              </a:lnSpc>
              <a:spcBef>
                <a:spcPts val="1800"/>
              </a:spcBef>
              <a:buClr>
                <a:srgbClr val="284C6A"/>
              </a:buClr>
              <a:buFont typeface="Corbel" pitchFamily="34" charset="0"/>
              <a:buChar char="—"/>
            </a:pPr>
            <a:r>
              <a:rPr lang="uk-UA" sz="2400" dirty="0" smtClean="0">
                <a:latin typeface="Corbel" pitchFamily="34" charset="0"/>
              </a:rPr>
              <a:t>координація зусиль органів державної влади, підприємств, організацій, об’єднань громадян і сім ї для розвитку позашкільної освіти</a:t>
            </a:r>
          </a:p>
        </p:txBody>
      </p:sp>
      <p:sp>
        <p:nvSpPr>
          <p:cNvPr id="4" name="Місце для дати 3"/>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E7396E4A-B3F5-4A59-8244-14760E298061}" type="datetime1">
              <a:rPr lang="uk-UA" smtClean="0">
                <a:solidFill>
                  <a:srgbClr val="284C6A"/>
                </a:solidFill>
                <a:effectLst>
                  <a:glow rad="63500">
                    <a:schemeClr val="accent3">
                      <a:satMod val="175000"/>
                      <a:alpha val="40000"/>
                    </a:schemeClr>
                  </a:glow>
                </a:effectLst>
              </a:rPr>
              <a:pPr/>
              <a:t>29.11.2016</a:t>
            </a:fld>
            <a:endParaRPr lang="uk-UA">
              <a:solidFill>
                <a:srgbClr val="284C6A"/>
              </a:solidFill>
              <a:effectLst>
                <a:glow rad="63500">
                  <a:schemeClr val="accent3">
                    <a:satMod val="175000"/>
                    <a:alpha val="40000"/>
                  </a:schemeClr>
                </a:glow>
              </a:effectLst>
            </a:endParaRPr>
          </a:p>
        </p:txBody>
      </p:sp>
      <p:sp>
        <p:nvSpPr>
          <p:cNvPr id="7" name="Місце для номера слайда 6"/>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dirty="0"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8</a:t>
            </a:fld>
            <a:r>
              <a:rPr lang="uk-UA" dirty="0"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077200" cy="1412776"/>
          </a:xfrm>
        </p:spPr>
        <p:txBody>
          <a:bodyPr/>
          <a:lstStyle/>
          <a:p>
            <a:pPr algn="ctr"/>
            <a:r>
              <a:rPr lang="uk-UA" sz="3600" b="1" dirty="0" smtClean="0">
                <a:effectLst>
                  <a:glow rad="63500">
                    <a:srgbClr val="FD8FD0">
                      <a:alpha val="40000"/>
                    </a:srgbClr>
                  </a:glow>
                </a:effectLst>
                <a:latin typeface="Corbel" pitchFamily="34" charset="0"/>
              </a:rPr>
              <a:t>Шляхи реалізації державної політики у сфері позашкільної освіти</a:t>
            </a:r>
          </a:p>
        </p:txBody>
      </p:sp>
      <p:sp>
        <p:nvSpPr>
          <p:cNvPr id="3" name="Місце для вмісту 2"/>
          <p:cNvSpPr>
            <a:spLocks noGrp="1"/>
          </p:cNvSpPr>
          <p:nvPr>
            <p:ph idx="1"/>
          </p:nvPr>
        </p:nvSpPr>
        <p:spPr>
          <a:xfrm>
            <a:off x="971600" y="1556792"/>
            <a:ext cx="7560840" cy="4752528"/>
          </a:xfrm>
        </p:spPr>
        <p:txBody>
          <a:bodyPr/>
          <a:lstStyle/>
          <a:p>
            <a:pPr marL="357188" indent="-357188" algn="just">
              <a:lnSpc>
                <a:spcPct val="100000"/>
              </a:lnSpc>
              <a:spcBef>
                <a:spcPts val="1200"/>
              </a:spcBef>
              <a:buClr>
                <a:srgbClr val="284C6A"/>
              </a:buClr>
              <a:buFont typeface="Corbel" pitchFamily="34" charset="0"/>
              <a:buChar char="—"/>
            </a:pPr>
            <a:r>
              <a:rPr lang="uk-UA" sz="2000" dirty="0" smtClean="0">
                <a:latin typeface="Corbel" pitchFamily="34" charset="0"/>
              </a:rPr>
              <a:t>удосконалення законодавчої бази відповідно до вимог сьогодення та сучасних стратегій освіти;</a:t>
            </a:r>
          </a:p>
          <a:p>
            <a:pPr marL="357188" indent="-357188" algn="just">
              <a:lnSpc>
                <a:spcPct val="100000"/>
              </a:lnSpc>
              <a:spcBef>
                <a:spcPts val="1200"/>
              </a:spcBef>
              <a:buClr>
                <a:srgbClr val="284C6A"/>
              </a:buClr>
              <a:buFont typeface="Corbel" pitchFamily="34" charset="0"/>
              <a:buChar char="—"/>
            </a:pPr>
            <a:r>
              <a:rPr lang="uk-UA" sz="2000" dirty="0" smtClean="0">
                <a:latin typeface="Corbel" pitchFamily="34" charset="0"/>
              </a:rPr>
              <a:t>розвиток різних типів позашкільних навчальних закладів;</a:t>
            </a:r>
          </a:p>
          <a:p>
            <a:pPr marL="357188" indent="-357188" algn="just">
              <a:lnSpc>
                <a:spcPct val="100000"/>
              </a:lnSpc>
              <a:spcBef>
                <a:spcPts val="1200"/>
              </a:spcBef>
              <a:buClr>
                <a:srgbClr val="284C6A"/>
              </a:buClr>
              <a:buFont typeface="Corbel" pitchFamily="34" charset="0"/>
              <a:buChar char="—"/>
            </a:pPr>
            <a:r>
              <a:rPr lang="uk-UA" sz="2000" dirty="0" smtClean="0">
                <a:latin typeface="Corbel" pitchFamily="34" charset="0"/>
              </a:rPr>
              <a:t>впровадження різних організаційних форм здобуття позашкільної освіти;</a:t>
            </a:r>
          </a:p>
          <a:p>
            <a:pPr marL="357188" indent="-357188" algn="just">
              <a:lnSpc>
                <a:spcPct val="100000"/>
              </a:lnSpc>
              <a:spcBef>
                <a:spcPts val="1200"/>
              </a:spcBef>
              <a:buClr>
                <a:srgbClr val="284C6A"/>
              </a:buClr>
              <a:buFont typeface="Corbel" pitchFamily="34" charset="0"/>
              <a:buChar char="—"/>
            </a:pPr>
            <a:r>
              <a:rPr lang="uk-UA" sz="2000" dirty="0" smtClean="0">
                <a:latin typeface="Corbel" pitchFamily="34" charset="0"/>
              </a:rPr>
              <a:t>удосконалення змісту, форм і методів позашкільної освіти;</a:t>
            </a:r>
          </a:p>
          <a:p>
            <a:pPr marL="357188" indent="-357188" algn="just">
              <a:lnSpc>
                <a:spcPct val="100000"/>
              </a:lnSpc>
              <a:spcBef>
                <a:spcPts val="1200"/>
              </a:spcBef>
              <a:buClr>
                <a:srgbClr val="284C6A"/>
              </a:buClr>
              <a:buFont typeface="Corbel" pitchFamily="34" charset="0"/>
              <a:buChar char="—"/>
            </a:pPr>
            <a:r>
              <a:rPr lang="uk-UA" sz="2000" dirty="0" smtClean="0">
                <a:latin typeface="Corbel" pitchFamily="34" charset="0"/>
              </a:rPr>
              <a:t>запровадження інноваційних педагогічних технологій  в практику діяльності позашкільних навчальних закладів;</a:t>
            </a:r>
          </a:p>
          <a:p>
            <a:pPr marL="357188" indent="-357188" algn="just">
              <a:lnSpc>
                <a:spcPct val="100000"/>
              </a:lnSpc>
              <a:spcBef>
                <a:spcPts val="1200"/>
              </a:spcBef>
              <a:buClr>
                <a:srgbClr val="284C6A"/>
              </a:buClr>
              <a:buFont typeface="Corbel" pitchFamily="34" charset="0"/>
              <a:buChar char="—"/>
            </a:pPr>
            <a:r>
              <a:rPr lang="uk-UA" sz="2000" dirty="0" smtClean="0">
                <a:latin typeface="Corbel" pitchFamily="34" charset="0"/>
              </a:rPr>
              <a:t>забезпечення модернізації навчальної, матеріально-технічної базі позашкільних навчальних закладів;</a:t>
            </a:r>
          </a:p>
          <a:p>
            <a:pPr marL="357188" indent="-357188" algn="just">
              <a:lnSpc>
                <a:spcPct val="100000"/>
              </a:lnSpc>
              <a:spcBef>
                <a:spcPts val="1200"/>
              </a:spcBef>
              <a:buClr>
                <a:srgbClr val="284C6A"/>
              </a:buClr>
              <a:buFont typeface="Corbel" pitchFamily="34" charset="0"/>
              <a:buChar char="—"/>
            </a:pPr>
            <a:r>
              <a:rPr lang="uk-UA" sz="2000" dirty="0" smtClean="0">
                <a:latin typeface="Corbel" pitchFamily="34" charset="0"/>
              </a:rPr>
              <a:t>підвищення соціального статусу та професійне удосконалення педагогічних і керівних кадрів системи позашкільної освіти</a:t>
            </a:r>
          </a:p>
        </p:txBody>
      </p:sp>
      <p:sp>
        <p:nvSpPr>
          <p:cNvPr id="4" name="Місце для дати 3"/>
          <p:cNvSpPr>
            <a:spLocks noGrp="1"/>
          </p:cNvSpPr>
          <p:nvPr>
            <p:ph type="dt" sz="half" idx="10"/>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fld id="{E7396E4A-B3F5-4A59-8244-14760E298061}" type="datetime1">
              <a:rPr lang="uk-UA" smtClean="0">
                <a:solidFill>
                  <a:srgbClr val="284C6A"/>
                </a:solidFill>
                <a:effectLst>
                  <a:glow rad="63500">
                    <a:schemeClr val="accent3">
                      <a:satMod val="175000"/>
                      <a:alpha val="40000"/>
                    </a:schemeClr>
                  </a:glow>
                </a:effectLst>
              </a:rPr>
              <a:pPr/>
              <a:t>29.11.2016</a:t>
            </a:fld>
            <a:endParaRPr lang="uk-UA">
              <a:solidFill>
                <a:srgbClr val="284C6A"/>
              </a:solidFill>
              <a:effectLst>
                <a:glow rad="63500">
                  <a:schemeClr val="accent3">
                    <a:satMod val="175000"/>
                    <a:alpha val="40000"/>
                  </a:schemeClr>
                </a:glow>
              </a:effectLst>
            </a:endParaRPr>
          </a:p>
        </p:txBody>
      </p:sp>
      <p:sp>
        <p:nvSpPr>
          <p:cNvPr id="7" name="Місце для номера слайда 6"/>
          <p:cNvSpPr>
            <a:spLocks noGrp="1"/>
          </p:cNvSpPr>
          <p:nvPr>
            <p:ph type="sldNum" sz="quarter" idx="12"/>
          </p:nvPr>
        </p:nvSpPr>
        <p:spPr>
          <a:noFill/>
          <a:ln w="9525">
            <a:noFill/>
            <a:miter lim="800000"/>
            <a:headEnd/>
            <a:tailEnd/>
          </a:ln>
          <a:effectLst/>
        </p:spPr>
        <p:txBody>
          <a:bodyPr vert="horz" wrap="square" lIns="91440" tIns="45720" rIns="91440" bIns="45720" numCol="1" anchor="t" anchorCtr="0" compatLnSpc="1">
            <a:prstTxWarp prst="textNoShape">
              <a:avLst/>
            </a:prstTxWarp>
          </a:bodyPr>
          <a:lstStyle/>
          <a:p>
            <a:r>
              <a:rPr lang="uk-UA" dirty="0" smtClean="0">
                <a:solidFill>
                  <a:srgbClr val="284C6A"/>
                </a:solidFill>
                <a:effectLst>
                  <a:glow rad="63500">
                    <a:schemeClr val="accent3">
                      <a:satMod val="175000"/>
                      <a:alpha val="40000"/>
                    </a:schemeClr>
                  </a:glow>
                </a:effectLst>
                <a:sym typeface="Wingdings"/>
              </a:rPr>
              <a:t></a:t>
            </a:r>
            <a:fld id="{859097BF-A0B6-47AC-9F22-F06E1D85EDC8}" type="slidenum">
              <a:rPr lang="uk-UA" smtClean="0">
                <a:solidFill>
                  <a:srgbClr val="284C6A"/>
                </a:solidFill>
                <a:effectLst>
                  <a:glow rad="63500">
                    <a:schemeClr val="accent3">
                      <a:satMod val="175000"/>
                      <a:alpha val="40000"/>
                    </a:schemeClr>
                  </a:glow>
                </a:effectLst>
                <a:sym typeface="Wingdings"/>
              </a:rPr>
              <a:pPr/>
              <a:t>9</a:t>
            </a:fld>
            <a:r>
              <a:rPr lang="uk-UA" dirty="0" smtClean="0">
                <a:solidFill>
                  <a:srgbClr val="284C6A"/>
                </a:solidFill>
                <a:effectLst>
                  <a:glow rad="63500">
                    <a:schemeClr val="accent3">
                      <a:satMod val="175000"/>
                      <a:alpha val="40000"/>
                    </a:schemeClr>
                  </a:glow>
                </a:effectLst>
                <a:sym typeface="Wingdings"/>
              </a:rPr>
              <a:t></a:t>
            </a:r>
            <a:endParaRPr lang="uk-UA" dirty="0">
              <a:solidFill>
                <a:srgbClr val="284C6A"/>
              </a:solidFill>
              <a:effectLst>
                <a:glow rad="63500">
                  <a:schemeClr val="accent3">
                    <a:satMod val="175000"/>
                    <a:alpha val="40000"/>
                  </a:schemeClr>
                </a:glow>
              </a:effectLst>
              <a:sym typeface="Wingding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raining seminar presentation">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Trebuchet MS"/>
        <a:ea typeface=""/>
        <a:cs typeface=""/>
      </a:majorFont>
      <a:minorFont>
        <a:latin typeface="Trebuchet MS"/>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4619</TotalTime>
  <Words>1553</Words>
  <Application>Microsoft Office PowerPoint</Application>
  <PresentationFormat>Екран (4:3)</PresentationFormat>
  <Paragraphs>168</Paragraphs>
  <Slides>20</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20</vt:i4>
      </vt:variant>
    </vt:vector>
  </HeadingPairs>
  <TitlesOfParts>
    <vt:vector size="21" baseType="lpstr">
      <vt:lpstr>Training seminar presentation</vt:lpstr>
      <vt:lpstr>«Концептуальні засади розвитку позашкільної освіти у контексті реформування освіти»</vt:lpstr>
      <vt:lpstr>Мета позашкільної освіти </vt:lpstr>
      <vt:lpstr>Основні поняття і категорії позашкільної освіти </vt:lpstr>
      <vt:lpstr>Позашкільна освіта</vt:lpstr>
      <vt:lpstr>Характерні особливості позашкільної освіти</vt:lpstr>
      <vt:lpstr>Заклади, що здійснюють позашкільну освіту</vt:lpstr>
      <vt:lpstr>Досягнення позашкільної освіти</vt:lpstr>
      <vt:lpstr>Основні напрями державної політики у сфері позашкільної освіти</vt:lpstr>
      <vt:lpstr>Шляхи реалізації державної політики у сфері позашкільної освіти</vt:lpstr>
      <vt:lpstr>Проект закону України «Про освіту»  від 04.04.2016 № 3491-д</vt:lpstr>
      <vt:lpstr>Слайд 11</vt:lpstr>
      <vt:lpstr>Слайд 12</vt:lpstr>
      <vt:lpstr>Акценти нової редакції Закону України «Про освіту» щодо мети позашкільної освіти</vt:lpstr>
      <vt:lpstr>Стаття 9. Види здобуття освіти</vt:lpstr>
      <vt:lpstr>«Освітня послуга»</vt:lpstr>
      <vt:lpstr>Проект Закону України «Про освіту»</vt:lpstr>
      <vt:lpstr>Проект Закону України «Про освіту»</vt:lpstr>
      <vt:lpstr>Слайд 18</vt:lpstr>
      <vt:lpstr>Проект Закону України «Про освіту»</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Навчальна презентація</dc:title>
  <dc:creator>Информатика</dc:creator>
  <cp:lastModifiedBy>Информатика</cp:lastModifiedBy>
  <cp:revision>410</cp:revision>
  <dcterms:created xsi:type="dcterms:W3CDTF">2015-02-19T13:30:13Z</dcterms:created>
  <dcterms:modified xsi:type="dcterms:W3CDTF">2016-11-29T17:30:17Z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TC062561681058</vt:lpwstr>
  </property>
</Properties>
</file>