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sldIdLst>
    <p:sldId id="324" r:id="rId2"/>
    <p:sldId id="370" r:id="rId3"/>
    <p:sldId id="371" r:id="rId4"/>
    <p:sldId id="372" r:id="rId5"/>
    <p:sldId id="373" r:id="rId6"/>
    <p:sldId id="381" r:id="rId7"/>
    <p:sldId id="382" r:id="rId8"/>
    <p:sldId id="383" r:id="rId9"/>
    <p:sldId id="384" r:id="rId10"/>
    <p:sldId id="386" r:id="rId11"/>
    <p:sldId id="377" r:id="rId12"/>
    <p:sldId id="378" r:id="rId13"/>
    <p:sldId id="387" r:id="rId14"/>
    <p:sldId id="379" r:id="rId15"/>
    <p:sldId id="3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66"/>
    <a:srgbClr val="A34353"/>
    <a:srgbClr val="277329"/>
    <a:srgbClr val="6D2D38"/>
    <a:srgbClr val="666633"/>
    <a:srgbClr val="008080"/>
    <a:srgbClr val="CC3300"/>
    <a:srgbClr val="006699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E8A78-EFFF-414C-B3AB-2599D044ABFF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88F154-A9B5-4423-9DB6-9DF88518D3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403244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ru-RU" sz="33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300" b="1" dirty="0" smtClean="0">
                <a:effectLst/>
                <a:latin typeface="Times New Roman"/>
                <a:ea typeface="Times New Roman"/>
              </a:rPr>
            </a:br>
            <a: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uk-UA" sz="4400" b="1" i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</a:t>
            </a:r>
            <a:br>
              <a:rPr lang="uk-UA" sz="4400" b="1" i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«НАУКОВІ </a:t>
            </a:r>
            <a:b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ОБРІЇ ХАРКІВЩИНИ»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43664" cy="1512168"/>
          </a:xfrm>
        </p:spPr>
        <p:txBody>
          <a:bodyPr>
            <a:normAutofit fontScale="92500" lnSpcReduction="10000"/>
          </a:bodyPr>
          <a:lstStyle/>
          <a:p>
            <a:pPr marL="2513330">
              <a:spcAft>
                <a:spcPts val="0"/>
              </a:spcAft>
            </a:pPr>
            <a:endParaRPr lang="uk-UA" b="1" i="1" dirty="0" smtClean="0">
              <a:latin typeface="Times New Roman"/>
              <a:ea typeface="Times New Roman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6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Луніна </a:t>
            </a:r>
            <a:r>
              <a:rPr lang="uk-UA" altLang="ru-RU" sz="26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Вікторія Юріївна, 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600" b="1" i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директор </a:t>
            </a:r>
            <a:r>
              <a:rPr lang="uk-UA" altLang="ru-RU" sz="26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КЗ ХЦДЕД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>
                <a:srgbClr val="9BBB59"/>
              </a:buClr>
              <a:buSzPct val="95000"/>
              <a:defRPr/>
            </a:pPr>
            <a:r>
              <a:rPr lang="uk-UA" altLang="ru-RU" sz="26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«Будинок учителя»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 lvl="0" algn="ctr">
              <a:buClr>
                <a:srgbClr val="F0A22E"/>
              </a:buClr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</a:t>
            </a:r>
          </a:p>
          <a:p>
            <a:pPr marL="0" lvl="0" indent="0" algn="ctr">
              <a:lnSpc>
                <a:spcPct val="30000"/>
              </a:lnSpc>
              <a:buClr>
                <a:srgbClr val="F0A22E"/>
              </a:buClr>
              <a:buNone/>
            </a:pPr>
            <a:endParaRPr lang="uk-UA" sz="28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400" b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ІІ. Популяризація наукових </a:t>
            </a:r>
            <a:r>
              <a:rPr lang="uk-UA" sz="24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знань                                                             </a:t>
            </a:r>
            <a:r>
              <a:rPr lang="uk-UA" sz="2400" b="1" i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(теоретичний та практичний </a:t>
            </a:r>
            <a:r>
              <a:rPr lang="uk-UA" sz="2400" b="1" i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блоки</a:t>
            </a:r>
            <a:r>
              <a:rPr lang="uk-UA" sz="2400" b="1" i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uk-UA" sz="2400" b="1" i="1" u="sng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заходи обласного рівня для педагогів навчальних закладів усіх типів;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заходи обласного рівня для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дітей, учнів та студентів навчальних закладів;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аходи міського, районного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івнів для педагогів;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міського, районного рівнів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дітей, учнів та студентів навчальних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закладів </a:t>
            </a:r>
            <a:endParaRPr lang="uk-UA" sz="24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endParaRPr lang="uk-UA" sz="28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28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33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КЕРІВНИКИ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>
              <a:lnSpc>
                <a:spcPct val="2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Бабічев А.В.,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Департаменту науки і освіти Харківської обласної державної адміністрації;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Байназарова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О.О.,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заступник начальника управління освіти і науки Департаменту науки і освіти Харківської обласної державної адміністрації – начальник відділу дошкільної, загальної середньої, корекційної та позашкільної освіти;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Бакіров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В.С.,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голова Ради ректорів вищих навчальних закладів ІІІ-І</a:t>
            </a:r>
            <a:r>
              <a:rPr lang="en-US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рівнів акредитації, доктор соціологічних наук, професор, академік НАН України, </a:t>
            </a:r>
            <a:r>
              <a:rPr lang="uk-UA" sz="2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член-кореспондент НАПН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53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33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КЕРІВНИКИ </a:t>
            </a:r>
            <a:r>
              <a:rPr lang="uk-UA" sz="33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>
              <a:lnSpc>
                <a:spcPct val="40000"/>
              </a:lnSpc>
              <a:buNone/>
            </a:pPr>
            <a:endParaRPr lang="uk-UA" sz="33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Бєлова 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Л.О.,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голова Харківського університетського консорціуму, доктор соціологічних наук, професор;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Деменко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О.І.,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директор Департаменту освіти Харківської міської ради; </a:t>
            </a:r>
            <a:endParaRPr lang="uk-UA" sz="2600" b="1" dirty="0" smtClean="0">
              <a:solidFill>
                <a:srgbClr val="B4DCF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Покроєва Л.Д.,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ректор Комунального вищого навчального закладу «Харківська академія неперервної освіти», кандидат педагогічних наук, </a:t>
            </a:r>
            <a:r>
              <a:rPr lang="uk-UA" sz="2600" b="1" dirty="0" smtClean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доцент;</a:t>
            </a:r>
            <a:endParaRPr lang="uk-UA" sz="2600" b="1" dirty="0">
              <a:solidFill>
                <a:srgbClr val="B4DCF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600" b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Луніна 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В.Ю.,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директор Комунального закладу «Харківський центр дослідницько-експериментальної діяльності «Будинок учителя» Харківської обласної ради» 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10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4162"/>
            <a:ext cx="8424936" cy="5043190"/>
          </a:xfrm>
        </p:spPr>
        <p:txBody>
          <a:bodyPr>
            <a:normAutofit fontScale="92500"/>
          </a:bodyPr>
          <a:lstStyle/>
          <a:p>
            <a:pPr lvl="0" algn="ctr">
              <a:buClr>
                <a:srgbClr val="F0A22E"/>
              </a:buClr>
            </a:pPr>
            <a:r>
              <a:rPr lang="uk-UA" sz="3100" b="1" i="1" dirty="0" smtClean="0">
                <a:solidFill>
                  <a:srgbClr val="FBEEC9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СПІВВИКОНАВЦІ ПРОЕКТУ: </a:t>
            </a:r>
            <a:endParaRPr lang="uk-UA" sz="31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"/>
              </a:lnSpc>
              <a:buClr>
                <a:srgbClr val="F0A22E"/>
              </a:buClr>
              <a:buNone/>
            </a:pPr>
            <a:endParaRPr lang="uk-UA" sz="31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Науково-методичний центр професійно-технічної освіти Харківської області (Русланова Т.О.);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КЗ «Харківська обласна станція юних туристів»                 (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Редіна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В.А.);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КЗ «Харківський обласний Палац дитячої та юнацької творчості» (Федосєєва С.В.);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Навчальний центр «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ЛандауЦентр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(Круглова В.В.);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ищі навчальні заклади та наукові установи м. Харкова;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ісцеві органи управління освітою;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ерівники підприємств м. Харкова та Харківської області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3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/>
          <a:lstStyle/>
          <a:p>
            <a:pPr algn="ctr"/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ОЧІКУВАНІ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РЕЗУЛЬТАТИ</a:t>
            </a:r>
          </a:p>
          <a:p>
            <a:pPr marL="0" indent="0" algn="ctr">
              <a:lnSpc>
                <a:spcPct val="5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єднання зусиль педагогічних, науково-педагогічних працівників навчальних закладів усіх типів і рівнів, фахівців наукових установ та підприємців                                     для реалізації визначених завдань, побудови ефективної системи щодо формування наукового світогляду дітей                    і молоді Харківської області;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створення організаційно-педагогічних умов для комплексного набуття дітьми й молоддю міцних наукових знань і навичок дослідницької діяльності тощо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6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6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увагу!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rebuchet MS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7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АКТУАЛЬНІСТЬ ПРОЕКТУ</a:t>
            </a:r>
          </a:p>
          <a:p>
            <a:pPr marL="0" indent="0" algn="ctr">
              <a:lnSpc>
                <a:spcPct val="5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 забезпечення неперервності та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наступності в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 молодого покоління                                     із широким науковим світоглядом, здатністю швидко опановувати сучасні технології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й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наявні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в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 стрімкого розвитку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 виробництва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02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4162"/>
            <a:ext cx="8352928" cy="4525963"/>
          </a:xfrm>
        </p:spPr>
        <p:txBody>
          <a:bodyPr/>
          <a:lstStyle/>
          <a:p>
            <a:pPr algn="ctr"/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ПІДСТАВИ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</a:t>
            </a: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РОЗРОБЛЕННЯ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>
              <a:lnSpc>
                <a:spcPct val="5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02920" lvl="0" indent="-45720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нагальна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потреба в широкому залученні наукових ресурсів до формування дослідницьких навичок у дітей і молоді; </a:t>
            </a:r>
          </a:p>
          <a:p>
            <a:pPr marL="45720" lvl="0" indent="0" algn="just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lvl="0" indent="-45720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наявний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 педагогічної спільноти Харківської області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rebuchet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4162"/>
            <a:ext cx="7992888" cy="4525963"/>
          </a:xfrm>
        </p:spPr>
        <p:txBody>
          <a:bodyPr/>
          <a:lstStyle/>
          <a:p>
            <a:pPr algn="ctr"/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МЕТА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>
              <a:lnSpc>
                <a:spcPct val="5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створення системи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 щодо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наукового світогляду дітей дошкільного віку,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учнівської та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студентської молоді Харківської області як майбутніх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фахівців у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різних галузях виробництва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9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515672" cy="5112568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ЗАВДАННЯ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>
              <a:lnSpc>
                <a:spcPct val="30000"/>
              </a:lnSpc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популяризація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наукових знань та науково-дослідницької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формуванню наукового стилю мислення дітей                    і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навичок дослідницької діяльності дітей                                 і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удосконалення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професійної майстерності педагогічних                         і науково-педагогічних працівників щодо організації дослідницько-експериментальної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03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41248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298448"/>
            <a:ext cx="2664296" cy="5559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5856" y="1916832"/>
            <a:ext cx="5715744" cy="4407768"/>
          </a:xfrm>
        </p:spPr>
        <p:txBody>
          <a:bodyPr/>
          <a:lstStyle/>
          <a:p>
            <a:pPr lvl="0" algn="ctr">
              <a:buClr>
                <a:srgbClr val="F0A22E"/>
              </a:buClr>
            </a:pPr>
            <a:r>
              <a:rPr lang="uk-UA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 ЛІНІЇ </a:t>
            </a: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</a:p>
          <a:p>
            <a:pPr marL="0" lvl="0" indent="0" algn="ctr">
              <a:buClr>
                <a:srgbClr val="F0A22E"/>
              </a:buClr>
              <a:buNone/>
            </a:pP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І. Мала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академія наук України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як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науково-освітній ресурс; </a:t>
            </a:r>
          </a:p>
          <a:p>
            <a:pPr marL="45720" lvl="0" indent="0" algn="ctr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ІІ. Популяризація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наукових знань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теоретичний та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практичний блоки)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98448"/>
            <a:ext cx="2664296" cy="55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58578"/>
              </p:ext>
            </p:extLst>
          </p:nvPr>
        </p:nvGraphicFramePr>
        <p:xfrm>
          <a:off x="467544" y="2204864"/>
          <a:ext cx="8280920" cy="4267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115212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30000"/>
                        </a:lnSpc>
                        <a:buFont typeface="Wingdings" panose="05000000000000000000" pitchFamily="2" charset="2"/>
                        <a:buNone/>
                      </a:pPr>
                      <a:endParaRPr kumimoji="0" lang="uk-U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вихованці, учні, студенти;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56206">
                <a:tc>
                  <a:txBody>
                    <a:bodyPr/>
                    <a:lstStyle/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педагогічні та науково-педагогічні працівники дошкільних, загальноосвітніх, позашкільних, професійно-технічних, вищих навчальних закладів і наукових установ;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59568">
                <a:tc>
                  <a:txBody>
                    <a:bodyPr/>
                    <a:lstStyle/>
                    <a:p>
                      <a:pPr marL="45720" marR="0" lvl="0" indent="0" algn="just" defTabSz="914400" rtl="0" eaLnBrk="1" fontAlgn="auto" latinLnBrk="0" hangingPunct="1">
                        <a:lnSpc>
                          <a:spcPct val="3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uk-U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0292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фахівці підприємств</a:t>
                      </a:r>
                    </a:p>
                    <a:p>
                      <a:pPr algn="just"/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1168412"/>
            <a:ext cx="6696744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1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УЧАСНИКИ ПРОЕКТУ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177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23333"/>
          </a:xfrm>
        </p:spPr>
        <p:txBody>
          <a:bodyPr>
            <a:normAutofit/>
          </a:bodyPr>
          <a:lstStyle/>
          <a:p>
            <a:pPr lvl="0" algn="ctr">
              <a:buClr>
                <a:srgbClr val="F0A22E"/>
              </a:buClr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</a:t>
            </a:r>
          </a:p>
          <a:p>
            <a:pPr marL="0" lvl="0" indent="0" algn="ctr">
              <a:lnSpc>
                <a:spcPct val="30000"/>
              </a:lnSpc>
              <a:buClr>
                <a:srgbClr val="F0A22E"/>
              </a:buClr>
              <a:buNone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Термін реалізації заходів проекту: 2017-2019 рр.</a:t>
            </a:r>
          </a:p>
          <a:p>
            <a:pPr marL="45720" lvl="0" indent="0" algn="just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8620"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Прийом пропозицій щодо заходів:                                       </a:t>
            </a:r>
            <a:r>
              <a:rPr lang="uk-UA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 10 грудня 2016 року </a:t>
            </a: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електронну адресу   КЗ ХЦДЕД «Будинок  учителя» </a:t>
            </a:r>
            <a:r>
              <a:rPr lang="en-US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domuch@osvitakh.org.ua</a:t>
            </a: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19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 lvl="0" algn="ctr">
              <a:buClr>
                <a:srgbClr val="F0A22E"/>
              </a:buClr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</a:t>
            </a:r>
          </a:p>
          <a:p>
            <a:pPr marL="0" lvl="0" indent="0" algn="ctr">
              <a:lnSpc>
                <a:spcPct val="30000"/>
              </a:lnSpc>
              <a:buClr>
                <a:srgbClr val="F0A22E"/>
              </a:buClr>
              <a:buNone/>
            </a:pPr>
            <a:endParaRPr lang="uk-UA" sz="28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600" b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І. Мала академія наук </a:t>
            </a:r>
            <a:r>
              <a:rPr lang="uk-UA" sz="26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України як </a:t>
            </a:r>
            <a:r>
              <a:rPr lang="uk-UA" sz="2600" b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науково-освітній </a:t>
            </a:r>
            <a:r>
              <a:rPr lang="uk-UA" sz="26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ресурс: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аходи обласного рівня для педагогів навчальних закладів усіх типів;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заходи обласного рівня для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дітей, учнів та студентів навчальних закладів; 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аходи міського, районного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івнів для педагогів;</a:t>
            </a: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міського, районного рівнів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дітей, учнів та студентів навчальних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закладів </a:t>
            </a:r>
            <a:endParaRPr lang="uk-UA" sz="24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lvl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</a:pPr>
            <a:endParaRPr lang="uk-UA" sz="28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uk-UA" sz="28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71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698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Franklin Gothic Book</vt:lpstr>
      <vt:lpstr>Franklin Gothic Medium</vt:lpstr>
      <vt:lpstr>Times New Roman</vt:lpstr>
      <vt:lpstr>Trebuchet MS</vt:lpstr>
      <vt:lpstr>Verdana</vt:lpstr>
      <vt:lpstr>Wingdings</vt:lpstr>
      <vt:lpstr>Wingdings 2</vt:lpstr>
      <vt:lpstr>Трек</vt:lpstr>
      <vt:lpstr>  ОСВІТНІЙ ПРОЕКТ  «НАУКОВІ 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Освітній проект «наукові обрії харківщини»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31</cp:lastModifiedBy>
  <cp:revision>100</cp:revision>
  <dcterms:created xsi:type="dcterms:W3CDTF">2014-11-20T20:08:19Z</dcterms:created>
  <dcterms:modified xsi:type="dcterms:W3CDTF">2016-11-29T16:29:06Z</dcterms:modified>
</cp:coreProperties>
</file>