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282" r:id="rId3"/>
    <p:sldId id="284" r:id="rId4"/>
    <p:sldId id="260" r:id="rId5"/>
    <p:sldId id="266" r:id="rId6"/>
    <p:sldId id="267" r:id="rId7"/>
    <p:sldId id="268" r:id="rId8"/>
    <p:sldId id="286" r:id="rId9"/>
    <p:sldId id="274" r:id="rId10"/>
    <p:sldId id="278" r:id="rId11"/>
    <p:sldId id="271" r:id="rId12"/>
    <p:sldId id="272" r:id="rId13"/>
    <p:sldId id="273" r:id="rId14"/>
    <p:sldId id="269" r:id="rId15"/>
    <p:sldId id="270" r:id="rId16"/>
    <p:sldId id="285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422" cy="4975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148" y="1"/>
            <a:ext cx="2930421" cy="4975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3D11DFC3-E899-42BC-9958-707078CDD2CC}" type="datetimeFigureOut">
              <a:rPr lang="uk-UA" smtClean="0"/>
              <a:t>30.11.2016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88"/>
            <a:ext cx="2930422" cy="49752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148" y="9443388"/>
            <a:ext cx="2930421" cy="49752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2421A032-73A7-4D0B-ABAD-277B0C1295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4B180BA9-8096-4287-98EF-2E422377B799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1FD0231A-F716-489F-B7E5-B15858F55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0231A-F716-489F-B7E5-B15858F5516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8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C2A-888D-49ED-AE6D-A14CBEDC0E94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78F9-1158-4147-B322-D8BC73B7CA94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D35-94FE-4003-BD06-858634FC5E90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3A0A-47DB-4855-9774-C08C0EAF501E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09F4-B527-4BA6-8BC0-1E392F0AA129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BB4E-3AF7-4A67-9CB9-D9B52A6D5EF6}" type="datetime1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3F2E-D032-424C-BB28-FDAB2DB1E478}" type="datetime1">
              <a:rPr lang="ru-RU" smtClean="0"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9A0F-E9CB-44AE-B216-F5929B863D1A}" type="datetime1">
              <a:rPr lang="ru-RU" smtClean="0"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343A-AF62-4E7F-8C56-E446184AFE10}" type="datetime1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EF0E-558A-41EF-9C2B-8EB07AD0BF13}" type="datetime1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98F-5ABF-4751-9464-C686E6F8A179}" type="datetime1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82A6-03DA-4E09-BB7F-79A496CF64B3}" type="datetime1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du-post-diploma.kharkov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3370386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Освітній проект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«Виховний простір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Харківщини»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933056"/>
            <a:ext cx="6923112" cy="2409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Остапенко А.С., завідувач Центру громадянського виховання </a:t>
            </a:r>
          </a:p>
          <a:p>
            <a:pPr marL="0" indent="0" algn="ctr"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КВНЗ «Харківська академія неперервної освіти»</a:t>
            </a:r>
            <a:endParaRPr lang="uk-UA" sz="2800" b="1" dirty="0">
              <a:solidFill>
                <a:srgbClr val="7030A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5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210983"/>
            <a:ext cx="9144000" cy="237014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Термін реалізації </a:t>
            </a:r>
            <a:endParaRPr lang="uk-UA" sz="5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uk-UA" sz="5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заходів проекту </a:t>
            </a:r>
          </a:p>
          <a:p>
            <a:r>
              <a:rPr lang="uk-UA" sz="5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2016-2018 </a:t>
            </a:r>
            <a:r>
              <a:rPr lang="uk-UA" sz="5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5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оки</a:t>
            </a:r>
            <a:endParaRPr lang="ru-RU" sz="5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3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4744"/>
            <a:ext cx="9144000" cy="90000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проекту: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184576"/>
          </a:xfrm>
        </p:spPr>
        <p:txBody>
          <a:bodyPr>
            <a:noAutofit/>
          </a:bodyPr>
          <a:lstStyle/>
          <a:p>
            <a:pPr marL="179388" indent="542925">
              <a:buNone/>
            </a:pP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Бабічев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А.В.,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Департаменту науки і освіти Харківської обласної державної адміністрації;</a:t>
            </a:r>
            <a:endParaRPr lang="ru-RU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542925">
              <a:buNone/>
            </a:pPr>
            <a:r>
              <a:rPr lang="uk-UA" sz="35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Байназарова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О.О.,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начальника управління освіти і науки Департаменту науки і освіти Харківської обласної державної адміністрації ‒ начальник відділу дошкільної, загальної середньої, корекційної та позашкільної освіти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4744"/>
            <a:ext cx="9144000" cy="90000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328592"/>
          </a:xfrm>
        </p:spPr>
        <p:txBody>
          <a:bodyPr>
            <a:noAutofit/>
          </a:bodyPr>
          <a:lstStyle/>
          <a:p>
            <a:pPr marL="176213" indent="546100">
              <a:buNone/>
            </a:pPr>
            <a:r>
              <a:rPr lang="uk-UA" sz="35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Бакіров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В.С.,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Ради ректорів ВНЗ</a:t>
            </a:r>
            <a:r>
              <a:rPr lang="en-US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ІІІ-IV рівнів акредитації Харківського регіону, професор, академік НАН України, член-кореспондент НАПН 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України;</a:t>
            </a:r>
          </a:p>
          <a:p>
            <a:pPr marL="176213" indent="546100">
              <a:buNone/>
            </a:pPr>
            <a:r>
              <a:rPr lang="uk-UA" sz="35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Бєлова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Л.О.,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Харківського університетського 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консорціуму, доктор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соціологічних наук, професор;</a:t>
            </a:r>
            <a:endParaRPr lang="ru-RU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546100">
              <a:buNone/>
            </a:pPr>
            <a:r>
              <a:rPr lang="uk-UA" sz="35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Деменко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О.І.,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Департаменту освіти Харківської міської ради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4744"/>
            <a:ext cx="9144000" cy="90000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328592"/>
          </a:xfrm>
        </p:spPr>
        <p:txBody>
          <a:bodyPr>
            <a:noAutofit/>
          </a:bodyPr>
          <a:lstStyle/>
          <a:p>
            <a:pPr marL="176213" indent="546100">
              <a:buNone/>
            </a:pP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Мороз В.Д.</a:t>
            </a:r>
            <a:r>
              <a:rPr lang="uk-UA" sz="3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Ради директорів ВНЗ</a:t>
            </a:r>
            <a:r>
              <a:rPr lang="en-US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І-IІ рівнів акредитації Харківського регіону, кандидат педагогічних наук, 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доцент;</a:t>
            </a:r>
            <a:endParaRPr lang="uk-UA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546100">
              <a:buNone/>
            </a:pPr>
            <a:r>
              <a:rPr lang="uk-UA" sz="35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Покроєва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Л.Д., </a:t>
            </a:r>
            <a:r>
              <a:rPr lang="uk-UA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Комунального вищого навчального закладу «Харківська академія неперервної освіти», кандидат педагогічних наук, доцент</a:t>
            </a:r>
            <a:r>
              <a:rPr lang="uk-UA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36"/>
            <a:ext cx="9144000" cy="1116024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Очікувані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результати: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Autofit/>
          </a:bodyPr>
          <a:lstStyle/>
          <a:p>
            <a:pPr marL="747713" indent="-571500" algn="ctr">
              <a:lnSpc>
                <a:spcPts val="45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обʼєднання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зусиль педагогічних і науково-педагогічних  працівників навчальних закладів усіх типів і рівнів для реалізації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визначених завдань, </a:t>
            </a:r>
          </a:p>
          <a:p>
            <a:pPr marL="176213" lvl="0" indent="0" algn="ctr">
              <a:lnSpc>
                <a:spcPts val="4500"/>
              </a:lnSpc>
              <a:spcBef>
                <a:spcPts val="0"/>
              </a:spcBef>
              <a:buClr>
                <a:srgbClr val="FFFF00"/>
              </a:buClr>
              <a:buSzPct val="150000"/>
              <a:buNone/>
            </a:pP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побудови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ефективної системи виховання дітей та молоді в навчальних закладах Харківської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області; 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8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36"/>
            <a:ext cx="9144000" cy="755984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Очікувані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результати: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633413" indent="-457200" algn="ctr">
              <a:lnSpc>
                <a:spcPts val="45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створення в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освітньому просторі Харківщини належних умов для формування у дітей, учнів та студентів  патріотичних почуттів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духовних цінностей;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поваги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законів, державних символів;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громадянських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якостей,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толерантного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ставлення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людей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навичок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правомірної та </a:t>
            </a:r>
            <a:r>
              <a:rPr lang="uk-UA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здоровʼязбережувальної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поведінки 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тощо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7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Дякую за увагу!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sp>
        <p:nvSpPr>
          <p:cNvPr id="2048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КВНЗ “Харківська академія неперервної освіти”</a:t>
            </a:r>
          </a:p>
          <a:p>
            <a:pPr algn="ctr">
              <a:buFontTx/>
              <a:buNone/>
            </a:pPr>
            <a:r>
              <a:rPr lang="uk-UA" sz="2800" dirty="0" smtClean="0">
                <a:solidFill>
                  <a:srgbClr val="7030A0"/>
                </a:solidFill>
              </a:rPr>
              <a:t>Центр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uk-UA" sz="2800" dirty="0" smtClean="0">
                <a:solidFill>
                  <a:srgbClr val="7030A0"/>
                </a:solidFill>
              </a:rPr>
              <a:t>громадянського </a:t>
            </a:r>
            <a:r>
              <a:rPr lang="uk-UA" sz="2800" smtClean="0">
                <a:solidFill>
                  <a:srgbClr val="7030A0"/>
                </a:solidFill>
              </a:rPr>
              <a:t>виховання </a:t>
            </a:r>
          </a:p>
          <a:p>
            <a:pPr algn="ctr">
              <a:buFontTx/>
              <a:buNone/>
            </a:pPr>
            <a:r>
              <a:rPr lang="uk-UA" sz="2800" smtClean="0">
                <a:solidFill>
                  <a:srgbClr val="7030A0"/>
                </a:solidFill>
              </a:rPr>
              <a:t>(</a:t>
            </a:r>
            <a:r>
              <a:rPr lang="uk-UA" sz="2800" dirty="0" smtClean="0">
                <a:solidFill>
                  <a:srgbClr val="7030A0"/>
                </a:solidFill>
              </a:rPr>
              <a:t>вул. Пушкінська, 24. к. 29)</a:t>
            </a:r>
            <a:r>
              <a:rPr lang="uk-UA" sz="2800" dirty="0" smtClean="0">
                <a:solidFill>
                  <a:srgbClr val="7030A0"/>
                </a:solidFill>
                <a:latin typeface="Arial" charset="0"/>
              </a:rPr>
              <a:t>,</a:t>
            </a:r>
            <a:endParaRPr lang="uk-UA" sz="2800" dirty="0" smtClean="0">
              <a:solidFill>
                <a:srgbClr val="7030A0"/>
              </a:solidFill>
              <a:latin typeface="Arial" charset="0"/>
            </a:endParaRPr>
          </a:p>
          <a:p>
            <a:pPr algn="ctr">
              <a:buFontTx/>
              <a:buNone/>
            </a:pPr>
            <a:r>
              <a:rPr lang="uk-UA" sz="2800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</a:rPr>
              <a:t>т.</a:t>
            </a:r>
            <a:r>
              <a:rPr lang="uk-UA" sz="2800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</a:rPr>
              <a:t>731- 50 - 52</a:t>
            </a:r>
          </a:p>
          <a:p>
            <a:pPr algn="ctr">
              <a:buFontTx/>
              <a:buNone/>
            </a:pPr>
            <a:r>
              <a:rPr lang="en-US" sz="2800" b="1" dirty="0" smtClean="0">
                <a:hlinkClick r:id="rId2"/>
              </a:rPr>
              <a:t>http://edu-post-diploma.kharkov.ua</a:t>
            </a:r>
            <a:endParaRPr lang="uk-UA" sz="2800" b="1" dirty="0" smtClean="0"/>
          </a:p>
          <a:p>
            <a:pPr algn="ctr">
              <a:buFontTx/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nova_gromada@ukr.net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176213" indent="546100" algn="ctr">
              <a:lnSpc>
                <a:spcPts val="4600"/>
              </a:lnSpc>
              <a:spcBef>
                <a:spcPts val="0"/>
              </a:spcBef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«Створення виховного простору, який би безпосередньо був спрямований на цілісний духовно-моральний розвиток особистості, нині перебуває на стадії експериментування і пошуку оптимальних його моделей».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546100" algn="r">
              <a:lnSpc>
                <a:spcPts val="4600"/>
              </a:lnSpc>
              <a:spcBef>
                <a:spcPts val="0"/>
              </a:spcBef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І. 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Бех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проекту:</a:t>
            </a: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єдиного виховного простору в системі освіти Харківської області як важливої умови комплексного впливу на особистість; підвищення ролі освіти в розбудові й зміцненні  української державності та утвердженні національної єдності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2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проекту: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968552"/>
          </a:xfrm>
        </p:spPr>
        <p:txBody>
          <a:bodyPr>
            <a:noAutofit/>
          </a:bodyPr>
          <a:lstStyle/>
          <a:p>
            <a:pPr marL="633413" lvl="0" indent="-457200">
              <a:lnSpc>
                <a:spcPts val="42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посилити спрямованість виховної роботи в навчальних закладах різних типів і рівнів на формування в дітей та молоді любові до Батьківщини, громадянських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якостей; </a:t>
            </a:r>
          </a:p>
          <a:p>
            <a:pPr marL="633413" lvl="0" indent="-457200">
              <a:lnSpc>
                <a:spcPts val="42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популяризувати 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культурне розмаїття, історичну спадщину країни, рідного краю; формувати історичну пам’ять підростаючого покоління; забезпечити духовну єдність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поколінь;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22005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проекту: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760640"/>
          </a:xfrm>
        </p:spPr>
        <p:txBody>
          <a:bodyPr>
            <a:noAutofit/>
          </a:bodyPr>
          <a:lstStyle/>
          <a:p>
            <a:pPr marL="633413" indent="-457200">
              <a:lnSpc>
                <a:spcPts val="40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формувати духовно-моральні взаємини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між усіма учасниками навчально-виховного процесу,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толерантне ставлення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представників інших народів, культур і традицій, до однолітків, батьків, інших людей; </a:t>
            </a:r>
            <a:endParaRPr lang="uk-UA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633413" indent="-457200">
              <a:lnSpc>
                <a:spcPts val="40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виховувати пошану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любов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культурного спадку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 мистецтва, свого народу;</a:t>
            </a:r>
          </a:p>
          <a:p>
            <a:pPr marL="633413" indent="-457200">
              <a:lnSpc>
                <a:spcPts val="40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культивувати кращі риси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української ментальності: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працелюбність, справедливість, доброта, чесність, відповідальне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ставлення до природи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8911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проекту: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08912" cy="5688632"/>
          </a:xfrm>
        </p:spPr>
        <p:txBody>
          <a:bodyPr>
            <a:noAutofit/>
          </a:bodyPr>
          <a:lstStyle/>
          <a:p>
            <a:pPr marL="633413" indent="-457200">
              <a:lnSpc>
                <a:spcPts val="42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активізувати застосування сучасних форм і методів правової та превентивної освіти,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здорового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способу життя, фізичного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розвитку,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спрямованих на формування сталої відповідальної поведінки, імунітету до негативних впливів соціального оточення;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633413" indent="-457200">
              <a:lnSpc>
                <a:spcPts val="4200"/>
              </a:lnSpc>
              <a:spcBef>
                <a:spcPts val="0"/>
              </a:spcBef>
              <a:buClr>
                <a:srgbClr val="FFFF00"/>
              </a:buClr>
              <a:buSzPct val="150000"/>
            </a:pP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стимулювати педагогічні й науково-педагогічні колективи, батьків учнів, громади до продуктивної взаємодії у сфері виховання дітей та учнівської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молоді.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6102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0000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 лінії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проекту: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968552"/>
          </a:xfrm>
        </p:spPr>
        <p:txBody>
          <a:bodyPr>
            <a:noAutofit/>
          </a:bodyPr>
          <a:lstStyle/>
          <a:p>
            <a:pPr marL="747713" lvl="0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 </a:t>
            </a: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громадянське виховання;</a:t>
            </a:r>
          </a:p>
          <a:p>
            <a:pPr marL="747713" lvl="0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морально-духовне і гуманістичне виховання</a:t>
            </a:r>
            <a:r>
              <a:rPr lang="uk-UA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lvl="0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правове, превентивне виховання, </a:t>
            </a:r>
            <a:r>
              <a:rPr lang="uk-UA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 розвиток і здоровий спосіб життя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232248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 проектом передбачають</a:t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 цілеспрямовану роботу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усіх навчальних закладах:</a:t>
            </a:r>
            <a:r>
              <a:rPr lang="uk-UA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424936" cy="4104456"/>
          </a:xfrm>
        </p:spPr>
        <p:txBody>
          <a:bodyPr>
            <a:noAutofit/>
          </a:bodyPr>
          <a:lstStyle/>
          <a:p>
            <a:pPr marL="747713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дошкільних,</a:t>
            </a:r>
          </a:p>
          <a:p>
            <a:pPr marL="747713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загальноосвітніх,</a:t>
            </a:r>
          </a:p>
          <a:p>
            <a:pPr marL="747713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позашкільних,</a:t>
            </a:r>
          </a:p>
          <a:p>
            <a:pPr marL="747713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професійно-технічних,</a:t>
            </a:r>
          </a:p>
          <a:p>
            <a:pPr marL="747713" indent="-571500" algn="ctr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632848" cy="936104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Учасники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776864" cy="4536504"/>
          </a:xfrm>
        </p:spPr>
        <p:txBody>
          <a:bodyPr>
            <a:noAutofit/>
          </a:bodyPr>
          <a:lstStyle/>
          <a:p>
            <a:pPr marL="176213" indent="0" algn="ctr">
              <a:lnSpc>
                <a:spcPts val="5000"/>
              </a:lnSpc>
              <a:spcBef>
                <a:spcPts val="0"/>
              </a:spcBef>
              <a:buClr>
                <a:srgbClr val="FFFF00"/>
              </a:buClr>
              <a:buSzPct val="150000"/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вихованці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учні,  студентська молодь, педагогічні й науково-педагогічні працівники дошкільних, загальноосвітніх, позашкільних, професійно-технічних, вищих навчальних закладів Харківської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області</a:t>
            </a:r>
            <a:endParaRPr lang="ru-RU" sz="505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абочий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565</TotalTime>
  <Words>448</Words>
  <Application>Microsoft Office PowerPoint</Application>
  <PresentationFormat>Экран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Освітній проект  «Виховний простір  Харківщини»</vt:lpstr>
      <vt:lpstr>Презентация PowerPoint</vt:lpstr>
      <vt:lpstr>Мета проекту:</vt:lpstr>
      <vt:lpstr>Завдання проекту:</vt:lpstr>
      <vt:lpstr>Завдання проекту:</vt:lpstr>
      <vt:lpstr>Завдання проекту:</vt:lpstr>
      <vt:lpstr>Змістові лінії проекту:</vt:lpstr>
      <vt:lpstr>Заходи за проектом передбачають  активну цілеспрямовану роботу  в усіх навчальних закладах: </vt:lpstr>
      <vt:lpstr>Учасники проекту :</vt:lpstr>
      <vt:lpstr>Презентация PowerPoint</vt:lpstr>
      <vt:lpstr>Керівники проекту:</vt:lpstr>
      <vt:lpstr>Керівники проекту:</vt:lpstr>
      <vt:lpstr>Керівники проекту:</vt:lpstr>
      <vt:lpstr>Очікувані результати:</vt:lpstr>
      <vt:lpstr>Очікувані результати: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Кизим</dc:creator>
  <cp:lastModifiedBy>Алла Остапенко</cp:lastModifiedBy>
  <cp:revision>51</cp:revision>
  <cp:lastPrinted>2016-11-30T06:59:48Z</cp:lastPrinted>
  <dcterms:created xsi:type="dcterms:W3CDTF">2016-10-17T11:46:02Z</dcterms:created>
  <dcterms:modified xsi:type="dcterms:W3CDTF">2016-11-30T07:02:34Z</dcterms:modified>
</cp:coreProperties>
</file>