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9" r:id="rId2"/>
    <p:sldId id="265" r:id="rId3"/>
    <p:sldId id="271" r:id="rId4"/>
    <p:sldId id="266" r:id="rId5"/>
    <p:sldId id="269" r:id="rId6"/>
    <p:sldId id="261" r:id="rId7"/>
    <p:sldId id="264" r:id="rId8"/>
    <p:sldId id="273" r:id="rId9"/>
    <p:sldId id="274" r:id="rId10"/>
    <p:sldId id="275" r:id="rId11"/>
    <p:sldId id="272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660033"/>
    <a:srgbClr val="CCFF99"/>
    <a:srgbClr val="FFFF99"/>
    <a:srgbClr val="996600"/>
    <a:srgbClr val="800000"/>
    <a:srgbClr val="CCFF66"/>
    <a:srgbClr val="FFFFFF"/>
    <a:srgbClr val="9999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0A05E3-E494-4E70-BA6E-9961C135FE7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833810-5D37-4639-9617-42CC89790241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uk-UA" sz="2800" b="1" i="1" dirty="0" smtClean="0">
              <a:solidFill>
                <a:srgbClr val="002060"/>
              </a:solidFill>
            </a:rPr>
            <a:t>ПРОФЕСІЙНОСТІ</a:t>
          </a:r>
          <a:endParaRPr lang="ru-RU" sz="2200" b="1" i="1" dirty="0">
            <a:solidFill>
              <a:srgbClr val="002060"/>
            </a:solidFill>
          </a:endParaRPr>
        </a:p>
      </dgm:t>
    </dgm:pt>
    <dgm:pt modelId="{76BAC8BD-C39D-4C82-824D-791C0E07B3D3}" type="parTrans" cxnId="{FF655F60-FB2D-4438-9AD5-FB77E39D1A2D}">
      <dgm:prSet/>
      <dgm:spPr/>
      <dgm:t>
        <a:bodyPr/>
        <a:lstStyle/>
        <a:p>
          <a:endParaRPr lang="ru-RU"/>
        </a:p>
      </dgm:t>
    </dgm:pt>
    <dgm:pt modelId="{D4EA769F-57B6-40F2-B133-F4C986B3EDE6}" type="sibTrans" cxnId="{FF655F60-FB2D-4438-9AD5-FB77E39D1A2D}">
      <dgm:prSet/>
      <dgm:spPr/>
      <dgm:t>
        <a:bodyPr/>
        <a:lstStyle/>
        <a:p>
          <a:endParaRPr lang="ru-RU"/>
        </a:p>
      </dgm:t>
    </dgm:pt>
    <dgm:pt modelId="{E917C1CA-5F61-4941-8CF2-413FA9BFA9B5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800" b="1" i="1" dirty="0" smtClean="0">
              <a:solidFill>
                <a:srgbClr val="002060"/>
              </a:solidFill>
              <a:ea typeface="Calibri"/>
              <a:cs typeface="Times New Roman"/>
            </a:rPr>
            <a:t>ДОВІРИ</a:t>
          </a:r>
          <a:endParaRPr lang="ru-RU" sz="2800" b="1" i="1" dirty="0">
            <a:solidFill>
              <a:srgbClr val="002060"/>
            </a:solidFill>
          </a:endParaRPr>
        </a:p>
      </dgm:t>
    </dgm:pt>
    <dgm:pt modelId="{7E939255-0FC1-43B9-95B4-14C47A8AE7F3}" type="parTrans" cxnId="{73572725-6D93-4E3F-8A7C-20B34DFB6EE9}">
      <dgm:prSet/>
      <dgm:spPr/>
      <dgm:t>
        <a:bodyPr/>
        <a:lstStyle/>
        <a:p>
          <a:endParaRPr lang="ru-RU"/>
        </a:p>
      </dgm:t>
    </dgm:pt>
    <dgm:pt modelId="{C0345751-A3B3-4E0A-B18F-56CDD7ADB368}" type="sibTrans" cxnId="{73572725-6D93-4E3F-8A7C-20B34DFB6EE9}">
      <dgm:prSet/>
      <dgm:spPr/>
      <dgm:t>
        <a:bodyPr/>
        <a:lstStyle/>
        <a:p>
          <a:endParaRPr lang="ru-RU"/>
        </a:p>
      </dgm:t>
    </dgm:pt>
    <dgm:pt modelId="{4B9A9C5E-05EA-422E-884F-1DCB78B51F6C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800" b="1" i="1" dirty="0" smtClean="0">
              <a:solidFill>
                <a:srgbClr val="002060"/>
              </a:solidFill>
            </a:rPr>
            <a:t>ВЗАЄМОПОВАГИ</a:t>
          </a:r>
          <a:endParaRPr lang="ru-RU" sz="2800" b="1" i="1" dirty="0">
            <a:solidFill>
              <a:srgbClr val="002060"/>
            </a:solidFill>
          </a:endParaRPr>
        </a:p>
      </dgm:t>
    </dgm:pt>
    <dgm:pt modelId="{B07BC42E-8596-4752-9DF6-C97EFA563A40}" type="parTrans" cxnId="{84D6AD98-6DAE-448F-A63F-39EF6F901D51}">
      <dgm:prSet/>
      <dgm:spPr/>
      <dgm:t>
        <a:bodyPr/>
        <a:lstStyle/>
        <a:p>
          <a:endParaRPr lang="ru-RU"/>
        </a:p>
      </dgm:t>
    </dgm:pt>
    <dgm:pt modelId="{6737D7A5-05A2-4ED6-BCC6-3592680D6822}" type="sibTrans" cxnId="{84D6AD98-6DAE-448F-A63F-39EF6F901D51}">
      <dgm:prSet/>
      <dgm:spPr/>
      <dgm:t>
        <a:bodyPr/>
        <a:lstStyle/>
        <a:p>
          <a:endParaRPr lang="ru-RU"/>
        </a:p>
      </dgm:t>
    </dgm:pt>
    <dgm:pt modelId="{7FA4E1D0-341A-4AB3-A6AF-5A0AC726DA23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</a:rPr>
            <a:t>ЗАЦІКАВЛЕНОСТІ</a:t>
          </a:r>
          <a:endParaRPr lang="ru-RU" sz="2800" b="1" i="1" dirty="0">
            <a:solidFill>
              <a:schemeClr val="accent6">
                <a:lumMod val="50000"/>
              </a:schemeClr>
            </a:solidFill>
          </a:endParaRPr>
        </a:p>
      </dgm:t>
    </dgm:pt>
    <dgm:pt modelId="{E53A58AD-A91D-4B50-B336-D6518C4AAB3D}" type="parTrans" cxnId="{BDC2D7D6-CAEB-4CB0-BAD6-70FB022CC30C}">
      <dgm:prSet/>
      <dgm:spPr/>
      <dgm:t>
        <a:bodyPr/>
        <a:lstStyle/>
        <a:p>
          <a:endParaRPr lang="ru-RU"/>
        </a:p>
      </dgm:t>
    </dgm:pt>
    <dgm:pt modelId="{6B0C98DC-38B0-4BC6-8AB9-7FA2DB9F3F0E}" type="sibTrans" cxnId="{BDC2D7D6-CAEB-4CB0-BAD6-70FB022CC30C}">
      <dgm:prSet/>
      <dgm:spPr/>
      <dgm:t>
        <a:bodyPr/>
        <a:lstStyle/>
        <a:p>
          <a:endParaRPr lang="ru-RU"/>
        </a:p>
      </dgm:t>
    </dgm:pt>
    <dgm:pt modelId="{326A005B-E491-4EB2-9CAE-777E98A076D2}">
      <dgm:prSet custT="1"/>
      <dgm:spPr>
        <a:solidFill>
          <a:srgbClr val="00B0F0"/>
        </a:solidFill>
      </dgm:spPr>
      <dgm:t>
        <a:bodyPr/>
        <a:lstStyle/>
        <a:p>
          <a:r>
            <a:rPr lang="ru-RU" sz="2800" b="1" i="1" dirty="0" smtClean="0">
              <a:solidFill>
                <a:srgbClr val="002060"/>
              </a:solidFill>
            </a:rPr>
            <a:t>ОПЕРАТИВНОСТІ</a:t>
          </a:r>
          <a:endParaRPr lang="ru-RU" sz="2800" b="1" i="1" dirty="0">
            <a:solidFill>
              <a:srgbClr val="002060"/>
            </a:solidFill>
          </a:endParaRPr>
        </a:p>
      </dgm:t>
    </dgm:pt>
    <dgm:pt modelId="{D034D987-E463-42DD-B0B6-BDDAE4D6BE1F}" type="parTrans" cxnId="{38A5BCB9-4BC3-45A6-ADBB-5B6704834700}">
      <dgm:prSet/>
      <dgm:spPr/>
      <dgm:t>
        <a:bodyPr/>
        <a:lstStyle/>
        <a:p>
          <a:endParaRPr lang="ru-RU"/>
        </a:p>
      </dgm:t>
    </dgm:pt>
    <dgm:pt modelId="{6FFF6456-C9B4-47C0-ACA0-36CBA3B94265}" type="sibTrans" cxnId="{38A5BCB9-4BC3-45A6-ADBB-5B6704834700}">
      <dgm:prSet/>
      <dgm:spPr/>
      <dgm:t>
        <a:bodyPr/>
        <a:lstStyle/>
        <a:p>
          <a:endParaRPr lang="ru-RU"/>
        </a:p>
      </dgm:t>
    </dgm:pt>
    <dgm:pt modelId="{F353D2C7-4192-452B-B733-3EB3047FF3F0}" type="pres">
      <dgm:prSet presAssocID="{5D0A05E3-E494-4E70-BA6E-9961C135FE7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BBA7C5-348F-4607-8FC4-75413C0F68A9}" type="pres">
      <dgm:prSet presAssocID="{FD833810-5D37-4639-9617-42CC89790241}" presName="node" presStyleLbl="node1" presStyleIdx="0" presStyleCnt="5" custScaleX="210602" custScaleY="111338" custLinFactX="100000" custLinFactNeighborX="133517" custLinFactNeighborY="45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B5380-1385-4A72-AA07-14B86ED07FFC}" type="pres">
      <dgm:prSet presAssocID="{D4EA769F-57B6-40F2-B133-F4C986B3EDE6}" presName="sibTrans" presStyleCnt="0"/>
      <dgm:spPr/>
    </dgm:pt>
    <dgm:pt modelId="{65802498-3E2E-4B49-A2A8-EBEFC71B4C5B}" type="pres">
      <dgm:prSet presAssocID="{E917C1CA-5F61-4941-8CF2-413FA9BFA9B5}" presName="node" presStyleLbl="node1" presStyleIdx="1" presStyleCnt="5" custScaleX="226961" custScaleY="112588" custLinFactX="-97370" custLinFactNeighborX="-100000" custLinFactNeighborY="-24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8681F-FB24-465F-9893-716BB22690FC}" type="pres">
      <dgm:prSet presAssocID="{C0345751-A3B3-4E0A-B18F-56CDD7ADB368}" presName="sibTrans" presStyleCnt="0"/>
      <dgm:spPr/>
    </dgm:pt>
    <dgm:pt modelId="{7AC65DC7-65CE-46CB-AD89-9967DAF46DC0}" type="pres">
      <dgm:prSet presAssocID="{4B9A9C5E-05EA-422E-884F-1DCB78B51F6C}" presName="node" presStyleLbl="node1" presStyleIdx="2" presStyleCnt="5" custScaleX="219606" custScaleY="120151" custLinFactNeighborX="21902" custLinFactNeighborY="-11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75F593-6F2F-499D-A968-58AC4452713D}" type="pres">
      <dgm:prSet presAssocID="{6737D7A5-05A2-4ED6-BCC6-3592680D6822}" presName="sibTrans" presStyleCnt="0"/>
      <dgm:spPr/>
    </dgm:pt>
    <dgm:pt modelId="{DEBBE7C0-6525-4CB9-B5F8-B3AC731C8218}" type="pres">
      <dgm:prSet presAssocID="{7FA4E1D0-341A-4AB3-A6AF-5A0AC726DA23}" presName="node" presStyleLbl="node1" presStyleIdx="3" presStyleCnt="5" custScaleX="223085" custScaleY="108879" custLinFactNeighborX="-9102" custLinFactNeighborY="93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830FB-78CF-44D4-ADF5-F8646FD0ACBD}" type="pres">
      <dgm:prSet presAssocID="{6B0C98DC-38B0-4BC6-8AB9-7FA2DB9F3F0E}" presName="sibTrans" presStyleCnt="0"/>
      <dgm:spPr/>
    </dgm:pt>
    <dgm:pt modelId="{3C1C1CF8-2CCE-4498-AA38-877BF744F356}" type="pres">
      <dgm:prSet presAssocID="{326A005B-E491-4EB2-9CAE-777E98A076D2}" presName="node" presStyleLbl="node1" presStyleIdx="4" presStyleCnt="5" custScaleX="221675" custScaleY="120416" custLinFactX="-1394" custLinFactNeighborX="-100000" custLinFactNeighborY="27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88B5CC-1490-4196-B5F9-B091F1085FD4}" type="presOf" srcId="{326A005B-E491-4EB2-9CAE-777E98A076D2}" destId="{3C1C1CF8-2CCE-4498-AA38-877BF744F356}" srcOrd="0" destOrd="0" presId="urn:microsoft.com/office/officeart/2005/8/layout/default"/>
    <dgm:cxn modelId="{B7C49A87-0D13-4D29-8E82-1CBB048B08EF}" type="presOf" srcId="{FD833810-5D37-4639-9617-42CC89790241}" destId="{4DBBA7C5-348F-4607-8FC4-75413C0F68A9}" srcOrd="0" destOrd="0" presId="urn:microsoft.com/office/officeart/2005/8/layout/default"/>
    <dgm:cxn modelId="{AC2E05CF-687F-4500-A6E6-4C25C0994371}" type="presOf" srcId="{7FA4E1D0-341A-4AB3-A6AF-5A0AC726DA23}" destId="{DEBBE7C0-6525-4CB9-B5F8-B3AC731C8218}" srcOrd="0" destOrd="0" presId="urn:microsoft.com/office/officeart/2005/8/layout/default"/>
    <dgm:cxn modelId="{A4F89B46-C943-4DB0-8D23-E8996DBFA289}" type="presOf" srcId="{E917C1CA-5F61-4941-8CF2-413FA9BFA9B5}" destId="{65802498-3E2E-4B49-A2A8-EBEFC71B4C5B}" srcOrd="0" destOrd="0" presId="urn:microsoft.com/office/officeart/2005/8/layout/default"/>
    <dgm:cxn modelId="{38A5BCB9-4BC3-45A6-ADBB-5B6704834700}" srcId="{5D0A05E3-E494-4E70-BA6E-9961C135FE72}" destId="{326A005B-E491-4EB2-9CAE-777E98A076D2}" srcOrd="4" destOrd="0" parTransId="{D034D987-E463-42DD-B0B6-BDDAE4D6BE1F}" sibTransId="{6FFF6456-C9B4-47C0-ACA0-36CBA3B94265}"/>
    <dgm:cxn modelId="{FF655F60-FB2D-4438-9AD5-FB77E39D1A2D}" srcId="{5D0A05E3-E494-4E70-BA6E-9961C135FE72}" destId="{FD833810-5D37-4639-9617-42CC89790241}" srcOrd="0" destOrd="0" parTransId="{76BAC8BD-C39D-4C82-824D-791C0E07B3D3}" sibTransId="{D4EA769F-57B6-40F2-B133-F4C986B3EDE6}"/>
    <dgm:cxn modelId="{73572725-6D93-4E3F-8A7C-20B34DFB6EE9}" srcId="{5D0A05E3-E494-4E70-BA6E-9961C135FE72}" destId="{E917C1CA-5F61-4941-8CF2-413FA9BFA9B5}" srcOrd="1" destOrd="0" parTransId="{7E939255-0FC1-43B9-95B4-14C47A8AE7F3}" sibTransId="{C0345751-A3B3-4E0A-B18F-56CDD7ADB368}"/>
    <dgm:cxn modelId="{49D11FFC-9DA1-4F28-8443-236290265645}" type="presOf" srcId="{5D0A05E3-E494-4E70-BA6E-9961C135FE72}" destId="{F353D2C7-4192-452B-B733-3EB3047FF3F0}" srcOrd="0" destOrd="0" presId="urn:microsoft.com/office/officeart/2005/8/layout/default"/>
    <dgm:cxn modelId="{BDC2D7D6-CAEB-4CB0-BAD6-70FB022CC30C}" srcId="{5D0A05E3-E494-4E70-BA6E-9961C135FE72}" destId="{7FA4E1D0-341A-4AB3-A6AF-5A0AC726DA23}" srcOrd="3" destOrd="0" parTransId="{E53A58AD-A91D-4B50-B336-D6518C4AAB3D}" sibTransId="{6B0C98DC-38B0-4BC6-8AB9-7FA2DB9F3F0E}"/>
    <dgm:cxn modelId="{0C038E2D-344E-4A07-B224-9B5D2275DDF2}" type="presOf" srcId="{4B9A9C5E-05EA-422E-884F-1DCB78B51F6C}" destId="{7AC65DC7-65CE-46CB-AD89-9967DAF46DC0}" srcOrd="0" destOrd="0" presId="urn:microsoft.com/office/officeart/2005/8/layout/default"/>
    <dgm:cxn modelId="{84D6AD98-6DAE-448F-A63F-39EF6F901D51}" srcId="{5D0A05E3-E494-4E70-BA6E-9961C135FE72}" destId="{4B9A9C5E-05EA-422E-884F-1DCB78B51F6C}" srcOrd="2" destOrd="0" parTransId="{B07BC42E-8596-4752-9DF6-C97EFA563A40}" sibTransId="{6737D7A5-05A2-4ED6-BCC6-3592680D6822}"/>
    <dgm:cxn modelId="{C76F567D-CF9D-4157-8212-7590F014D0CC}" type="presParOf" srcId="{F353D2C7-4192-452B-B733-3EB3047FF3F0}" destId="{4DBBA7C5-348F-4607-8FC4-75413C0F68A9}" srcOrd="0" destOrd="0" presId="urn:microsoft.com/office/officeart/2005/8/layout/default"/>
    <dgm:cxn modelId="{236D2709-CC71-4C65-8BF8-C84C5064A014}" type="presParOf" srcId="{F353D2C7-4192-452B-B733-3EB3047FF3F0}" destId="{821B5380-1385-4A72-AA07-14B86ED07FFC}" srcOrd="1" destOrd="0" presId="urn:microsoft.com/office/officeart/2005/8/layout/default"/>
    <dgm:cxn modelId="{0A5E8615-2752-4889-B1EC-71B7D9D37E51}" type="presParOf" srcId="{F353D2C7-4192-452B-B733-3EB3047FF3F0}" destId="{65802498-3E2E-4B49-A2A8-EBEFC71B4C5B}" srcOrd="2" destOrd="0" presId="urn:microsoft.com/office/officeart/2005/8/layout/default"/>
    <dgm:cxn modelId="{D9B62CDA-BE0C-4F15-B6DC-3432367131EB}" type="presParOf" srcId="{F353D2C7-4192-452B-B733-3EB3047FF3F0}" destId="{4508681F-FB24-465F-9893-716BB22690FC}" srcOrd="3" destOrd="0" presId="urn:microsoft.com/office/officeart/2005/8/layout/default"/>
    <dgm:cxn modelId="{BDFC2B12-E341-40EA-8BA8-83432C55228C}" type="presParOf" srcId="{F353D2C7-4192-452B-B733-3EB3047FF3F0}" destId="{7AC65DC7-65CE-46CB-AD89-9967DAF46DC0}" srcOrd="4" destOrd="0" presId="urn:microsoft.com/office/officeart/2005/8/layout/default"/>
    <dgm:cxn modelId="{6E0C5264-A256-4492-A042-A7635C6E4097}" type="presParOf" srcId="{F353D2C7-4192-452B-B733-3EB3047FF3F0}" destId="{2E75F593-6F2F-499D-A968-58AC4452713D}" srcOrd="5" destOrd="0" presId="urn:microsoft.com/office/officeart/2005/8/layout/default"/>
    <dgm:cxn modelId="{7C76392E-4C68-424B-B9AA-8BCEA247A51D}" type="presParOf" srcId="{F353D2C7-4192-452B-B733-3EB3047FF3F0}" destId="{DEBBE7C0-6525-4CB9-B5F8-B3AC731C8218}" srcOrd="6" destOrd="0" presId="urn:microsoft.com/office/officeart/2005/8/layout/default"/>
    <dgm:cxn modelId="{127DD4FC-B9E8-41A3-B366-D0B3242E9177}" type="presParOf" srcId="{F353D2C7-4192-452B-B733-3EB3047FF3F0}" destId="{8A6830FB-78CF-44D4-ADF5-F8646FD0ACBD}" srcOrd="7" destOrd="0" presId="urn:microsoft.com/office/officeart/2005/8/layout/default"/>
    <dgm:cxn modelId="{F08EEF1B-74E7-47CE-A60C-0AA8A3590EF5}" type="presParOf" srcId="{F353D2C7-4192-452B-B733-3EB3047FF3F0}" destId="{3C1C1CF8-2CCE-4498-AA38-877BF744F35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BBA7C5-348F-4607-8FC4-75413C0F68A9}">
      <dsp:nvSpPr>
        <dsp:cNvPr id="0" name=""/>
        <dsp:cNvSpPr/>
      </dsp:nvSpPr>
      <dsp:spPr>
        <a:xfrm>
          <a:off x="4392489" y="792088"/>
          <a:ext cx="3894294" cy="123526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solidFill>
                <a:srgbClr val="002060"/>
              </a:solidFill>
            </a:rPr>
            <a:t>ПРОФЕСІЙНОСТІ</a:t>
          </a:r>
          <a:endParaRPr lang="ru-RU" sz="2200" b="1" i="1" kern="1200" dirty="0">
            <a:solidFill>
              <a:srgbClr val="002060"/>
            </a:solidFill>
          </a:endParaRPr>
        </a:p>
      </dsp:txBody>
      <dsp:txXfrm>
        <a:off x="4392489" y="792088"/>
        <a:ext cx="3894294" cy="1235267"/>
      </dsp:txXfrm>
    </dsp:sp>
    <dsp:sp modelId="{65802498-3E2E-4B49-A2A8-EBEFC71B4C5B}">
      <dsp:nvSpPr>
        <dsp:cNvPr id="0" name=""/>
        <dsp:cNvSpPr/>
      </dsp:nvSpPr>
      <dsp:spPr>
        <a:xfrm>
          <a:off x="504056" y="0"/>
          <a:ext cx="4196793" cy="124913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rgbClr val="002060"/>
              </a:solidFill>
              <a:ea typeface="Calibri"/>
              <a:cs typeface="Times New Roman"/>
            </a:rPr>
            <a:t>ДОВІРИ</a:t>
          </a:r>
          <a:endParaRPr lang="ru-RU" sz="2800" b="1" i="1" kern="1200" dirty="0">
            <a:solidFill>
              <a:srgbClr val="002060"/>
            </a:solidFill>
          </a:endParaRPr>
        </a:p>
      </dsp:txBody>
      <dsp:txXfrm>
        <a:off x="504056" y="0"/>
        <a:ext cx="4196793" cy="1249135"/>
      </dsp:txXfrm>
    </dsp:sp>
    <dsp:sp modelId="{7AC65DC7-65CE-46CB-AD89-9967DAF46DC0}">
      <dsp:nvSpPr>
        <dsp:cNvPr id="0" name=""/>
        <dsp:cNvSpPr/>
      </dsp:nvSpPr>
      <dsp:spPr>
        <a:xfrm>
          <a:off x="432051" y="1584171"/>
          <a:ext cx="4060790" cy="133304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rgbClr val="002060"/>
              </a:solidFill>
            </a:rPr>
            <a:t>ВЗАЄМОПОВАГИ</a:t>
          </a:r>
          <a:endParaRPr lang="ru-RU" sz="2800" b="1" i="1" kern="1200" dirty="0">
            <a:solidFill>
              <a:srgbClr val="002060"/>
            </a:solidFill>
          </a:endParaRPr>
        </a:p>
      </dsp:txBody>
      <dsp:txXfrm>
        <a:off x="432051" y="1584171"/>
        <a:ext cx="4060790" cy="1333045"/>
      </dsp:txXfrm>
    </dsp:sp>
    <dsp:sp modelId="{DEBBE7C0-6525-4CB9-B5F8-B3AC731C8218}">
      <dsp:nvSpPr>
        <dsp:cNvPr id="0" name=""/>
        <dsp:cNvSpPr/>
      </dsp:nvSpPr>
      <dsp:spPr>
        <a:xfrm>
          <a:off x="4104451" y="2808311"/>
          <a:ext cx="4125121" cy="1207985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chemeClr val="accent6">
                  <a:lumMod val="50000"/>
                </a:schemeClr>
              </a:solidFill>
            </a:rPr>
            <a:t>ЗАЦІКАВЛЕНОСТІ</a:t>
          </a:r>
          <a:endParaRPr lang="ru-RU" sz="2800" b="1" i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104451" y="2808311"/>
        <a:ext cx="4125121" cy="1207985"/>
      </dsp:txXfrm>
    </dsp:sp>
    <dsp:sp modelId="{3C1C1CF8-2CCE-4498-AA38-877BF744F356}">
      <dsp:nvSpPr>
        <dsp:cNvPr id="0" name=""/>
        <dsp:cNvSpPr/>
      </dsp:nvSpPr>
      <dsp:spPr>
        <a:xfrm>
          <a:off x="288041" y="3504326"/>
          <a:ext cx="4099048" cy="1335985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rgbClr val="002060"/>
              </a:solidFill>
            </a:rPr>
            <a:t>ОПЕРАТИВНОСТІ</a:t>
          </a:r>
          <a:endParaRPr lang="ru-RU" sz="2800" b="1" i="1" kern="1200" dirty="0">
            <a:solidFill>
              <a:srgbClr val="002060"/>
            </a:solidFill>
          </a:endParaRPr>
        </a:p>
      </dsp:txBody>
      <dsp:txXfrm>
        <a:off x="288041" y="3504326"/>
        <a:ext cx="4099048" cy="13359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D0AD9-7B3A-4930-9237-BFA11F882374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E2D7E-4681-458C-841C-68740ECBFC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52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E2D7E-4681-458C-841C-68740ECBFCB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659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56043-4ACA-459F-B856-0C90E5106BCA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02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351A1-8871-4C9B-A146-2AB9715671E7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97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D83FF-F243-4F80-82C6-3B7CAED69EED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08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CF8AF-912A-47FE-A9C7-B1F8F5BAF988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796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682DC-B891-4563-8403-5084C212D859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85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A4BB-C9B5-4DAF-A36F-E0BABC963845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93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42DFD-8A0D-4D58-806D-6EAB3624BCE3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86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0326D-8F4C-4485-9FF4-D85B5E5878F1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80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885C6-A0A9-435C-A2E7-18B4DDE7C6E4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422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6EF03-A623-40E4-97F6-3FB8EF20B1D8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09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C349B-3A5F-4419-88F5-E8E22F93F35A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74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82137-771A-4F70-819A-9B2DD958DEB6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19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3E419-4A99-4AB6-B353-90948DE97FC2}" type="slidenum">
              <a:rPr lang="uk-U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42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 smtClean="0"/>
              <a:t>Образец текста</a:t>
            </a:r>
          </a:p>
          <a:p>
            <a:pPr lvl="1"/>
            <a:r>
              <a:rPr lang="uk-UA" altLang="ru-RU" smtClean="0"/>
              <a:t>Второй уровень</a:t>
            </a:r>
          </a:p>
          <a:p>
            <a:pPr lvl="2"/>
            <a:r>
              <a:rPr lang="uk-UA" altLang="ru-RU" smtClean="0"/>
              <a:t>Третий уровень</a:t>
            </a:r>
          </a:p>
          <a:p>
            <a:pPr lvl="3"/>
            <a:r>
              <a:rPr lang="uk-UA" altLang="ru-RU" smtClean="0"/>
              <a:t>Четвертый уровень</a:t>
            </a:r>
          </a:p>
          <a:p>
            <a:pPr lvl="4"/>
            <a:r>
              <a:rPr lang="uk-UA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3A8780-E0C1-4184-9343-7D9D8D4C5E61}" type="slidenum">
              <a:rPr lang="uk-UA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uk-U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86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457200" y="620712"/>
            <a:ext cx="8363272" cy="5976640"/>
          </a:xfrm>
        </p:spPr>
        <p:txBody>
          <a:bodyPr/>
          <a:lstStyle/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None/>
            </a:pPr>
            <a:r>
              <a:rPr lang="uk-UA" b="1" i="1" kern="1200" dirty="0">
                <a:solidFill>
                  <a:schemeClr val="accent2">
                    <a:lumMod val="75000"/>
                  </a:schemeClr>
                </a:solidFill>
                <a:ea typeface="Microsoft YaHei"/>
              </a:rPr>
              <a:t>Про </a:t>
            </a:r>
            <a:r>
              <a:rPr lang="uk-UA" b="1" i="1" kern="1200" dirty="0">
                <a:solidFill>
                  <a:srgbClr val="3333CC">
                    <a:lumMod val="75000"/>
                  </a:srgbClr>
                </a:solidFill>
                <a:ea typeface="Microsoft YaHei"/>
              </a:rPr>
              <a:t>завдання та </a:t>
            </a:r>
            <a:r>
              <a:rPr lang="uk-UA" b="1" i="1" kern="1200" dirty="0" smtClean="0">
                <a:solidFill>
                  <a:schemeClr val="accent2">
                    <a:lumMod val="75000"/>
                  </a:schemeClr>
                </a:solidFill>
                <a:ea typeface="Microsoft YaHei"/>
              </a:rPr>
              <a:t>план діяльності </a:t>
            </a: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None/>
            </a:pPr>
            <a:r>
              <a:rPr lang="uk-UA" b="1" i="1" kern="1200" dirty="0">
                <a:solidFill>
                  <a:schemeClr val="accent2">
                    <a:lumMod val="75000"/>
                  </a:schemeClr>
                </a:solidFill>
                <a:ea typeface="Microsoft YaHei"/>
              </a:rPr>
              <a:t>м</a:t>
            </a:r>
            <a:r>
              <a:rPr lang="uk-UA" b="1" i="1" kern="1200" dirty="0" smtClean="0">
                <a:solidFill>
                  <a:schemeClr val="accent2">
                    <a:lumMod val="75000"/>
                  </a:schemeClr>
                </a:solidFill>
                <a:ea typeface="Microsoft YaHei"/>
              </a:rPr>
              <a:t>ісцевого </a:t>
            </a:r>
            <a:r>
              <a:rPr lang="uk-UA" b="1" i="1" kern="1200" dirty="0">
                <a:solidFill>
                  <a:schemeClr val="accent2">
                    <a:lumMod val="75000"/>
                  </a:schemeClr>
                </a:solidFill>
                <a:ea typeface="Microsoft YaHei"/>
              </a:rPr>
              <a:t>осередку </a:t>
            </a:r>
            <a:r>
              <a:rPr lang="uk-UA" b="1" i="1" kern="1200" dirty="0" smtClean="0">
                <a:solidFill>
                  <a:schemeClr val="accent2">
                    <a:lumMod val="75000"/>
                  </a:schemeClr>
                </a:solidFill>
                <a:ea typeface="Microsoft YaHei"/>
              </a:rPr>
              <a:t> </a:t>
            </a: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None/>
            </a:pPr>
            <a:r>
              <a:rPr lang="uk-UA" b="1" i="1" kern="1200" dirty="0" smtClean="0">
                <a:solidFill>
                  <a:schemeClr val="accent2">
                    <a:lumMod val="75000"/>
                  </a:schemeClr>
                </a:solidFill>
                <a:ea typeface="Microsoft YaHei"/>
              </a:rPr>
              <a:t>Всеукраїнської </a:t>
            </a:r>
            <a:r>
              <a:rPr lang="uk-UA" b="1" i="1" kern="1200" dirty="0">
                <a:solidFill>
                  <a:schemeClr val="accent2">
                    <a:lumMod val="75000"/>
                  </a:schemeClr>
                </a:solidFill>
                <a:ea typeface="Microsoft YaHei"/>
              </a:rPr>
              <a:t>громадської  організації   «Асоціація працівників дошкільної освіти</a:t>
            </a:r>
            <a:r>
              <a:rPr lang="uk-UA" b="1" i="1" kern="1200" dirty="0" smtClean="0">
                <a:solidFill>
                  <a:schemeClr val="accent2">
                    <a:lumMod val="75000"/>
                  </a:schemeClr>
                </a:solidFill>
                <a:ea typeface="Microsoft YaHei"/>
              </a:rPr>
              <a:t>»</a:t>
            </a:r>
            <a:r>
              <a:rPr lang="uk-UA" b="1" i="1" kern="1200" dirty="0">
                <a:solidFill>
                  <a:srgbClr val="3333CC">
                    <a:lumMod val="75000"/>
                  </a:srgbClr>
                </a:solidFill>
                <a:ea typeface="Microsoft YaHei"/>
              </a:rPr>
              <a:t> </a:t>
            </a:r>
            <a:r>
              <a:rPr lang="uk-UA" b="1" i="1" kern="1200" dirty="0" smtClean="0">
                <a:solidFill>
                  <a:srgbClr val="3333CC">
                    <a:lumMod val="75000"/>
                  </a:srgbClr>
                </a:solidFill>
                <a:ea typeface="Microsoft YaHei"/>
              </a:rPr>
              <a:t>Харківської </a:t>
            </a:r>
            <a:r>
              <a:rPr lang="uk-UA" b="1" i="1" kern="1200" dirty="0">
                <a:solidFill>
                  <a:srgbClr val="3333CC">
                    <a:lumMod val="75000"/>
                  </a:srgbClr>
                </a:solidFill>
                <a:ea typeface="Microsoft YaHei"/>
              </a:rPr>
              <a:t>області</a:t>
            </a:r>
            <a:r>
              <a:rPr lang="uk-UA" b="1" i="1" kern="1200" dirty="0" smtClean="0">
                <a:solidFill>
                  <a:schemeClr val="accent2">
                    <a:lumMod val="75000"/>
                  </a:schemeClr>
                </a:solidFill>
                <a:ea typeface="Microsoft YaHei"/>
              </a:rPr>
              <a:t> </a:t>
            </a:r>
            <a:r>
              <a:rPr lang="uk-UA" b="1" i="1" kern="1200" dirty="0">
                <a:solidFill>
                  <a:srgbClr val="3333CC">
                    <a:lumMod val="75000"/>
                  </a:srgbClr>
                </a:solidFill>
                <a:ea typeface="Times New Roman"/>
              </a:rPr>
              <a:t>у 2016 році</a:t>
            </a:r>
            <a:r>
              <a:rPr lang="uk-UA" sz="1400" b="1" i="1" kern="1200" dirty="0">
                <a:solidFill>
                  <a:srgbClr val="000000">
                    <a:lumMod val="85000"/>
                    <a:lumOff val="15000"/>
                  </a:srgbClr>
                </a:solidFill>
                <a:ea typeface="Times New Roman"/>
                <a:cs typeface="Times New Roman"/>
              </a:rPr>
              <a:t>                                                                              </a:t>
            </a:r>
            <a:endParaRPr lang="uk-UA" b="1" i="1" kern="1200" dirty="0">
              <a:solidFill>
                <a:schemeClr val="accent2">
                  <a:lumMod val="75000"/>
                </a:schemeClr>
              </a:solidFill>
              <a:ea typeface="Microsoft YaHei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None/>
            </a:pPr>
            <a:r>
              <a:rPr lang="uk-UA" b="1" i="1" kern="1200" dirty="0">
                <a:solidFill>
                  <a:schemeClr val="accent2">
                    <a:lumMod val="75000"/>
                  </a:schemeClr>
                </a:solidFill>
                <a:ea typeface="Microsoft YaHei"/>
              </a:rPr>
              <a:t>в контексті Статуту </a:t>
            </a:r>
            <a:endParaRPr lang="uk-UA" b="1" i="1" kern="1200" dirty="0" smtClean="0">
              <a:solidFill>
                <a:schemeClr val="accent2">
                  <a:lumMod val="75000"/>
                </a:schemeClr>
              </a:solidFill>
              <a:ea typeface="Microsoft YaHei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None/>
            </a:pPr>
            <a:r>
              <a:rPr lang="uk-UA" b="1" i="1" kern="1200" dirty="0" smtClean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Всеукраїнської  </a:t>
            </a:r>
            <a:r>
              <a:rPr lang="uk-UA" b="1" i="1" kern="1200" dirty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громадської  організації  </a:t>
            </a:r>
            <a:endParaRPr lang="uk-UA" b="1" i="1" kern="1200" dirty="0" smtClean="0">
              <a:solidFill>
                <a:schemeClr val="accent2">
                  <a:lumMod val="75000"/>
                </a:schemeClr>
              </a:solidFill>
              <a:ea typeface="Times New Roman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None/>
            </a:pPr>
            <a:r>
              <a:rPr lang="uk-UA" b="1" i="1" kern="1200" dirty="0" smtClean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«</a:t>
            </a:r>
            <a:r>
              <a:rPr lang="uk-UA" b="1" i="1" kern="1200" dirty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Асоціація працівників дошкільної освіти</a:t>
            </a:r>
            <a:r>
              <a:rPr lang="uk-UA" b="1" i="1" kern="1200" dirty="0" smtClean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»</a:t>
            </a: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None/>
            </a:pPr>
            <a:endParaRPr lang="uk-UA" sz="1400" b="1" i="1" kern="1200" dirty="0" smtClean="0">
              <a:solidFill>
                <a:schemeClr val="tx2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None/>
            </a:pPr>
            <a:r>
              <a:rPr lang="uk-UA" sz="1400" b="1" i="1" kern="1200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Times New Roman"/>
                <a:cs typeface="Times New Roman"/>
              </a:rPr>
              <a:t>                                                                               </a:t>
            </a: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None/>
            </a:pPr>
            <a:r>
              <a:rPr lang="uk-UA" sz="1400" b="1" i="1" kern="1200" dirty="0">
                <a:solidFill>
                  <a:schemeClr val="tx2">
                    <a:lumMod val="85000"/>
                    <a:lumOff val="15000"/>
                  </a:schemeClr>
                </a:solidFill>
                <a:ea typeface="Times New Roman"/>
                <a:cs typeface="Times New Roman"/>
              </a:rPr>
              <a:t> </a:t>
            </a:r>
            <a:r>
              <a:rPr lang="uk-UA" sz="1400" b="1" i="1" kern="1200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Times New Roman"/>
                <a:cs typeface="Times New Roman"/>
              </a:rPr>
              <a:t>                                                                             </a:t>
            </a:r>
            <a:r>
              <a:rPr lang="uk-UA" sz="1400" b="1" i="1" kern="1200" dirty="0" err="1" smtClean="0">
                <a:solidFill>
                  <a:schemeClr val="tx2">
                    <a:lumMod val="85000"/>
                    <a:lumOff val="15000"/>
                  </a:schemeClr>
                </a:solidFill>
                <a:ea typeface="Times New Roman"/>
                <a:cs typeface="Times New Roman"/>
              </a:rPr>
              <a:t>Миронюк</a:t>
            </a:r>
            <a:r>
              <a:rPr lang="uk-UA" sz="1400" b="1" i="1" kern="1200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Times New Roman"/>
                <a:cs typeface="Times New Roman"/>
              </a:rPr>
              <a:t> </a:t>
            </a:r>
            <a:r>
              <a:rPr lang="uk-UA" sz="1400" b="1" i="1" kern="1200" dirty="0">
                <a:solidFill>
                  <a:schemeClr val="tx2">
                    <a:lumMod val="85000"/>
                    <a:lumOff val="15000"/>
                  </a:schemeClr>
                </a:solidFill>
                <a:ea typeface="Times New Roman"/>
                <a:cs typeface="Times New Roman"/>
              </a:rPr>
              <a:t>Т.П., заступник голови</a:t>
            </a:r>
            <a:r>
              <a:rPr lang="uk-UA" sz="1400" b="1" i="1" kern="1200" dirty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  <a:cs typeface="Times New Roman"/>
              </a:rPr>
              <a:t> місцевого осередку 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None/>
            </a:pPr>
            <a:r>
              <a:rPr lang="en-US" sz="1400" b="1" i="1" kern="1200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  <a:cs typeface="Times New Roman"/>
              </a:rPr>
              <a:t>                                                                                    </a:t>
            </a:r>
            <a:r>
              <a:rPr lang="uk-UA" sz="1400" b="1" i="1" kern="1200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  <a:cs typeface="Times New Roman"/>
              </a:rPr>
              <a:t> Всеукраїнської </a:t>
            </a:r>
            <a:r>
              <a:rPr lang="uk-UA" sz="1400" b="1" i="1" kern="1200" dirty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  <a:cs typeface="Times New Roman"/>
              </a:rPr>
              <a:t>громадської </a:t>
            </a:r>
            <a:r>
              <a:rPr lang="uk-UA" sz="1400" b="1" i="1" kern="1200" dirty="0">
                <a:solidFill>
                  <a:srgbClr val="000000">
                    <a:lumMod val="85000"/>
                    <a:lumOff val="15000"/>
                  </a:srgbClr>
                </a:solidFill>
                <a:ea typeface="Microsoft YaHei"/>
                <a:cs typeface="Times New Roman"/>
              </a:rPr>
              <a:t> організації </a:t>
            </a:r>
            <a:endParaRPr lang="en-US" sz="1400" b="1" i="1" kern="1200" dirty="0">
              <a:solidFill>
                <a:srgbClr val="000000">
                  <a:lumMod val="85000"/>
                  <a:lumOff val="15000"/>
                </a:srgbClr>
              </a:solidFill>
              <a:ea typeface="Microsoft YaHei"/>
              <a:cs typeface="Times New Roman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None/>
            </a:pPr>
            <a:r>
              <a:rPr lang="uk-UA" sz="1400" b="1" i="1" kern="1200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  <a:cs typeface="Times New Roman"/>
              </a:rPr>
              <a:t> </a:t>
            </a:r>
            <a:r>
              <a:rPr lang="en-US" sz="1400" b="1" i="1" kern="1200" dirty="0">
                <a:solidFill>
                  <a:schemeClr val="tx2">
                    <a:lumMod val="85000"/>
                    <a:lumOff val="15000"/>
                  </a:schemeClr>
                </a:solidFill>
                <a:latin typeface="Arial"/>
                <a:ea typeface="Microsoft YaHei"/>
                <a:cs typeface="Times New Roman"/>
              </a:rPr>
              <a:t> </a:t>
            </a:r>
            <a:r>
              <a:rPr lang="en-US" sz="1400" b="1" i="1" kern="12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/>
                <a:ea typeface="Microsoft YaHei"/>
                <a:cs typeface="Times New Roman"/>
              </a:rPr>
              <a:t>                                                       </a:t>
            </a:r>
            <a:r>
              <a:rPr lang="uk-UA" sz="1400" b="1" i="1" kern="1200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  <a:cs typeface="Times New Roman"/>
              </a:rPr>
              <a:t>«</a:t>
            </a:r>
            <a:r>
              <a:rPr lang="uk-UA" sz="1400" b="1" i="1" kern="1200" dirty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  <a:cs typeface="Times New Roman"/>
              </a:rPr>
              <a:t>Асоціація працівників дошкільної </a:t>
            </a:r>
            <a:r>
              <a:rPr lang="uk-UA" sz="1400" b="1" i="1" kern="1200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  <a:cs typeface="Times New Roman"/>
              </a:rPr>
              <a:t>освіти»</a:t>
            </a: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None/>
            </a:pPr>
            <a:r>
              <a:rPr lang="uk-UA" sz="1400" b="1" i="1" kern="1200" dirty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  <a:cs typeface="Times New Roman"/>
              </a:rPr>
              <a:t> </a:t>
            </a:r>
            <a:r>
              <a:rPr lang="uk-UA" sz="1400" b="1" i="1" kern="1200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Microsoft YaHei"/>
                <a:cs typeface="Times New Roman"/>
              </a:rPr>
              <a:t>                                                                       Харківської  області, </a:t>
            </a:r>
            <a:r>
              <a:rPr lang="uk-UA" sz="1400" b="1" i="1" kern="1200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Times New Roman"/>
                <a:cs typeface="Times New Roman"/>
              </a:rPr>
              <a:t>завідувач КЗ «Дошкільний</a:t>
            </a: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None/>
            </a:pPr>
            <a:r>
              <a:rPr lang="uk-UA" sz="1400" b="1" i="1" kern="1200" dirty="0">
                <a:solidFill>
                  <a:schemeClr val="tx2">
                    <a:lumMod val="85000"/>
                    <a:lumOff val="15000"/>
                  </a:schemeClr>
                </a:solidFill>
                <a:ea typeface="Times New Roman"/>
                <a:cs typeface="Times New Roman"/>
              </a:rPr>
              <a:t> </a:t>
            </a:r>
            <a:r>
              <a:rPr lang="uk-UA" sz="1400" b="1" i="1" kern="1200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Times New Roman"/>
                <a:cs typeface="Times New Roman"/>
              </a:rPr>
              <a:t>                                                      навчальний  заклад (ясла-садок) №150  </a:t>
            </a: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None/>
            </a:pPr>
            <a:r>
              <a:rPr lang="uk-UA" sz="1400" b="1" i="1" kern="1200" dirty="0" smtClean="0">
                <a:solidFill>
                  <a:schemeClr val="tx2">
                    <a:lumMod val="85000"/>
                    <a:lumOff val="15000"/>
                  </a:schemeClr>
                </a:solidFill>
                <a:ea typeface="Times New Roman"/>
                <a:cs typeface="Times New Roman"/>
              </a:rPr>
              <a:t>                                 Харківської міської  ради»</a:t>
            </a:r>
            <a:endParaRPr lang="ru-RU" sz="1400" b="1" i="1" kern="1200" dirty="0">
              <a:solidFill>
                <a:schemeClr val="tx2">
                  <a:lumMod val="85000"/>
                  <a:lumOff val="15000"/>
                </a:schemeClr>
              </a:solidFill>
              <a:latin typeface="Arial"/>
              <a:ea typeface="Calibri"/>
              <a:cs typeface="Times New Roman"/>
            </a:endParaRPr>
          </a:p>
          <a:p>
            <a:pPr marL="0" indent="0" algn="ctr">
              <a:buFontTx/>
              <a:buNone/>
            </a:pPr>
            <a:endParaRPr lang="ru-RU" altLang="ru-RU" i="1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72084"/>
            <a:ext cx="2143100" cy="1785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954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260648"/>
            <a:ext cx="8784976" cy="1152128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sz="4000" b="1" dirty="0" smtClean="0">
                <a:solidFill>
                  <a:schemeClr val="accent2">
                    <a:lumMod val="75000"/>
                  </a:schemeClr>
                </a:solidFill>
              </a:rPr>
              <a:t>ДО НАСТУПНОГО ЗАСІДАННЯ ПРОПОНУЄМО </a:t>
            </a:r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(листопад 2016): </a:t>
            </a:r>
            <a:r>
              <a:rPr lang="uk-UA" sz="4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800" b="1" i="1" dirty="0">
                <a:solidFill>
                  <a:srgbClr val="3333CC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ru-RU" sz="1800" b="1" i="1" dirty="0">
                <a:solidFill>
                  <a:srgbClr val="3333CC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ru-RU" sz="3200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srgbClr val="000000"/>
                </a:solidFill>
                <a:ea typeface="+mn-ea"/>
                <a:cs typeface="+mn-cs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12568"/>
          </a:xfrm>
        </p:spPr>
        <p:txBody>
          <a:bodyPr/>
          <a:lstStyle/>
          <a:p>
            <a:pPr marL="114300" lvl="0" indent="-4572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uk-UA" i="1" dirty="0">
                <a:solidFill>
                  <a:srgbClr val="660033"/>
                </a:solidFill>
              </a:rPr>
              <a:t>Підготувати пропозиції  з  питань</a:t>
            </a:r>
            <a:endParaRPr lang="en-US" i="1" dirty="0">
              <a:solidFill>
                <a:srgbClr val="660033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dirty="0" smtClean="0">
                <a:solidFill>
                  <a:srgbClr val="660033"/>
                </a:solidFill>
              </a:rPr>
              <a:t>   </a:t>
            </a:r>
            <a:r>
              <a:rPr lang="en-US" i="1" dirty="0" smtClean="0">
                <a:solidFill>
                  <a:srgbClr val="660033"/>
                </a:solidFill>
              </a:rPr>
              <a:t> </a:t>
            </a:r>
            <a:r>
              <a:rPr lang="uk-UA" i="1" dirty="0" smtClean="0">
                <a:solidFill>
                  <a:srgbClr val="660033"/>
                </a:solidFill>
              </a:rPr>
              <a:t> </a:t>
            </a:r>
            <a:r>
              <a:rPr lang="uk-UA" i="1" dirty="0">
                <a:solidFill>
                  <a:srgbClr val="660033"/>
                </a:solidFill>
              </a:rPr>
              <a:t>поліпшення</a:t>
            </a:r>
            <a:r>
              <a:rPr lang="en-US" i="1" dirty="0">
                <a:solidFill>
                  <a:srgbClr val="660033"/>
                </a:solidFill>
              </a:rPr>
              <a:t> </a:t>
            </a:r>
            <a:r>
              <a:rPr lang="uk-UA" i="1" dirty="0">
                <a:solidFill>
                  <a:srgbClr val="660033"/>
                </a:solidFill>
              </a:rPr>
              <a:t>якості  дошкільної </a:t>
            </a:r>
            <a:r>
              <a:rPr lang="uk-UA" i="1" dirty="0" smtClean="0">
                <a:solidFill>
                  <a:srgbClr val="660033"/>
                </a:solidFill>
              </a:rPr>
              <a:t>освіти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endParaRPr lang="uk-UA" i="1" dirty="0" smtClean="0">
              <a:solidFill>
                <a:srgbClr val="660033"/>
              </a:solidFill>
            </a:endParaRPr>
          </a:p>
          <a:p>
            <a:pPr>
              <a:spcAft>
                <a:spcPts val="0"/>
              </a:spcAft>
              <a:buFont typeface="Wingdings" pitchFamily="2" charset="2"/>
              <a:buChar char="q"/>
            </a:pPr>
            <a:r>
              <a:rPr lang="uk-UA" i="1" dirty="0" smtClean="0">
                <a:solidFill>
                  <a:srgbClr val="660033"/>
                </a:solidFill>
              </a:rPr>
              <a:t> Підготувати </a:t>
            </a:r>
            <a:r>
              <a:rPr lang="uk-UA" i="1" dirty="0" smtClean="0">
                <a:solidFill>
                  <a:srgbClr val="660033"/>
                </a:solidFill>
                <a:ea typeface="Times New Roman"/>
              </a:rPr>
              <a:t>«гарячі»  теми  </a:t>
            </a:r>
            <a:r>
              <a:rPr lang="uk-UA" i="1" dirty="0">
                <a:solidFill>
                  <a:srgbClr val="660033"/>
                </a:solidFill>
                <a:ea typeface="Times New Roman"/>
              </a:rPr>
              <a:t>для  розміщення  в  рубриці  «Дискусійний  клуб»  газети  Асоціації  «</a:t>
            </a:r>
            <a:r>
              <a:rPr lang="uk-UA" i="1" dirty="0" err="1">
                <a:solidFill>
                  <a:srgbClr val="660033"/>
                </a:solidFill>
                <a:ea typeface="Times New Roman"/>
              </a:rPr>
              <a:t>Дошкілля</a:t>
            </a:r>
            <a:r>
              <a:rPr lang="uk-UA" i="1" dirty="0">
                <a:solidFill>
                  <a:srgbClr val="660033"/>
                </a:solidFill>
                <a:ea typeface="Times New Roman"/>
              </a:rPr>
              <a:t>.</a:t>
            </a:r>
            <a:r>
              <a:rPr lang="en-US" i="1" dirty="0" err="1">
                <a:solidFill>
                  <a:srgbClr val="660033"/>
                </a:solidFill>
                <a:ea typeface="Times New Roman"/>
              </a:rPr>
              <a:t>ua</a:t>
            </a:r>
            <a:r>
              <a:rPr lang="uk-UA" i="1" dirty="0">
                <a:solidFill>
                  <a:srgbClr val="660033"/>
                </a:solidFill>
                <a:ea typeface="Times New Roman"/>
              </a:rPr>
              <a:t>».</a:t>
            </a:r>
            <a:endParaRPr lang="ru-RU" i="1" dirty="0">
              <a:solidFill>
                <a:srgbClr val="660033"/>
              </a:solidFill>
              <a:ea typeface="Times New Roman"/>
            </a:endParaRPr>
          </a:p>
          <a:p>
            <a:pPr>
              <a:buFont typeface="Wingdings" pitchFamily="2" charset="2"/>
              <a:buChar char="q"/>
            </a:pPr>
            <a:endParaRPr lang="uk-UA" i="1" dirty="0" smtClean="0">
              <a:solidFill>
                <a:srgbClr val="660033"/>
              </a:solidFill>
            </a:endParaRPr>
          </a:p>
          <a:p>
            <a:pPr marL="114300" lvl="0" indent="-4572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uk-UA" i="1" dirty="0" smtClean="0">
                <a:solidFill>
                  <a:srgbClr val="660033"/>
                </a:solidFill>
              </a:rPr>
              <a:t>Збір презентацій та відеоматеріалів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dirty="0" smtClean="0">
                <a:solidFill>
                  <a:srgbClr val="660033"/>
                </a:solidFill>
              </a:rPr>
              <a:t>    досвідів роботи  ДНЗ (обмін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dirty="0">
                <a:solidFill>
                  <a:srgbClr val="660033"/>
                </a:solidFill>
              </a:rPr>
              <a:t> </a:t>
            </a:r>
            <a:r>
              <a:rPr lang="uk-UA" i="1" dirty="0" smtClean="0">
                <a:solidFill>
                  <a:srgbClr val="660033"/>
                </a:solidFill>
              </a:rPr>
              <a:t>   </a:t>
            </a:r>
            <a:r>
              <a:rPr lang="uk-UA" i="1" dirty="0">
                <a:solidFill>
                  <a:srgbClr val="660033"/>
                </a:solidFill>
              </a:rPr>
              <a:t>інформацією  </a:t>
            </a:r>
            <a:r>
              <a:rPr lang="uk-UA" i="1" dirty="0" smtClean="0">
                <a:solidFill>
                  <a:srgbClr val="660033"/>
                </a:solidFill>
              </a:rPr>
              <a:t>про  нові  </a:t>
            </a:r>
            <a:r>
              <a:rPr lang="uk-UA" i="1" dirty="0">
                <a:solidFill>
                  <a:srgbClr val="660033"/>
                </a:solidFill>
              </a:rPr>
              <a:t>освітні  </a:t>
            </a:r>
            <a:r>
              <a:rPr lang="uk-UA" i="1" dirty="0" smtClean="0">
                <a:solidFill>
                  <a:srgbClr val="660033"/>
                </a:solidFill>
              </a:rPr>
              <a:t>технології) </a:t>
            </a:r>
          </a:p>
          <a:p>
            <a:pPr lvl="0"/>
            <a:endParaRPr lang="uk-UA" dirty="0" smtClean="0">
              <a:solidFill>
                <a:srgbClr val="000000"/>
              </a:solidFill>
            </a:endParaRPr>
          </a:p>
          <a:p>
            <a:pPr lvl="0"/>
            <a:endParaRPr lang="uk-UA" dirty="0">
              <a:solidFill>
                <a:srgbClr val="0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83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4802" y="620688"/>
            <a:ext cx="77724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uk-UA" sz="6000" b="1" i="1" dirty="0" smtClean="0">
                <a:solidFill>
                  <a:schemeClr val="accent2">
                    <a:lumMod val="75000"/>
                  </a:schemeClr>
                </a:solidFill>
              </a:rPr>
              <a:t>Дякую за  увагу!</a:t>
            </a:r>
            <a:endParaRPr lang="ru-RU" sz="6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 descr="http://pervomaisk-uo.at.ua/1332504498_graph_mee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76872"/>
            <a:ext cx="4762500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26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846640" cy="1419944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uk-UA" sz="3200" b="1" i="1" kern="1200" dirty="0" smtClean="0">
                <a:solidFill>
                  <a:srgbClr val="3333CC">
                    <a:lumMod val="75000"/>
                  </a:srgbClr>
                </a:solidFill>
                <a:ea typeface="Microsoft YaHei"/>
                <a:cs typeface="+mn-cs"/>
              </a:rPr>
              <a:t/>
            </a:r>
            <a:br>
              <a:rPr lang="uk-UA" sz="3200" b="1" i="1" kern="1200" dirty="0" smtClean="0">
                <a:solidFill>
                  <a:srgbClr val="3333CC">
                    <a:lumMod val="75000"/>
                  </a:srgbClr>
                </a:solidFill>
                <a:ea typeface="Microsoft YaHei"/>
                <a:cs typeface="+mn-cs"/>
              </a:rPr>
            </a:br>
            <a:r>
              <a:rPr lang="uk-UA" sz="3200" b="1" i="1" kern="1200" dirty="0" smtClean="0">
                <a:solidFill>
                  <a:srgbClr val="3333CC">
                    <a:lumMod val="75000"/>
                  </a:srgbClr>
                </a:solidFill>
                <a:ea typeface="Microsoft YaHei"/>
                <a:cs typeface="+mn-cs"/>
              </a:rPr>
              <a:t/>
            </a:r>
            <a:br>
              <a:rPr lang="uk-UA" sz="3200" b="1" i="1" kern="1200" dirty="0" smtClean="0">
                <a:solidFill>
                  <a:srgbClr val="3333CC">
                    <a:lumMod val="75000"/>
                  </a:srgbClr>
                </a:solidFill>
                <a:ea typeface="Microsoft YaHei"/>
                <a:cs typeface="+mn-cs"/>
              </a:rPr>
            </a:br>
            <a:r>
              <a:rPr lang="uk-UA" sz="2800" b="1" kern="1200" dirty="0" smtClean="0">
                <a:solidFill>
                  <a:srgbClr val="663300"/>
                </a:solidFill>
                <a:ea typeface="Microsoft YaHei"/>
                <a:cs typeface="+mn-cs"/>
              </a:rPr>
              <a:t>Місцевий осередок </a:t>
            </a:r>
            <a:r>
              <a:rPr lang="uk-UA" sz="2800" b="1" kern="1200" dirty="0">
                <a:solidFill>
                  <a:srgbClr val="663300"/>
                </a:solidFill>
                <a:ea typeface="Microsoft YaHei"/>
                <a:cs typeface="+mn-cs"/>
              </a:rPr>
              <a:t/>
            </a:r>
            <a:br>
              <a:rPr lang="uk-UA" sz="2800" b="1" kern="1200" dirty="0">
                <a:solidFill>
                  <a:srgbClr val="663300"/>
                </a:solidFill>
                <a:ea typeface="Microsoft YaHei"/>
                <a:cs typeface="+mn-cs"/>
              </a:rPr>
            </a:br>
            <a:r>
              <a:rPr lang="uk-UA" sz="2800" b="1" kern="1200" dirty="0" smtClean="0">
                <a:solidFill>
                  <a:srgbClr val="663300"/>
                </a:solidFill>
                <a:ea typeface="Microsoft YaHei"/>
                <a:cs typeface="+mn-cs"/>
              </a:rPr>
              <a:t> </a:t>
            </a:r>
            <a:r>
              <a:rPr lang="uk-UA" sz="2800" b="1" kern="1200" dirty="0">
                <a:solidFill>
                  <a:srgbClr val="663300"/>
                </a:solidFill>
                <a:ea typeface="Microsoft YaHei"/>
                <a:cs typeface="+mn-cs"/>
              </a:rPr>
              <a:t>Всеукраїнської громадської  організації   «Асоціація працівників дошкільної </a:t>
            </a:r>
            <a:r>
              <a:rPr lang="uk-UA" sz="2800" b="1" kern="1200" dirty="0" smtClean="0">
                <a:solidFill>
                  <a:srgbClr val="663300"/>
                </a:solidFill>
                <a:ea typeface="Microsoft YaHei"/>
                <a:cs typeface="+mn-cs"/>
              </a:rPr>
              <a:t>освіти</a:t>
            </a:r>
            <a:r>
              <a:rPr lang="uk-UA" sz="3200" b="1" kern="1200" dirty="0" smtClean="0">
                <a:solidFill>
                  <a:srgbClr val="663300"/>
                </a:solidFill>
                <a:ea typeface="Microsoft YaHei"/>
                <a:cs typeface="+mn-cs"/>
              </a:rPr>
              <a:t>» </a:t>
            </a:r>
            <a:r>
              <a:rPr lang="uk-UA" sz="2800" b="1" kern="1200" dirty="0" smtClean="0">
                <a:solidFill>
                  <a:srgbClr val="663300"/>
                </a:solidFill>
                <a:ea typeface="Microsoft YaHei"/>
                <a:cs typeface="+mn-cs"/>
              </a:rPr>
              <a:t>Харківської </a:t>
            </a:r>
            <a:r>
              <a:rPr lang="uk-UA" sz="2800" b="1" kern="1200" dirty="0">
                <a:solidFill>
                  <a:srgbClr val="663300"/>
                </a:solidFill>
                <a:ea typeface="Microsoft YaHei"/>
                <a:cs typeface="+mn-cs"/>
              </a:rPr>
              <a:t>області</a:t>
            </a:r>
            <a:r>
              <a:rPr lang="uk-UA" sz="3200" b="1" i="1" kern="1200" dirty="0">
                <a:solidFill>
                  <a:srgbClr val="3333CC">
                    <a:lumMod val="75000"/>
                  </a:srgbClr>
                </a:solidFill>
                <a:ea typeface="Microsoft YaHei"/>
                <a:cs typeface="+mn-cs"/>
              </a:rPr>
              <a:t> </a:t>
            </a:r>
            <a:r>
              <a:rPr lang="uk-UA" sz="2800" b="1" kern="1200" dirty="0" smtClean="0">
                <a:solidFill>
                  <a:srgbClr val="663300"/>
                </a:solidFill>
                <a:ea typeface="Microsoft YaHei"/>
                <a:cs typeface="+mn-cs"/>
              </a:rPr>
              <a:t>(далі - Місцевий осередок) </a:t>
            </a:r>
            <a:r>
              <a:rPr lang="uk-UA" sz="3200" b="1" kern="1200" dirty="0">
                <a:solidFill>
                  <a:srgbClr val="663300"/>
                </a:solidFill>
                <a:ea typeface="Microsoft YaHei"/>
                <a:cs typeface="+mn-cs"/>
              </a:rPr>
              <a:t/>
            </a:r>
            <a:br>
              <a:rPr lang="uk-UA" sz="3200" b="1" kern="1200" dirty="0">
                <a:solidFill>
                  <a:srgbClr val="663300"/>
                </a:solidFill>
                <a:ea typeface="Microsoft YaHei"/>
                <a:cs typeface="+mn-cs"/>
              </a:rPr>
            </a:br>
            <a:r>
              <a:rPr lang="uk-UA" sz="3200" b="1" kern="1200" dirty="0" smtClean="0">
                <a:solidFill>
                  <a:srgbClr val="663300"/>
                </a:solidFill>
                <a:ea typeface="Microsoft YaHei"/>
                <a:cs typeface="+mn-cs"/>
              </a:rPr>
              <a:t/>
            </a:r>
            <a:br>
              <a:rPr lang="uk-UA" sz="3200" b="1" kern="1200" dirty="0" smtClean="0">
                <a:solidFill>
                  <a:srgbClr val="663300"/>
                </a:solidFill>
                <a:ea typeface="Microsoft YaHei"/>
                <a:cs typeface="+mn-cs"/>
              </a:rPr>
            </a:br>
            <a:r>
              <a:rPr lang="ru-RU" sz="2800" b="1" dirty="0" smtClean="0">
                <a:solidFill>
                  <a:srgbClr val="800000"/>
                </a:solidFill>
                <a:ea typeface="Calibri"/>
                <a:cs typeface="Times New Roman"/>
              </a:rPr>
              <a:t>КЕРУЄТЬСЯ </a:t>
            </a:r>
            <a:endParaRPr lang="ru-RU" sz="2800" b="1" dirty="0">
              <a:solidFill>
                <a:srgbClr val="800000"/>
              </a:solidFill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3126116"/>
            <a:ext cx="4716016" cy="2977524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ru-RU" i="1" dirty="0" smtClean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i="1" dirty="0" smtClean="0">
                <a:solidFill>
                  <a:srgbClr val="800000"/>
                </a:solidFill>
                <a:ea typeface="Calibri"/>
                <a:cs typeface="Times New Roman"/>
              </a:rPr>
              <a:t>ЧИННИМ</a:t>
            </a:r>
            <a:r>
              <a:rPr lang="ru-RU" sz="3600" b="1" i="1" dirty="0" smtClean="0">
                <a:solidFill>
                  <a:srgbClr val="8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3600" b="1" i="1" dirty="0" smtClean="0">
                <a:solidFill>
                  <a:srgbClr val="800000"/>
                </a:solidFill>
                <a:ea typeface="Calibri"/>
              </a:rPr>
              <a:t>ЗАКОНОДАВСТВОМ УКРАЇНИ 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ru-RU" b="1" i="1" dirty="0">
              <a:solidFill>
                <a:schemeClr val="accent2">
                  <a:lumMod val="75000"/>
                </a:schemeClr>
              </a:solidFill>
              <a:ea typeface="Calibri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644008" y="3501008"/>
            <a:ext cx="4248472" cy="2880320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i="1" dirty="0" smtClean="0">
                <a:solidFill>
                  <a:srgbClr val="800000"/>
                </a:solidFill>
                <a:ea typeface="Calibri"/>
              </a:rPr>
              <a:t>СТАТУТОМ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b="1" i="1" kern="1200" dirty="0" smtClean="0">
                <a:solidFill>
                  <a:srgbClr val="800000"/>
                </a:solidFill>
                <a:ea typeface="Microsoft YaHei"/>
              </a:rPr>
              <a:t>Всеукраїнської </a:t>
            </a:r>
            <a:r>
              <a:rPr lang="uk-UA" sz="2000" b="1" i="1" kern="1200" dirty="0">
                <a:solidFill>
                  <a:srgbClr val="800000"/>
                </a:solidFill>
                <a:ea typeface="Microsoft YaHei"/>
              </a:rPr>
              <a:t>громадської  організації  </a:t>
            </a:r>
            <a:r>
              <a:rPr lang="uk-UA" sz="2000" b="1" i="1" kern="1200" dirty="0" smtClean="0">
                <a:solidFill>
                  <a:srgbClr val="800000"/>
                </a:solidFill>
                <a:ea typeface="Microsoft YaHei"/>
              </a:rPr>
              <a:t>«</a:t>
            </a:r>
            <a:r>
              <a:rPr lang="uk-UA" sz="2000" b="1" i="1" kern="1200" dirty="0">
                <a:solidFill>
                  <a:srgbClr val="800000"/>
                </a:solidFill>
                <a:ea typeface="Microsoft YaHei"/>
              </a:rPr>
              <a:t>Асоціація працівників дошкільної освіти</a:t>
            </a:r>
            <a:r>
              <a:rPr lang="uk-UA" sz="2000" b="1" i="1" kern="1200" dirty="0" smtClean="0">
                <a:solidFill>
                  <a:srgbClr val="800000"/>
                </a:solidFill>
                <a:ea typeface="Microsoft YaHei"/>
              </a:rPr>
              <a:t>»,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b="1" i="1" kern="1200" dirty="0" smtClean="0">
                <a:solidFill>
                  <a:srgbClr val="800000"/>
                </a:solidFill>
                <a:ea typeface="Microsoft YaHei"/>
              </a:rPr>
              <a:t>затвердженого Установчою Конференцією   Всеукраїнської  громадської   організації «Асоціація працівників дошкільної  освіти»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b="1" i="1" kern="1200" dirty="0" smtClean="0">
                <a:solidFill>
                  <a:srgbClr val="800000"/>
                </a:solidFill>
                <a:ea typeface="Microsoft YaHei"/>
              </a:rPr>
              <a:t>(протокол  №3 від 20.09.2012) </a:t>
            </a:r>
            <a:r>
              <a:rPr lang="uk-UA" b="1" i="1" kern="1200" dirty="0" smtClean="0">
                <a:solidFill>
                  <a:srgbClr val="800000"/>
                </a:solidFill>
                <a:ea typeface="Microsoft YaHei"/>
              </a:rPr>
              <a:t> </a:t>
            </a:r>
            <a:r>
              <a:rPr lang="uk-UA" b="1" i="1" kern="1200" dirty="0">
                <a:solidFill>
                  <a:srgbClr val="800000"/>
                </a:solidFill>
                <a:ea typeface="Microsoft YaHei"/>
              </a:rPr>
              <a:t/>
            </a:r>
            <a:br>
              <a:rPr lang="uk-UA" b="1" i="1" kern="1200" dirty="0">
                <a:solidFill>
                  <a:srgbClr val="800000"/>
                </a:solidFill>
                <a:ea typeface="Microsoft YaHei"/>
              </a:rPr>
            </a:br>
            <a:endParaRPr lang="ru-RU" dirty="0">
              <a:solidFill>
                <a:srgbClr val="800000"/>
              </a:solidFill>
            </a:endParaRPr>
          </a:p>
          <a:p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 rot="19232731">
            <a:off x="6150551" y="2457731"/>
            <a:ext cx="484632" cy="1197307"/>
          </a:xfrm>
          <a:prstGeom prst="downArrow">
            <a:avLst/>
          </a:prstGeom>
          <a:solidFill>
            <a:srgbClr val="99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00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 rot="1604192">
            <a:off x="2472659" y="2489712"/>
            <a:ext cx="484632" cy="1191474"/>
          </a:xfrm>
          <a:prstGeom prst="downArrow">
            <a:avLst/>
          </a:prstGeom>
          <a:solidFill>
            <a:srgbClr val="99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68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759166" cy="5184576"/>
          </a:xfrm>
        </p:spPr>
        <p:txBody>
          <a:bodyPr/>
          <a:lstStyle/>
          <a:p>
            <a:r>
              <a:rPr lang="uk-UA" sz="6000" dirty="0" smtClean="0">
                <a:solidFill>
                  <a:schemeClr val="accent2">
                    <a:lumMod val="75000"/>
                  </a:schemeClr>
                </a:solidFill>
              </a:rPr>
              <a:t>Вищим  органом управління </a:t>
            </a:r>
            <a:br>
              <a:rPr lang="uk-UA" sz="6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sz="6000" dirty="0" smtClean="0">
                <a:solidFill>
                  <a:schemeClr val="accent2">
                    <a:lumMod val="75000"/>
                  </a:schemeClr>
                </a:solidFill>
              </a:rPr>
              <a:t>Місцевого осередку є</a:t>
            </a:r>
            <a:br>
              <a:rPr lang="uk-UA" sz="6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sz="8800" dirty="0" smtClean="0">
                <a:solidFill>
                  <a:schemeClr val="accent2">
                    <a:lumMod val="75000"/>
                  </a:schemeClr>
                </a:solidFill>
              </a:rPr>
              <a:t>ЗБОРИ</a:t>
            </a:r>
            <a:endParaRPr lang="ru-RU" sz="8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 descr="https://encrypted-tbn2.gstatic.com/images?q=tbn:ANd9GcQbqK5LQy-B3GRDWPaqlugwt6hdJ49UiJWveYIkuCg9roSA-C4M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797152"/>
            <a:ext cx="2844924" cy="1876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4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/>
          <a:lstStyle/>
          <a:p>
            <a:r>
              <a:rPr lang="uk-UA" sz="4000" b="1" dirty="0" smtClean="0">
                <a:solidFill>
                  <a:srgbClr val="3333CC">
                    <a:lumMod val="75000"/>
                  </a:srgbClr>
                </a:solidFill>
              </a:rPr>
              <a:t>МІСЦЕВИЙ  ОСЕРЕДОК ПРАЦЮЄ  ЗА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a typeface="Calibri"/>
              </a:rPr>
              <a:t>ПРИНЦИПАМИ: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242001063"/>
              </p:ext>
            </p:extLst>
          </p:nvPr>
        </p:nvGraphicFramePr>
        <p:xfrm>
          <a:off x="323528" y="1700808"/>
          <a:ext cx="8424936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996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1176481" y="152018"/>
            <a:ext cx="7920879" cy="840123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/>
            <a:r>
              <a:rPr lang="en-US" sz="2400" b="1" i="1" kern="0" dirty="0" err="1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C</a:t>
            </a:r>
            <a:r>
              <a:rPr lang="ru-RU" sz="2400" b="1" i="1" kern="0" dirty="0" err="1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прияння</a:t>
            </a:r>
            <a:r>
              <a:rPr lang="ru-RU" sz="2400" b="1" i="1" kern="0" dirty="0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kern="0" dirty="0" err="1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професійному</a:t>
            </a:r>
            <a:r>
              <a:rPr lang="ru-RU" sz="2400" b="1" i="1" kern="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kern="0" dirty="0" err="1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зростанню</a:t>
            </a:r>
            <a:r>
              <a:rPr lang="ru-RU" sz="2400" b="1" i="1" kern="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kern="0" dirty="0" err="1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педагогічних</a:t>
            </a:r>
            <a:r>
              <a:rPr lang="ru-RU" sz="2400" b="1" i="1" kern="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kern="0" dirty="0" err="1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працівників</a:t>
            </a:r>
            <a:endParaRPr lang="ru-RU" sz="2400" b="1" i="1" kern="0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1178931" y="5536595"/>
            <a:ext cx="7918430" cy="1224136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/>
            <a:r>
              <a:rPr lang="ru-RU" sz="2400" b="1" i="1" kern="0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З</a:t>
            </a:r>
            <a:r>
              <a:rPr lang="ru-RU" sz="2400" b="1" i="1" kern="0" dirty="0" err="1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алучення</a:t>
            </a:r>
            <a:r>
              <a:rPr lang="ru-RU" sz="2400" b="1" i="1" kern="0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kern="0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працівників</a:t>
            </a:r>
            <a:r>
              <a:rPr lang="ru-RU" sz="2400" b="1" i="1" kern="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kern="0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системи</a:t>
            </a:r>
            <a:r>
              <a:rPr lang="ru-RU" sz="2400" b="1" i="1" kern="0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b="1" i="1" kern="0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дошкільної</a:t>
            </a:r>
            <a:r>
              <a:rPr lang="ru-RU" sz="2400" b="1" i="1" kern="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kern="0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освіти</a:t>
            </a:r>
            <a:r>
              <a:rPr lang="ru-RU" sz="2400" b="1" i="1" kern="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endParaRPr lang="ru-RU" sz="2400" b="1" i="1" kern="0" dirty="0" smtClean="0">
              <a:solidFill>
                <a:schemeClr val="accent2">
                  <a:lumMod val="50000"/>
                </a:schemeClr>
              </a:solidFill>
              <a:ea typeface="Calibri"/>
              <a:cs typeface="Times New Roman"/>
            </a:endParaRPr>
          </a:p>
          <a:p>
            <a:pPr lvl="0" algn="ctr" eaLnBrk="0" fontAlgn="base" hangingPunct="0"/>
            <a:r>
              <a:rPr lang="ru-RU" sz="2400" b="1" i="1" kern="0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до </a:t>
            </a:r>
            <a:r>
              <a:rPr lang="ru-RU" sz="2400" b="1" i="1" kern="0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активної</a:t>
            </a:r>
            <a:r>
              <a:rPr lang="ru-RU" sz="2400" b="1" i="1" kern="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kern="0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участі</a:t>
            </a:r>
            <a:r>
              <a:rPr lang="ru-RU" sz="2400" b="1" i="1" kern="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у </a:t>
            </a:r>
            <a:r>
              <a:rPr lang="ru-RU" sz="2400" b="1" i="1" kern="0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суспільних</a:t>
            </a:r>
            <a:r>
              <a:rPr lang="ru-RU" sz="2400" b="1" i="1" kern="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, </a:t>
            </a:r>
            <a:r>
              <a:rPr lang="ru-RU" sz="2400" b="1" i="1" kern="0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законотворчих</a:t>
            </a:r>
            <a:r>
              <a:rPr lang="ru-RU" sz="2400" b="1" i="1" kern="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 </a:t>
            </a:r>
            <a:r>
              <a:rPr lang="ru-RU" sz="2400" b="1" i="1" kern="0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процесах</a:t>
            </a:r>
            <a:endParaRPr lang="ru-RU" sz="2400" b="1" i="1" kern="0" dirty="0">
              <a:solidFill>
                <a:schemeClr val="accent2">
                  <a:lumMod val="50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1223883" y="2869106"/>
            <a:ext cx="7925472" cy="84012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/>
            <a:r>
              <a:rPr lang="uk-UA" sz="2400" b="1" i="1" kern="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П</a:t>
            </a:r>
            <a:r>
              <a:rPr lang="ru-RU" sz="2400" b="1" i="1" kern="0" dirty="0" err="1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ідняття</a:t>
            </a:r>
            <a:r>
              <a:rPr lang="ru-RU" sz="2400" b="1" i="1" kern="0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kern="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престижу </a:t>
            </a:r>
            <a:r>
              <a:rPr lang="ru-RU" sz="2400" b="1" i="1" kern="0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професії</a:t>
            </a:r>
            <a:r>
              <a:rPr lang="ru-RU" sz="2400" b="1" i="1" kern="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педагога</a:t>
            </a:r>
            <a:r>
              <a:rPr lang="en-US" sz="2400" b="1" i="1" kern="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kern="0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дошкільної</a:t>
            </a:r>
            <a:r>
              <a:rPr lang="ru-RU" sz="2400" b="1" i="1" kern="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kern="0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освіти</a:t>
            </a:r>
            <a:endParaRPr lang="ru-RU" sz="2400" b="1" i="1" kern="0" dirty="0">
              <a:solidFill>
                <a:schemeClr val="accent2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1178931" y="4077072"/>
            <a:ext cx="7918429" cy="1148200"/>
          </a:xfrm>
          <a:prstGeom prst="homePlate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i="1" dirty="0" err="1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Розробка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та </a:t>
            </a:r>
            <a:r>
              <a:rPr lang="ru-RU" sz="2400" b="1" i="1" dirty="0" err="1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впровадження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технологій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ефективного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використання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творчого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потенціалу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педагогічних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dirty="0" err="1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працівників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1216843" y="1239598"/>
            <a:ext cx="7918429" cy="1384847"/>
          </a:xfrm>
          <a:prstGeom prst="homePlate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/>
            <a:r>
              <a:rPr lang="ru-RU" sz="2400" b="1" i="1" kern="0" dirty="0" err="1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Внесення</a:t>
            </a:r>
            <a:r>
              <a:rPr lang="ru-RU" sz="2400" b="1" i="1" kern="0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kern="0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пропозицій</a:t>
            </a:r>
            <a:r>
              <a:rPr lang="ru-RU" sz="2400" b="1" i="1" kern="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до </a:t>
            </a:r>
            <a:r>
              <a:rPr lang="ru-RU" sz="2400" b="1" i="1" kern="0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місцевих</a:t>
            </a:r>
            <a:r>
              <a:rPr lang="ru-RU" sz="2400" b="1" i="1" kern="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kern="0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органів</a:t>
            </a:r>
            <a:r>
              <a:rPr lang="ru-RU" sz="2400" b="1" i="1" kern="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kern="0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державної</a:t>
            </a:r>
            <a:r>
              <a:rPr lang="ru-RU" sz="2400" b="1" i="1" kern="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kern="0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влади</a:t>
            </a:r>
            <a:r>
              <a:rPr lang="ru-RU" sz="2400" b="1" i="1" kern="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kern="0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та </a:t>
            </a:r>
            <a:r>
              <a:rPr lang="ru-RU" sz="2400" b="1" i="1" kern="0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органів</a:t>
            </a:r>
            <a:r>
              <a:rPr lang="ru-RU" sz="2400" b="1" i="1" kern="0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b="1" i="1" kern="0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місцевого</a:t>
            </a:r>
            <a:r>
              <a:rPr lang="ru-RU" sz="2400" b="1" i="1" kern="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kern="0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самоврядування</a:t>
            </a:r>
            <a:r>
              <a:rPr lang="ru-RU" sz="2400" b="1" i="1" kern="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kern="0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щодо</a:t>
            </a:r>
            <a:r>
              <a:rPr lang="ru-RU" sz="2400" b="1" i="1" kern="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розвитку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дошкільної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400" b="1" i="1" dirty="0" err="1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освіти</a:t>
            </a:r>
            <a:endParaRPr lang="ru-RU" sz="2400" b="1" i="1" kern="0" dirty="0">
              <a:solidFill>
                <a:schemeClr val="accent2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-2703144" y="2988270"/>
            <a:ext cx="6500085" cy="827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solidFill>
                  <a:srgbClr val="996600"/>
                </a:solidFill>
              </a:rPr>
              <a:t>З А В Д А Н </a:t>
            </a:r>
            <a:r>
              <a:rPr lang="uk-UA" sz="5400" b="1" dirty="0" err="1" smtClean="0">
                <a:solidFill>
                  <a:srgbClr val="996600"/>
                </a:solidFill>
              </a:rPr>
              <a:t>Н</a:t>
            </a:r>
            <a:r>
              <a:rPr lang="uk-UA" sz="5400" b="1" dirty="0" smtClean="0">
                <a:solidFill>
                  <a:srgbClr val="996600"/>
                </a:solidFill>
              </a:rPr>
              <a:t> Я</a:t>
            </a:r>
            <a:endParaRPr lang="ru-RU" sz="5400" b="1" dirty="0">
              <a:solidFill>
                <a:srgbClr val="99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27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387424"/>
            <a:ext cx="8730662" cy="1800200"/>
          </a:xfrm>
        </p:spPr>
        <p:txBody>
          <a:bodyPr/>
          <a:lstStyle/>
          <a:p>
            <a:pPr lvl="0" indent="-342900">
              <a:spcBef>
                <a:spcPts val="0"/>
              </a:spcBef>
              <a:spcAft>
                <a:spcPts val="0"/>
              </a:spcAft>
            </a:pP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sz="2800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sz="4000" b="1" dirty="0" smtClean="0">
                <a:solidFill>
                  <a:schemeClr val="accent6">
                    <a:lumMod val="75000"/>
                  </a:schemeClr>
                </a:solidFill>
              </a:rPr>
              <a:t>ФУНКЦІЇ</a:t>
            </a:r>
            <a:r>
              <a:rPr lang="uk-UA" sz="4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sz="40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uk-UA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4000" b="1" dirty="0" smtClean="0">
                <a:solidFill>
                  <a:schemeClr val="accent6">
                    <a:lumMod val="75000"/>
                  </a:schemeClr>
                </a:solidFill>
              </a:rPr>
              <a:t>МІСЦЕВОГО  ОСЕРЕДКУ </a:t>
            </a: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027" y="1412776"/>
            <a:ext cx="8136904" cy="544522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i="1" dirty="0" smtClean="0"/>
              <a:t> </a:t>
            </a:r>
          </a:p>
          <a:p>
            <a:pPr mar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uk-UA" sz="2400" b="1" i="1" dirty="0" smtClean="0">
                <a:solidFill>
                  <a:schemeClr val="accent2">
                    <a:lumMod val="75000"/>
                  </a:schemeClr>
                </a:solidFill>
              </a:rPr>
              <a:t>Внесення  пропозицій  щодо  поліпшення  якості  дошкільної </a:t>
            </a:r>
            <a:r>
              <a:rPr lang="uk-UA" sz="2400" b="1" i="1" dirty="0" smtClean="0">
                <a:solidFill>
                  <a:schemeClr val="accent2">
                    <a:lumMod val="75000"/>
                  </a:schemeClr>
                </a:solidFill>
              </a:rPr>
              <a:t>освіти </a:t>
            </a:r>
            <a:r>
              <a:rPr lang="uk-UA" sz="2400" b="1" i="1" dirty="0" smtClean="0">
                <a:solidFill>
                  <a:schemeClr val="accent2">
                    <a:lumMod val="75000"/>
                  </a:schemeClr>
                </a:solidFill>
              </a:rPr>
              <a:t>та  соціального  захисту  працівників дошкільної  освіти</a:t>
            </a:r>
          </a:p>
          <a:p>
            <a:pPr mar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uk-UA" sz="24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uk-UA" sz="2400" b="1" i="1" dirty="0" smtClean="0">
                <a:solidFill>
                  <a:schemeClr val="accent2">
                    <a:lumMod val="75000"/>
                  </a:schemeClr>
                </a:solidFill>
              </a:rPr>
              <a:t>Обмін  інформацією  про  нові  освітні  технології </a:t>
            </a:r>
          </a:p>
          <a:p>
            <a:pPr mar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uk-UA" sz="24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uk-UA" sz="2400" b="1" i="1" dirty="0" smtClean="0">
                <a:solidFill>
                  <a:schemeClr val="accent2">
                    <a:lumMod val="75000"/>
                  </a:schemeClr>
                </a:solidFill>
              </a:rPr>
              <a:t>Участь у розробленні програм, спрямованих на поліпшення </a:t>
            </a:r>
            <a:r>
              <a:rPr lang="uk-UA" sz="2400" b="1" i="1" dirty="0" smtClean="0">
                <a:solidFill>
                  <a:schemeClr val="accent2">
                    <a:lumMod val="75000"/>
                  </a:schemeClr>
                </a:solidFill>
              </a:rPr>
              <a:t>якості  </a:t>
            </a:r>
            <a:r>
              <a:rPr lang="uk-UA" sz="2400" b="1" i="1" dirty="0" smtClean="0">
                <a:solidFill>
                  <a:schemeClr val="accent2">
                    <a:lumMod val="75000"/>
                  </a:schemeClr>
                </a:solidFill>
              </a:rPr>
              <a:t>дошкільної  освіти</a:t>
            </a:r>
          </a:p>
          <a:p>
            <a:pPr mar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uk-UA" sz="24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uk-UA" sz="2400" b="1" i="1" dirty="0" smtClean="0">
                <a:solidFill>
                  <a:schemeClr val="accent2">
                    <a:lumMod val="75000"/>
                  </a:schemeClr>
                </a:solidFill>
              </a:rPr>
              <a:t> Вивчення та впровадження перспективного педагогічного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</a:rPr>
              <a:t>досвіду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у  практику  </a:t>
            </a: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</a:rPr>
              <a:t>роботи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</a:rPr>
              <a:t>закладів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</a:rPr>
              <a:t>освіти</a:t>
            </a:r>
            <a:endParaRPr lang="ru-RU" sz="24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ru-RU" sz="24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None/>
            </a:pP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Batang" pitchFamily="18" charset="-127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ru-RU" sz="18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1800" dirty="0" smtClean="0">
              <a:solidFill>
                <a:srgbClr val="000000"/>
              </a:solidFill>
            </a:endParaRPr>
          </a:p>
          <a:p>
            <a:pPr lvl="0" algn="just" eaLnBrk="1" fontAlgn="auto" hangingPunct="1">
              <a:lnSpc>
                <a:spcPct val="115000"/>
              </a:lnSpc>
              <a:spcAft>
                <a:spcPts val="0"/>
              </a:spcAft>
              <a:buClr>
                <a:srgbClr val="4F81BD"/>
              </a:buClr>
              <a:buSzPct val="80000"/>
              <a:buFont typeface="Wingdings" pitchFamily="2" charset="2"/>
              <a:buChar char="Ø"/>
            </a:pPr>
            <a:endParaRPr lang="uk-UA" sz="1800" dirty="0" smtClean="0">
              <a:solidFill>
                <a:srgbClr val="000000"/>
              </a:solidFill>
            </a:endParaRPr>
          </a:p>
          <a:p>
            <a:pPr lvl="0" algn="just" eaLnBrk="1" fontAlgn="auto" hangingPunct="1">
              <a:lnSpc>
                <a:spcPct val="115000"/>
              </a:lnSpc>
              <a:spcAft>
                <a:spcPts val="0"/>
              </a:spcAft>
              <a:buClr>
                <a:srgbClr val="4F81BD"/>
              </a:buClr>
              <a:buSzPct val="80000"/>
              <a:buFont typeface="Wingdings" pitchFamily="2" charset="2"/>
              <a:buChar char="Ø"/>
            </a:pPr>
            <a:endParaRPr lang="uk-UA" sz="1800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uk-UA" sz="1800" dirty="0" smtClean="0"/>
          </a:p>
          <a:p>
            <a:pPr>
              <a:buFont typeface="Wingdings" pitchFamily="2" charset="2"/>
              <a:buChar char="Ø"/>
            </a:pPr>
            <a:endParaRPr lang="uk-UA" sz="1800" dirty="0" smtClean="0"/>
          </a:p>
          <a:p>
            <a:pPr>
              <a:buFont typeface="Wingdings" pitchFamily="2" charset="2"/>
              <a:buChar char="Ø"/>
            </a:pPr>
            <a:endParaRPr lang="uk-UA" sz="1800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56921"/>
            <a:ext cx="1324621" cy="107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323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7772400" cy="418680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sz="2400" b="1" i="1" dirty="0" smtClean="0">
                <a:solidFill>
                  <a:schemeClr val="accent6">
                    <a:lumMod val="75000"/>
                  </a:schemeClr>
                </a:solidFill>
              </a:rPr>
              <a:t>Здійснення видавничої  діяльності </a:t>
            </a:r>
          </a:p>
          <a:p>
            <a:pPr marL="0" indent="0">
              <a:buNone/>
            </a:pPr>
            <a:endParaRPr lang="uk-UA" sz="2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uk-UA" sz="2400" b="1" i="1" dirty="0">
                <a:solidFill>
                  <a:schemeClr val="accent6">
                    <a:lumMod val="75000"/>
                  </a:schemeClr>
                </a:solidFill>
              </a:rPr>
              <a:t>У</a:t>
            </a:r>
            <a:r>
              <a:rPr lang="uk-UA" sz="2400" b="1" i="1" dirty="0" smtClean="0">
                <a:solidFill>
                  <a:schemeClr val="accent6">
                    <a:lumMod val="75000"/>
                  </a:schemeClr>
                </a:solidFill>
              </a:rPr>
              <a:t>часть у створенні і вдосконаленні  інформаційно-методичної  бази  професійної  діяльності  педагогів</a:t>
            </a:r>
          </a:p>
          <a:p>
            <a:endParaRPr lang="uk-UA" sz="24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uk-UA" sz="2400" b="1" i="1" dirty="0">
                <a:solidFill>
                  <a:schemeClr val="accent6">
                    <a:lumMod val="75000"/>
                  </a:schemeClr>
                </a:solidFill>
              </a:rPr>
              <a:t>У</a:t>
            </a:r>
            <a:r>
              <a:rPr lang="uk-UA" sz="2400" b="1" i="1" dirty="0" smtClean="0">
                <a:solidFill>
                  <a:schemeClr val="accent6">
                    <a:lumMod val="75000"/>
                  </a:schemeClr>
                </a:solidFill>
              </a:rPr>
              <a:t>часть у нарадах, освітніх </a:t>
            </a:r>
            <a:r>
              <a:rPr lang="uk-UA" sz="2400" b="1" i="1" dirty="0" err="1" smtClean="0">
                <a:solidFill>
                  <a:schemeClr val="accent6">
                    <a:lumMod val="75000"/>
                  </a:schemeClr>
                </a:solidFill>
              </a:rPr>
              <a:t>вебінарах</a:t>
            </a:r>
            <a:r>
              <a:rPr lang="uk-UA" sz="2400" b="1" i="1" dirty="0" smtClean="0">
                <a:solidFill>
                  <a:schemeClr val="accent6">
                    <a:lumMod val="75000"/>
                  </a:schemeClr>
                </a:solidFill>
              </a:rPr>
              <a:t> тощо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4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lv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Проведення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освітньої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</a:rPr>
              <a:t>діяльності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, 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організація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дозвілля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</a:rPr>
              <a:t>членів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</a:rPr>
              <a:t>Місцевого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</a:rPr>
              <a:t>осередку</a:t>
            </a:r>
            <a:endParaRPr lang="ru-RU" sz="24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4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lvl="0">
              <a:spcBef>
                <a:spcPts val="0"/>
              </a:spcBef>
              <a:spcAft>
                <a:spcPts val="0"/>
              </a:spcAft>
            </a:pPr>
            <a:r>
              <a:rPr lang="uk-UA" sz="2400" b="1" i="1" dirty="0">
                <a:solidFill>
                  <a:schemeClr val="accent6">
                    <a:lumMod val="75000"/>
                  </a:schemeClr>
                </a:solidFill>
                <a:ea typeface="Batang" pitchFamily="18" charset="-127"/>
              </a:rPr>
              <a:t>Представництво і захист законних  інтересів членів </a:t>
            </a:r>
            <a:r>
              <a:rPr lang="uk-UA" sz="2400" b="1" i="1" kern="1200" dirty="0">
                <a:solidFill>
                  <a:schemeClr val="accent6">
                    <a:lumMod val="75000"/>
                  </a:schemeClr>
                </a:solidFill>
                <a:ea typeface="Batang" pitchFamily="18" charset="-127"/>
                <a:cs typeface="Times New Roman"/>
              </a:rPr>
              <a:t>М</a:t>
            </a:r>
            <a:r>
              <a:rPr lang="uk-UA" sz="2400" b="1" i="1" kern="1200" dirty="0" smtClean="0">
                <a:solidFill>
                  <a:schemeClr val="accent6">
                    <a:lumMod val="75000"/>
                  </a:schemeClr>
                </a:solidFill>
                <a:ea typeface="Batang" pitchFamily="18" charset="-127"/>
                <a:cs typeface="Times New Roman"/>
              </a:rPr>
              <a:t>ісцевого </a:t>
            </a:r>
            <a:r>
              <a:rPr lang="uk-UA" sz="2400" b="1" i="1" dirty="0" smtClean="0">
                <a:solidFill>
                  <a:schemeClr val="accent6">
                    <a:lumMod val="75000"/>
                  </a:schemeClr>
                </a:solidFill>
                <a:ea typeface="Batang" pitchFamily="18" charset="-127"/>
              </a:rPr>
              <a:t> </a:t>
            </a:r>
            <a:r>
              <a:rPr lang="uk-UA" sz="2400" b="1" i="1" kern="1200" dirty="0" smtClean="0">
                <a:solidFill>
                  <a:schemeClr val="accent6">
                    <a:lumMod val="75000"/>
                  </a:schemeClr>
                </a:solidFill>
                <a:ea typeface="Batang" pitchFamily="18" charset="-127"/>
                <a:cs typeface="Times New Roman"/>
              </a:rPr>
              <a:t>осередку</a:t>
            </a:r>
            <a:endParaRPr lang="uk-UA" sz="2400" b="1" dirty="0" smtClean="0">
              <a:solidFill>
                <a:schemeClr val="accent6">
                  <a:lumMod val="75000"/>
                </a:schemeClr>
              </a:solidFill>
              <a:ea typeface="Batang" pitchFamily="18" charset="-127"/>
            </a:endParaRPr>
          </a:p>
          <a:p>
            <a:endParaRPr lang="uk-UA" sz="24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1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365659"/>
            <a:ext cx="1656184" cy="1340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420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848872" cy="1512168"/>
          </a:xfrm>
        </p:spPr>
        <p:txBody>
          <a:bodyPr/>
          <a:lstStyle/>
          <a:p>
            <a:r>
              <a:rPr lang="uk-UA" sz="4000" b="1" dirty="0" smtClean="0">
                <a:solidFill>
                  <a:schemeClr val="accent6">
                    <a:lumMod val="75000"/>
                  </a:schemeClr>
                </a:solidFill>
              </a:rPr>
              <a:t>ЗАХОДИ</a:t>
            </a:r>
            <a:r>
              <a:rPr lang="uk-UA" sz="4000" b="1" dirty="0">
                <a:solidFill>
                  <a:srgbClr val="2D2DB9">
                    <a:lumMod val="75000"/>
                  </a:srgbClr>
                </a:solidFill>
              </a:rPr>
              <a:t> </a:t>
            </a:r>
            <a:r>
              <a:rPr lang="uk-UA" sz="4000" b="1" dirty="0" smtClean="0">
                <a:solidFill>
                  <a:srgbClr val="2D2DB9">
                    <a:lumMod val="75000"/>
                  </a:srgbClr>
                </a:solidFill>
              </a:rPr>
              <a:t/>
            </a:r>
            <a:br>
              <a:rPr lang="uk-UA" sz="4000" b="1" dirty="0" smtClean="0">
                <a:solidFill>
                  <a:srgbClr val="2D2DB9">
                    <a:lumMod val="75000"/>
                  </a:srgbClr>
                </a:solidFill>
              </a:rPr>
            </a:br>
            <a:r>
              <a:rPr lang="uk-UA" sz="4000" b="1" dirty="0" smtClean="0">
                <a:solidFill>
                  <a:srgbClr val="2D2DB9">
                    <a:lumMod val="75000"/>
                  </a:srgbClr>
                </a:solidFill>
              </a:rPr>
              <a:t>МІСЦЕВОГО  ОСЕРЕДКУ</a:t>
            </a:r>
            <a:br>
              <a:rPr lang="uk-UA" sz="4000" b="1" dirty="0" smtClean="0">
                <a:solidFill>
                  <a:srgbClr val="2D2DB9">
                    <a:lumMod val="75000"/>
                  </a:srgbClr>
                </a:solidFill>
              </a:rPr>
            </a:br>
            <a:r>
              <a:rPr lang="uk-UA" sz="3200" b="1" dirty="0" smtClean="0">
                <a:solidFill>
                  <a:srgbClr val="2D2DB9">
                    <a:lumMod val="75000"/>
                  </a:srgbClr>
                </a:solidFill>
              </a:rPr>
              <a:t>(2016 рік) 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16832"/>
            <a:ext cx="7848872" cy="453650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Формування 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електронної  бази даних  членів Місцевого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осередку.</a:t>
            </a:r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Упорядкування 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документації  Місцевого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осередку.</a:t>
            </a:r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Підготовка 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періодичних  розсилок новин  та  інформації  про  діяльність  Місцевого 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осередку.</a:t>
            </a:r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Участь </a:t>
            </a:r>
            <a:r>
              <a:rPr lang="uk-UA" sz="2200" dirty="0">
                <a:solidFill>
                  <a:schemeClr val="accent2">
                    <a:lumMod val="50000"/>
                  </a:schemeClr>
                </a:solidFill>
              </a:rPr>
              <a:t>у Всеукраїнській конференції  з  питань  впровадження  проекту  «Культура  добросусідства», організованого  Міністерством  освіти і  науки  України (жовтень 2016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).</a:t>
            </a:r>
          </a:p>
          <a:p>
            <a:pPr>
              <a:buFont typeface="Wingdings" pitchFamily="2" charset="2"/>
              <a:buChar char="v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</a:rPr>
              <a:t>Розпочати літопис історії діяльності Місцевого осередку.</a:t>
            </a:r>
            <a:endParaRPr lang="ru-RU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0"/>
              </a:spcAft>
              <a:buFont typeface="Wingdings" pitchFamily="2" charset="2"/>
              <a:buChar char="v"/>
            </a:pP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Підбір  «гарячих»  тем  для  розміщення  в  рубриці  «Дискусійний  клуб»  газети  Асоціації  «</a:t>
            </a:r>
            <a:r>
              <a:rPr lang="uk-UA" sz="2200" dirty="0" err="1" smtClean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Дошкілля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.</a:t>
            </a:r>
            <a:r>
              <a:rPr lang="en-US" sz="2200" dirty="0" err="1" smtClean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ua</a:t>
            </a:r>
            <a:r>
              <a:rPr lang="uk-UA" sz="2200" dirty="0" smtClean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».</a:t>
            </a:r>
            <a:endParaRPr lang="ru-RU" sz="2200" dirty="0" smtClean="0">
              <a:solidFill>
                <a:schemeClr val="accent2">
                  <a:lumMod val="50000"/>
                </a:schemeClr>
              </a:solidFill>
              <a:ea typeface="Times New Roman"/>
            </a:endParaRP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1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134672" cy="5763344"/>
          </a:xfrm>
        </p:spPr>
        <p:txBody>
          <a:bodyPr/>
          <a:lstStyle/>
          <a:p>
            <a:pPr>
              <a:spcAft>
                <a:spcPts val="0"/>
              </a:spcAft>
              <a:buFont typeface="Wingdings" pitchFamily="2" charset="2"/>
              <a:buChar char="v"/>
            </a:pP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  <a:ea typeface="Times New Roman"/>
              </a:rPr>
              <a:t>Виготовлення  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  <a:ea typeface="Times New Roman"/>
              </a:rPr>
              <a:t>буклетів про діяльність </a:t>
            </a:r>
            <a:r>
              <a:rPr lang="uk-UA" sz="2400" kern="1200" dirty="0" smtClean="0">
                <a:solidFill>
                  <a:schemeClr val="accent6">
                    <a:lumMod val="50000"/>
                  </a:schemeClr>
                </a:solidFill>
                <a:ea typeface="Microsoft YaHei"/>
              </a:rPr>
              <a:t>Місцевого осередку.</a:t>
            </a:r>
          </a:p>
          <a:p>
            <a:pPr>
              <a:spcAft>
                <a:spcPts val="0"/>
              </a:spcAft>
              <a:buFont typeface="Wingdings" pitchFamily="2" charset="2"/>
              <a:buChar char="v"/>
            </a:pPr>
            <a:endParaRPr lang="ru-RU" sz="2400" dirty="0">
              <a:solidFill>
                <a:schemeClr val="accent6">
                  <a:lumMod val="50000"/>
                </a:schemeClr>
              </a:solidFill>
              <a:ea typeface="Times New Roman"/>
            </a:endParaRPr>
          </a:p>
          <a:p>
            <a:pPr>
              <a:spcAft>
                <a:spcPts val="0"/>
              </a:spcAft>
              <a:buFont typeface="Wingdings" pitchFamily="2" charset="2"/>
              <a:buChar char="v"/>
            </a:pP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  <a:ea typeface="Times New Roman"/>
              </a:rPr>
              <a:t>Створення  фотогалереї  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  <a:ea typeface="Times New Roman"/>
              </a:rPr>
              <a:t>та  відео галереї  про діяльність </a:t>
            </a:r>
            <a:r>
              <a:rPr lang="uk-UA" sz="2400" kern="1200" dirty="0">
                <a:solidFill>
                  <a:schemeClr val="accent6">
                    <a:lumMod val="50000"/>
                  </a:schemeClr>
                </a:solidFill>
                <a:ea typeface="Microsoft YaHei"/>
              </a:rPr>
              <a:t>Місцевого </a:t>
            </a:r>
            <a:r>
              <a:rPr lang="uk-UA" sz="2400" kern="1200" dirty="0" smtClean="0">
                <a:solidFill>
                  <a:schemeClr val="accent6">
                    <a:lumMod val="50000"/>
                  </a:schemeClr>
                </a:solidFill>
                <a:ea typeface="Microsoft YaHei"/>
              </a:rPr>
              <a:t>осередку.</a:t>
            </a:r>
          </a:p>
          <a:p>
            <a:pPr marL="0" indent="0">
              <a:spcAft>
                <a:spcPts val="0"/>
              </a:spcAft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ea typeface="Times New Roman"/>
            </a:endParaRPr>
          </a:p>
          <a:p>
            <a:pPr>
              <a:spcAft>
                <a:spcPts val="0"/>
              </a:spcAft>
              <a:buFont typeface="Wingdings" pitchFamily="2" charset="2"/>
              <a:buChar char="v"/>
            </a:pP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  <a:ea typeface="Times New Roman"/>
              </a:rPr>
              <a:t>Збір  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  <a:ea typeface="Times New Roman"/>
              </a:rPr>
              <a:t>відео  матеріалів  з  досвіду  роботи  дошкільних  навчальних  закладів</a:t>
            </a: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  <a:ea typeface="Times New Roman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ea typeface="Times New Roman"/>
            </a:endParaRPr>
          </a:p>
          <a:p>
            <a:pPr>
              <a:spcAft>
                <a:spcPts val="0"/>
              </a:spcAft>
              <a:buFont typeface="Wingdings" pitchFamily="2" charset="2"/>
              <a:buChar char="v"/>
            </a:pP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  <a:ea typeface="Times New Roman"/>
              </a:rPr>
              <a:t>Зустріч  з  працівниками журналу 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  <a:ea typeface="Times New Roman"/>
              </a:rPr>
              <a:t>«Мандрівець</a:t>
            </a: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  <a:ea typeface="Times New Roman"/>
              </a:rPr>
              <a:t>».</a:t>
            </a:r>
          </a:p>
          <a:p>
            <a:pPr marL="0" indent="0">
              <a:spcAft>
                <a:spcPts val="0"/>
              </a:spcAft>
              <a:buNone/>
            </a:pPr>
            <a:endParaRPr lang="ru-RU" sz="2400" dirty="0">
              <a:solidFill>
                <a:schemeClr val="accent6">
                  <a:lumMod val="50000"/>
                </a:schemeClr>
              </a:solidFill>
              <a:ea typeface="Times New Roman"/>
            </a:endParaRPr>
          </a:p>
          <a:p>
            <a:pPr>
              <a:spcAft>
                <a:spcPts val="0"/>
              </a:spcAft>
              <a:buFont typeface="Wingdings" pitchFamily="2" charset="2"/>
              <a:buChar char="v"/>
            </a:pPr>
            <a:r>
              <a:rPr lang="uk-UA" sz="2400" dirty="0" smtClean="0">
                <a:solidFill>
                  <a:schemeClr val="accent6">
                    <a:lumMod val="50000"/>
                  </a:schemeClr>
                </a:solidFill>
                <a:ea typeface="Times New Roman"/>
              </a:rPr>
              <a:t>Участь </a:t>
            </a:r>
            <a:r>
              <a:rPr lang="uk-UA" sz="2400" dirty="0">
                <a:solidFill>
                  <a:schemeClr val="accent6">
                    <a:lumMod val="50000"/>
                  </a:schemeClr>
                </a:solidFill>
                <a:ea typeface="Times New Roman"/>
              </a:rPr>
              <a:t>у  майстер-класах, Конференціях (он лайн)  під час проведення заходів Асоціації.</a:t>
            </a:r>
            <a:endParaRPr lang="ru-RU" sz="2400" dirty="0">
              <a:solidFill>
                <a:schemeClr val="accent6">
                  <a:lumMod val="50000"/>
                </a:schemeClr>
              </a:solidFill>
              <a:ea typeface="Times New Roman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0915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1227</TotalTime>
  <Words>433</Words>
  <Application>Microsoft Office PowerPoint</Application>
  <PresentationFormat>Экран (4:3)</PresentationFormat>
  <Paragraphs>89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Презентация PowerPoint</vt:lpstr>
      <vt:lpstr>  Місцевий осередок   Всеукраїнської громадської  організації   «Асоціація працівників дошкільної освіти» Харківської області (далі - Місцевий осередок)   КЕРУЄТЬСЯ </vt:lpstr>
      <vt:lpstr>Вищим  органом управління  Місцевого осередку є ЗБОРИ</vt:lpstr>
      <vt:lpstr>МІСЦЕВИЙ  ОСЕРЕДОК ПРАЦЮЄ  ЗА ПРИНЦИПАМИ:</vt:lpstr>
      <vt:lpstr>Презентация PowerPoint</vt:lpstr>
      <vt:lpstr>    ФУНКЦІЇ  МІСЦЕВОГО  ОСЕРЕДКУ   </vt:lpstr>
      <vt:lpstr>Презентация PowerPoint</vt:lpstr>
      <vt:lpstr>ЗАХОДИ  МІСЦЕВОГО  ОСЕРЕДКУ (2016 рік) </vt:lpstr>
      <vt:lpstr>Презентация PowerPoint</vt:lpstr>
      <vt:lpstr>  ДО НАСТУПНОГО ЗАСІДАННЯ ПРОПОНУЄМО (листопад 2016):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tatiana</dc:creator>
  <cp:lastModifiedBy>Мирон</cp:lastModifiedBy>
  <cp:revision>134</cp:revision>
  <cp:lastPrinted>2016-03-26T08:54:09Z</cp:lastPrinted>
  <dcterms:created xsi:type="dcterms:W3CDTF">2016-03-21T07:03:44Z</dcterms:created>
  <dcterms:modified xsi:type="dcterms:W3CDTF">2016-03-29T20:57:19Z</dcterms:modified>
</cp:coreProperties>
</file>