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9" r:id="rId3"/>
    <p:sldId id="270" r:id="rId4"/>
    <p:sldId id="271" r:id="rId5"/>
    <p:sldId id="272" r:id="rId6"/>
    <p:sldId id="263" r:id="rId7"/>
    <p:sldId id="274" r:id="rId8"/>
    <p:sldId id="276" r:id="rId9"/>
    <p:sldId id="268" r:id="rId10"/>
    <p:sldId id="277" r:id="rId11"/>
    <p:sldId id="265" r:id="rId12"/>
    <p:sldId id="266" r:id="rId13"/>
    <p:sldId id="262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21" autoAdjust="0"/>
  </p:normalViewPr>
  <p:slideViewPr>
    <p:cSldViewPr>
      <p:cViewPr varScale="1">
        <p:scale>
          <a:sx n="83" d="100"/>
          <a:sy n="83" d="100"/>
        </p:scale>
        <p:origin x="-4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 descr="C:\Documents and Settings\user\Рабочий стол\ПРЕЗЕНТАЦІЯ\Фасад\бдют 3.JPG"/>
          <p:cNvPicPr>
            <a:picLocks noChangeAspect="1" noChangeArrowheads="1"/>
          </p:cNvPicPr>
          <p:nvPr/>
        </p:nvPicPr>
        <p:blipFill>
          <a:blip r:embed="rId2" cstate="print">
            <a:lum bright="42000"/>
          </a:blip>
          <a:srcRect/>
          <a:stretch>
            <a:fillRect/>
          </a:stretch>
        </p:blipFill>
        <p:spPr bwMode="auto">
          <a:xfrm>
            <a:off x="0" y="-571500"/>
            <a:ext cx="9144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428625" y="500063"/>
            <a:ext cx="8410575" cy="3214687"/>
          </a:xfrm>
        </p:spPr>
        <p:txBody>
          <a:bodyPr>
            <a:normAutofit/>
          </a:bodyPr>
          <a:lstStyle/>
          <a:p>
            <a:pPr eaLnBrk="1" hangingPunct="1"/>
            <a:r>
              <a:rPr lang="uk-UA" sz="5400" b="1" i="1" dirty="0" err="1" smtClean="0">
                <a:solidFill>
                  <a:srgbClr val="FF0000"/>
                </a:solidFill>
              </a:rPr>
              <a:t>Золочівський</a:t>
            </a:r>
            <a:r>
              <a:rPr lang="uk-UA" sz="5400" b="1" i="1" dirty="0" smtClean="0">
                <a:solidFill>
                  <a:srgbClr val="FF0000"/>
                </a:solidFill>
              </a:rPr>
              <a:t> будинок дитячої та юнацької творчості</a:t>
            </a:r>
            <a:endParaRPr lang="ru-RU" sz="5400" b="1" i="1" dirty="0" smtClean="0">
              <a:solidFill>
                <a:srgbClr val="FF0000"/>
              </a:solidFill>
            </a:endParaRPr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3714750"/>
            <a:ext cx="4000500" cy="28575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Харківська область</a:t>
            </a:r>
            <a:endParaRPr lang="en-US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смт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Золочів</a:t>
            </a:r>
            <a:endParaRPr lang="en-US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вулиця 8 Березня, 5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Поштовий індекс 62203</a:t>
            </a:r>
            <a:r>
              <a:rPr lang="uk-UA" sz="2000" dirty="0" smtClean="0">
                <a:solidFill>
                  <a:srgbClr val="C00000"/>
                </a:solidFill>
              </a:rPr>
              <a:t>	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	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(057)64 5-30 15 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Електронна скринька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arniulia@ukr.net</a:t>
            </a:r>
            <a:endParaRPr lang="uk-UA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Сайт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bdut5. klasna.com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  <a:p>
            <a:pPr eaLnBrk="1" hangingPunct="1">
              <a:buFont typeface="Wingdings 2" pitchFamily="18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758006" cy="725470"/>
          </a:xfrm>
        </p:spPr>
        <p:txBody>
          <a:bodyPr>
            <a:normAutofit/>
          </a:bodyPr>
          <a:lstStyle/>
          <a:p>
            <a:pPr algn="ctr"/>
            <a:r>
              <a:rPr lang="uk-UA" sz="4000" b="1" i="1" dirty="0" smtClean="0">
                <a:solidFill>
                  <a:schemeClr val="accent1">
                    <a:lumMod val="75000"/>
                  </a:schemeClr>
                </a:solidFill>
              </a:rPr>
              <a:t>Творча компетенція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E:\Мои документы\фото\люба\DSC053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356"/>
            <a:ext cx="31432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Рисунок 4" descr="E:\Мои документы\фото\для борох\DSC_1576.JPG"/>
          <p:cNvPicPr/>
          <p:nvPr/>
        </p:nvPicPr>
        <p:blipFill>
          <a:blip r:embed="rId3" cstate="print"/>
          <a:srcRect r="-44" b="22619"/>
          <a:stretch>
            <a:fillRect/>
          </a:stretch>
        </p:blipFill>
        <p:spPr bwMode="auto">
          <a:xfrm>
            <a:off x="1214414" y="4786298"/>
            <a:ext cx="361155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Рисунок 5" descr="E:\Мои документы\фото\день захисту дітей\DSC0449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1525" y="714356"/>
            <a:ext cx="3292475" cy="246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Рисунок 6" descr="E:\Мои документы\фото\день захисту дітей\DSC0449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857496"/>
            <a:ext cx="3159125" cy="236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Рисунок 8" descr="E:\Мои документы\фото\Тимченко\DSC0416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1285860"/>
            <a:ext cx="2803525" cy="210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Рисунок 9" descr="E:\Мои документы\фото\Тимченко\DSC0454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3214686"/>
            <a:ext cx="3043239" cy="226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1" name="Рисунок 10" descr="E:\Мои документы\фото\Відкрите зан Лавр Ігор\IMG_20180224_122005_HDR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3429000"/>
            <a:ext cx="1863328" cy="331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921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i="1" dirty="0" smtClean="0">
                <a:solidFill>
                  <a:schemeClr val="accent1">
                    <a:lumMod val="75000"/>
                  </a:schemeClr>
                </a:solidFill>
              </a:rPr>
              <a:t>Співпраця з дошкільними навчальними закладами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7891" name="Picture 2" descr="D:\Борох\фото\2011-2012\DSC091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008"/>
          <a:stretch>
            <a:fillRect/>
          </a:stretch>
        </p:blipFill>
        <p:spPr>
          <a:xfrm>
            <a:off x="714348" y="3901608"/>
            <a:ext cx="2836864" cy="2254722"/>
          </a:xfrm>
          <a:effectLst>
            <a:softEdge rad="112500"/>
          </a:effectLst>
        </p:spPr>
      </p:pic>
      <p:pic>
        <p:nvPicPr>
          <p:cNvPr id="37892" name="Picture 3" descr="D:\Борох\фото\2011-2012\DSC091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3" name="Picture 4" descr="D:\кривчач\DSC01595.JPG"/>
          <p:cNvPicPr>
            <a:picLocks noChangeAspect="1" noChangeArrowheads="1"/>
          </p:cNvPicPr>
          <p:nvPr/>
        </p:nvPicPr>
        <p:blipFill>
          <a:blip r:embed="rId4"/>
          <a:srcRect l="3589" r="8134"/>
          <a:stretch>
            <a:fillRect/>
          </a:stretch>
        </p:blipFill>
        <p:spPr bwMode="auto">
          <a:xfrm>
            <a:off x="3214678" y="2071678"/>
            <a:ext cx="2903537" cy="246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4" name="Picture 5" descr="D:\кривчач\DSC01584.JPG"/>
          <p:cNvPicPr>
            <a:picLocks noChangeAspect="1" noChangeArrowheads="1"/>
          </p:cNvPicPr>
          <p:nvPr/>
        </p:nvPicPr>
        <p:blipFill>
          <a:blip r:embed="rId5"/>
          <a:srcRect l="12486" t="18166" r="-73" b="3979"/>
          <a:stretch>
            <a:fillRect/>
          </a:stretch>
        </p:blipFill>
        <p:spPr bwMode="auto">
          <a:xfrm>
            <a:off x="3643306" y="4500570"/>
            <a:ext cx="3108325" cy="2071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5" name="Picture 2" descr="D:\Борох\фото\2011-2012\DSC0913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1500174"/>
            <a:ext cx="2711450" cy="2033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G:\DCIM\101MSDCF\DSC03607.JPG"/>
          <p:cNvPicPr/>
          <p:nvPr/>
        </p:nvPicPr>
        <p:blipFill>
          <a:blip r:embed="rId7" cstate="print"/>
          <a:srcRect t="15493" r="3055"/>
          <a:stretch>
            <a:fillRect/>
          </a:stretch>
        </p:blipFill>
        <p:spPr bwMode="auto">
          <a:xfrm>
            <a:off x="6143636" y="3571876"/>
            <a:ext cx="2690813" cy="1785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285750"/>
            <a:ext cx="6286500" cy="8572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i="1" dirty="0" smtClean="0">
                <a:solidFill>
                  <a:schemeClr val="accent1">
                    <a:lumMod val="75000"/>
                  </a:schemeClr>
                </a:solidFill>
              </a:rPr>
              <a:t>Співпраця з ДЮСШ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891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1142984"/>
            <a:ext cx="3481388" cy="1954213"/>
          </a:xfrm>
          <a:effectLst>
            <a:softEdge rad="112500"/>
          </a:effectLst>
        </p:spPr>
      </p:pic>
      <p:pic>
        <p:nvPicPr>
          <p:cNvPr id="38917" name="Picture 3" descr="C:\Documents and Settings\Сервер\Рабочий стол\дюсш\Футбол\IMG_6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857628"/>
            <a:ext cx="3656012" cy="2054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8" name="Picture 4" descr="C:\Documents and Settings\Сервер\Рабочий стол\дюсш\Волейбол працівників освіти2013\IMG_97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071546"/>
            <a:ext cx="3692525" cy="2074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23" name="TextBox 6"/>
          <p:cNvSpPr txBox="1">
            <a:spLocks noChangeArrowheads="1"/>
          </p:cNvSpPr>
          <p:nvPr/>
        </p:nvSpPr>
        <p:spPr bwMode="auto">
          <a:xfrm>
            <a:off x="571500" y="3143250"/>
            <a:ext cx="3571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/>
              <a:t>Велопробіг до Дня фізкультурника</a:t>
            </a:r>
          </a:p>
        </p:txBody>
      </p:sp>
      <p:sp>
        <p:nvSpPr>
          <p:cNvPr id="34824" name="TextBox 7"/>
          <p:cNvSpPr txBox="1">
            <a:spLocks noChangeArrowheads="1"/>
          </p:cNvSpPr>
          <p:nvPr/>
        </p:nvSpPr>
        <p:spPr bwMode="auto">
          <a:xfrm>
            <a:off x="142875" y="6143625"/>
            <a:ext cx="4357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 i="1"/>
              <a:t>Футбольний чемпіонат на приз В.М.Клименка</a:t>
            </a:r>
            <a:endParaRPr lang="ru-RU" sz="1600" i="1"/>
          </a:p>
        </p:txBody>
      </p:sp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4786313" y="3357563"/>
            <a:ext cx="37861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 i="1"/>
              <a:t>Учительські змагання з волейболу</a:t>
            </a:r>
            <a:endParaRPr lang="ru-RU" sz="1600" i="1"/>
          </a:p>
        </p:txBody>
      </p:sp>
      <p:pic>
        <p:nvPicPr>
          <p:cNvPr id="11" name="Рисунок 10" descr="E:\Мои документы\фото Воронин\IMG_205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714752"/>
            <a:ext cx="328614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7886700" cy="777875"/>
          </a:xfrm>
        </p:spPr>
        <p:txBody>
          <a:bodyPr/>
          <a:lstStyle/>
          <a:p>
            <a:pPr algn="ctr" eaLnBrk="1" hangingPunct="1"/>
            <a:r>
              <a:rPr lang="uk-UA" i="1" smtClean="0">
                <a:solidFill>
                  <a:srgbClr val="0070C0"/>
                </a:solidFill>
              </a:rPr>
              <a:t>Наші випускники - педагоги</a:t>
            </a:r>
            <a:endParaRPr lang="ru-RU" i="1" smtClean="0">
              <a:solidFill>
                <a:srgbClr val="0070C0"/>
              </a:solidFill>
            </a:endParaRPr>
          </a:p>
        </p:txBody>
      </p:sp>
      <p:pic>
        <p:nvPicPr>
          <p:cNvPr id="9219" name="Picture 2" descr="C:\Documents and Settings\Сервер\Рабочий стол\Семінар квітень\БДЮТ кино\колишні випускники працівники закладу\білоус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214438"/>
            <a:ext cx="1914525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8" descr="F:\фот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1071563"/>
            <a:ext cx="18986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8" descr="C:\Documents and Settings\user\Мои документы\Слинько\садовий\IMG_9903.jpg"/>
          <p:cNvPicPr>
            <a:picLocks noChangeAspect="1" noChangeArrowheads="1"/>
          </p:cNvPicPr>
          <p:nvPr/>
        </p:nvPicPr>
        <p:blipFill>
          <a:blip r:embed="rId4"/>
          <a:srcRect l="2664" t="3891" r="4617"/>
          <a:stretch>
            <a:fillRect/>
          </a:stretch>
        </p:blipFill>
        <p:spPr bwMode="auto">
          <a:xfrm>
            <a:off x="3357563" y="4000500"/>
            <a:ext cx="1785937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9" descr="C:\Documents and Settings\Сервер\Рабочий стол\Семінар квітень\БДЮТ кино\педагоги\P2130116.JPG"/>
          <p:cNvPicPr>
            <a:picLocks noChangeAspect="1" noChangeArrowheads="1"/>
          </p:cNvPicPr>
          <p:nvPr/>
        </p:nvPicPr>
        <p:blipFill>
          <a:blip r:embed="rId5"/>
          <a:srcRect l="15440" t="-1430" r="17531"/>
          <a:stretch>
            <a:fillRect/>
          </a:stretch>
        </p:blipFill>
        <p:spPr bwMode="auto">
          <a:xfrm>
            <a:off x="5857875" y="3857625"/>
            <a:ext cx="1914525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Рисунок 11" descr="C:\Documents and Settings\Сервер\Рабочий стол\Семінар квітень\БДЮТ кино\колишні випускники працівники закладу\колишні випускники.JPG"/>
          <p:cNvPicPr>
            <a:picLocks noChangeAspect="1" noChangeArrowheads="1"/>
          </p:cNvPicPr>
          <p:nvPr/>
        </p:nvPicPr>
        <p:blipFill>
          <a:blip r:embed="rId6"/>
          <a:srcRect l="4103" t="19954"/>
          <a:stretch>
            <a:fillRect/>
          </a:stretch>
        </p:blipFill>
        <p:spPr bwMode="auto">
          <a:xfrm>
            <a:off x="714375" y="1214438"/>
            <a:ext cx="1924050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3" y="11501438"/>
            <a:ext cx="7724775" cy="134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Рисунок 15" descr="C:\Documents and Settings\user\Local Settings\Temporary Internet Files\Content.Word\DSC03531.jpg"/>
          <p:cNvPicPr>
            <a:picLocks noChangeAspect="1" noChangeArrowheads="1"/>
          </p:cNvPicPr>
          <p:nvPr/>
        </p:nvPicPr>
        <p:blipFill>
          <a:blip r:embed="rId8"/>
          <a:srcRect b="7278"/>
          <a:stretch>
            <a:fillRect/>
          </a:stretch>
        </p:blipFill>
        <p:spPr bwMode="auto">
          <a:xfrm>
            <a:off x="1000125" y="3857625"/>
            <a:ext cx="18478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5918" y="2214554"/>
            <a:ext cx="592935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Дякую</a:t>
            </a:r>
            <a:r>
              <a:rPr lang="ru-RU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за </a:t>
            </a:r>
            <a:r>
              <a:rPr lang="ru-RU" sz="7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увагу</a:t>
            </a:r>
            <a:endParaRPr lang="ru-RU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357166"/>
            <a:ext cx="85725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Формування 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 життєвих  </a:t>
            </a:r>
            <a:r>
              <a:rPr lang="uk-UA" sz="3600" b="1" dirty="0" err="1" smtClean="0">
                <a:solidFill>
                  <a:schemeClr val="accent1">
                    <a:lumMod val="75000"/>
                  </a:schemeClr>
                </a:solidFill>
              </a:rPr>
              <a:t>компетенцій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у </a:t>
            </a:r>
            <a:r>
              <a:rPr lang="uk-UA" sz="3600" b="1" dirty="0" err="1" smtClean="0">
                <a:solidFill>
                  <a:schemeClr val="accent1">
                    <a:lumMod val="75000"/>
                  </a:schemeClr>
                </a:solidFill>
              </a:rPr>
              <a:t>Золочівському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 будинку дитячої та юнацької творчості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02" y="2643182"/>
            <a:ext cx="86439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«</a:t>
            </a:r>
            <a:r>
              <a:rPr lang="ru-RU" sz="2400" b="1" dirty="0" err="1" smtClean="0">
                <a:solidFill>
                  <a:srgbClr val="7030A0"/>
                </a:solidFill>
              </a:rPr>
              <a:t>Збудити</a:t>
            </a:r>
            <a:r>
              <a:rPr lang="ru-RU" sz="2400" b="1" dirty="0" smtClean="0">
                <a:solidFill>
                  <a:srgbClr val="7030A0"/>
                </a:solidFill>
              </a:rPr>
              <a:t>   в   </a:t>
            </a:r>
            <a:r>
              <a:rPr lang="ru-RU" sz="2400" b="1" dirty="0" err="1" smtClean="0">
                <a:solidFill>
                  <a:srgbClr val="7030A0"/>
                </a:solidFill>
              </a:rPr>
              <a:t>дитині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</a:t>
            </a:r>
            <a:r>
              <a:rPr lang="ru-RU" sz="2400" b="1" dirty="0" err="1" smtClean="0">
                <a:solidFill>
                  <a:srgbClr val="7030A0"/>
                </a:solidFill>
              </a:rPr>
              <a:t>її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духовні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сили</a:t>
            </a:r>
            <a:r>
              <a:rPr lang="ru-RU" sz="2400" b="1" dirty="0" smtClean="0">
                <a:solidFill>
                  <a:srgbClr val="7030A0"/>
                </a:solidFill>
              </a:rPr>
              <a:t>,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err="1" smtClean="0">
                <a:solidFill>
                  <a:srgbClr val="7030A0"/>
                </a:solidFill>
              </a:rPr>
              <a:t>розворушити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цікавість</a:t>
            </a:r>
            <a:r>
              <a:rPr lang="ru-RU" sz="2400" b="1" dirty="0" smtClean="0">
                <a:solidFill>
                  <a:srgbClr val="7030A0"/>
                </a:solidFill>
              </a:rPr>
              <a:t>,   </a:t>
            </a:r>
            <a:r>
              <a:rPr lang="ru-RU" sz="2400" b="1" dirty="0" err="1" smtClean="0">
                <a:solidFill>
                  <a:srgbClr val="7030A0"/>
                </a:solidFill>
              </a:rPr>
              <a:t>виховати</a:t>
            </a:r>
            <a:r>
              <a:rPr lang="ru-RU" sz="2400" b="1" dirty="0" smtClean="0">
                <a:solidFill>
                  <a:srgbClr val="7030A0"/>
                </a:solidFill>
              </a:rPr>
              <a:t>   </a:t>
            </a:r>
            <a:r>
              <a:rPr lang="ru-RU" sz="2400" b="1" dirty="0" err="1" smtClean="0">
                <a:solidFill>
                  <a:srgbClr val="7030A0"/>
                </a:solidFill>
              </a:rPr>
              <a:t>її</a:t>
            </a:r>
            <a:r>
              <a:rPr lang="ru-RU" sz="2400" b="1" dirty="0" smtClean="0">
                <a:solidFill>
                  <a:srgbClr val="7030A0"/>
                </a:solidFill>
              </a:rPr>
              <a:t>    </a:t>
            </a:r>
            <a:r>
              <a:rPr lang="ru-RU" sz="2400" b="1" dirty="0" err="1" smtClean="0">
                <a:solidFill>
                  <a:srgbClr val="7030A0"/>
                </a:solidFill>
              </a:rPr>
              <a:t>почуття</a:t>
            </a:r>
            <a:r>
              <a:rPr lang="ru-RU" sz="2400" b="1" dirty="0" smtClean="0">
                <a:solidFill>
                  <a:srgbClr val="7030A0"/>
                </a:solidFill>
              </a:rPr>
              <a:t>,</a:t>
            </a:r>
            <a:r>
              <a:rPr lang="ru-RU" sz="2400" b="1" dirty="0" smtClean="0">
                <a:solidFill>
                  <a:srgbClr val="7030A0"/>
                </a:solidFill>
              </a:rPr>
              <a:t>                               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err="1" smtClean="0">
                <a:solidFill>
                  <a:srgbClr val="7030A0"/>
                </a:solidFill>
              </a:rPr>
              <a:t>щоб</a:t>
            </a:r>
            <a:r>
              <a:rPr lang="ru-RU" sz="2400" b="1" dirty="0" smtClean="0">
                <a:solidFill>
                  <a:srgbClr val="7030A0"/>
                </a:solidFill>
              </a:rPr>
              <a:t>  </a:t>
            </a:r>
            <a:r>
              <a:rPr lang="ru-RU" sz="2400" b="1" dirty="0" err="1" smtClean="0">
                <a:solidFill>
                  <a:srgbClr val="7030A0"/>
                </a:solidFill>
              </a:rPr>
              <a:t>очі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дитини</a:t>
            </a:r>
            <a:r>
              <a:rPr lang="ru-RU" sz="2400" b="1" dirty="0" smtClean="0">
                <a:solidFill>
                  <a:srgbClr val="7030A0"/>
                </a:solidFill>
              </a:rPr>
              <a:t>  </a:t>
            </a:r>
            <a:r>
              <a:rPr lang="ru-RU" sz="2400" b="1" dirty="0" err="1" smtClean="0">
                <a:solidFill>
                  <a:srgbClr val="7030A0"/>
                </a:solidFill>
              </a:rPr>
              <a:t>вміли</a:t>
            </a:r>
            <a:r>
              <a:rPr lang="ru-RU" sz="2400" b="1" dirty="0" smtClean="0">
                <a:solidFill>
                  <a:srgbClr val="7030A0"/>
                </a:solidFill>
              </a:rPr>
              <a:t>  </a:t>
            </a:r>
            <a:r>
              <a:rPr lang="ru-RU" sz="2400" b="1" dirty="0" err="1" smtClean="0">
                <a:solidFill>
                  <a:srgbClr val="7030A0"/>
                </a:solidFill>
              </a:rPr>
              <a:t>бачити</a:t>
            </a:r>
            <a:r>
              <a:rPr lang="ru-RU" sz="2400" b="1" dirty="0" smtClean="0">
                <a:solidFill>
                  <a:srgbClr val="7030A0"/>
                </a:solidFill>
              </a:rPr>
              <a:t>,                             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err="1" smtClean="0">
                <a:solidFill>
                  <a:srgbClr val="7030A0"/>
                </a:solidFill>
              </a:rPr>
              <a:t>вуха</a:t>
            </a:r>
            <a:r>
              <a:rPr lang="ru-RU" sz="2400" b="1" dirty="0" smtClean="0">
                <a:solidFill>
                  <a:srgbClr val="7030A0"/>
                </a:solidFill>
              </a:rPr>
              <a:t> - </a:t>
            </a:r>
            <a:r>
              <a:rPr lang="ru-RU" sz="2400" b="1" dirty="0" err="1" smtClean="0">
                <a:solidFill>
                  <a:srgbClr val="7030A0"/>
                </a:solidFill>
              </a:rPr>
              <a:t>дослухатись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до </a:t>
            </a:r>
            <a:r>
              <a:rPr lang="ru-RU" sz="2400" b="1" dirty="0" err="1" smtClean="0">
                <a:solidFill>
                  <a:srgbClr val="7030A0"/>
                </a:solidFill>
              </a:rPr>
              <a:t>всього</a:t>
            </a:r>
            <a:r>
              <a:rPr lang="ru-RU" sz="2400" b="1" dirty="0" smtClean="0">
                <a:solidFill>
                  <a:srgbClr val="7030A0"/>
                </a:solidFill>
              </a:rPr>
              <a:t>,                                                  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err="1" smtClean="0">
                <a:solidFill>
                  <a:srgbClr val="7030A0"/>
                </a:solidFill>
              </a:rPr>
              <a:t>рученята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вміли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працювати</a:t>
            </a:r>
            <a:r>
              <a:rPr lang="ru-RU" sz="2400" b="1" dirty="0" smtClean="0">
                <a:solidFill>
                  <a:srgbClr val="7030A0"/>
                </a:solidFill>
              </a:rPr>
              <a:t>  </a:t>
            </a:r>
            <a:r>
              <a:rPr lang="ru-RU" sz="2400" b="1" dirty="0" smtClean="0">
                <a:solidFill>
                  <a:srgbClr val="7030A0"/>
                </a:solidFill>
              </a:rPr>
              <a:t>…</a:t>
            </a:r>
            <a:r>
              <a:rPr lang="ru-RU" sz="2400" b="1" dirty="0" smtClean="0">
                <a:solidFill>
                  <a:srgbClr val="7030A0"/>
                </a:solidFill>
              </a:rPr>
              <a:t>  </a:t>
            </a:r>
            <a:r>
              <a:rPr lang="ru-RU" sz="2400" b="1" dirty="0" smtClean="0">
                <a:solidFill>
                  <a:srgbClr val="7030A0"/>
                </a:solidFill>
              </a:rPr>
              <a:t>»</a:t>
            </a:r>
            <a:r>
              <a:rPr lang="ru-RU" sz="2400" b="1" dirty="0" smtClean="0">
                <a:solidFill>
                  <a:srgbClr val="7030A0"/>
                </a:solidFill>
              </a:rPr>
              <a:t>    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         </a:t>
            </a:r>
            <a:r>
              <a:rPr lang="ru-RU" sz="2400" b="1" dirty="0" err="1" smtClean="0">
                <a:solidFill>
                  <a:srgbClr val="7030A0"/>
                </a:solidFill>
              </a:rPr>
              <a:t>С.Русова</a:t>
            </a:r>
            <a:r>
              <a:rPr lang="ru-RU" sz="2400" b="1" dirty="0" smtClean="0">
                <a:solidFill>
                  <a:srgbClr val="7030A0"/>
                </a:solidFill>
              </a:rPr>
              <a:t>          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                             </a:t>
            </a:r>
            <a:r>
              <a:rPr lang="ru-RU" sz="2400" b="1" dirty="0" smtClean="0">
                <a:solidFill>
                  <a:srgbClr val="7030A0"/>
                </a:solidFill>
              </a:rPr>
              <a:t>		 			</a:t>
            </a:r>
            <a:r>
              <a:rPr lang="ru-RU" sz="2400" b="1" dirty="0" smtClean="0"/>
              <a:t>			                                         </a:t>
            </a:r>
            <a:r>
              <a:rPr lang="ru-RU" sz="2400" b="1" dirty="0" smtClean="0"/>
              <a:t>                                                    </a:t>
            </a:r>
            <a:br>
              <a:rPr lang="ru-RU" sz="2400" b="1" dirty="0" smtClean="0"/>
            </a:b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Напрями роботи </a:t>
            </a:r>
            <a:b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b="1" i="1" dirty="0" err="1" smtClean="0">
                <a:solidFill>
                  <a:schemeClr val="accent1">
                    <a:lumMod val="75000"/>
                  </a:schemeClr>
                </a:solidFill>
              </a:rPr>
              <a:t>Золочівського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 БДЮТ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rgbClr val="990099"/>
                </a:solidFill>
              </a:rPr>
              <a:t>Художньо – естетичний;</a:t>
            </a:r>
          </a:p>
          <a:p>
            <a:pPr>
              <a:buNone/>
            </a:pPr>
            <a:r>
              <a:rPr lang="uk-UA" b="1" dirty="0" err="1" smtClean="0">
                <a:solidFill>
                  <a:srgbClr val="990099"/>
                </a:solidFill>
              </a:rPr>
              <a:t>Туристсько</a:t>
            </a:r>
            <a:r>
              <a:rPr lang="uk-UA" b="1" dirty="0" smtClean="0">
                <a:solidFill>
                  <a:srgbClr val="990099"/>
                </a:solidFill>
              </a:rPr>
              <a:t> – краєзнавчий;</a:t>
            </a:r>
          </a:p>
          <a:p>
            <a:pPr>
              <a:buNone/>
            </a:pPr>
            <a:r>
              <a:rPr lang="uk-UA" b="1" dirty="0" err="1" smtClean="0">
                <a:solidFill>
                  <a:srgbClr val="990099"/>
                </a:solidFill>
              </a:rPr>
              <a:t>Дослідницько</a:t>
            </a:r>
            <a:r>
              <a:rPr lang="uk-UA" b="1" dirty="0" smtClean="0">
                <a:solidFill>
                  <a:srgbClr val="990099"/>
                </a:solidFill>
              </a:rPr>
              <a:t> – </a:t>
            </a:r>
            <a:r>
              <a:rPr lang="uk-UA" b="1" dirty="0" err="1" smtClean="0">
                <a:solidFill>
                  <a:srgbClr val="990099"/>
                </a:solidFill>
              </a:rPr>
              <a:t>експерементальний</a:t>
            </a:r>
            <a:r>
              <a:rPr lang="uk-UA" b="1" dirty="0" smtClean="0">
                <a:solidFill>
                  <a:srgbClr val="990099"/>
                </a:solidFill>
              </a:rPr>
              <a:t>;</a:t>
            </a:r>
          </a:p>
          <a:p>
            <a:pPr>
              <a:buNone/>
            </a:pPr>
            <a:r>
              <a:rPr lang="uk-UA" b="1" dirty="0" err="1" smtClean="0">
                <a:solidFill>
                  <a:srgbClr val="990099"/>
                </a:solidFill>
              </a:rPr>
              <a:t>Еколого</a:t>
            </a:r>
            <a:r>
              <a:rPr lang="uk-UA" b="1" dirty="0" smtClean="0">
                <a:solidFill>
                  <a:srgbClr val="990099"/>
                </a:solidFill>
              </a:rPr>
              <a:t> – натуралістичний;</a:t>
            </a:r>
          </a:p>
          <a:p>
            <a:pPr>
              <a:buNone/>
            </a:pPr>
            <a:r>
              <a:rPr lang="uk-UA" b="1" dirty="0" smtClean="0">
                <a:solidFill>
                  <a:srgbClr val="990099"/>
                </a:solidFill>
              </a:rPr>
              <a:t>Технічний;</a:t>
            </a:r>
          </a:p>
          <a:p>
            <a:pPr>
              <a:buNone/>
            </a:pPr>
            <a:r>
              <a:rPr lang="uk-UA" b="1" dirty="0" err="1" smtClean="0">
                <a:solidFill>
                  <a:srgbClr val="990099"/>
                </a:solidFill>
              </a:rPr>
              <a:t>Військово</a:t>
            </a:r>
            <a:r>
              <a:rPr lang="uk-UA" b="1" dirty="0" smtClean="0">
                <a:solidFill>
                  <a:srgbClr val="990099"/>
                </a:solidFill>
              </a:rPr>
              <a:t> – патріотичний;</a:t>
            </a:r>
          </a:p>
          <a:p>
            <a:pPr>
              <a:buNone/>
            </a:pPr>
            <a:r>
              <a:rPr lang="uk-UA" b="1" dirty="0" smtClean="0">
                <a:solidFill>
                  <a:srgbClr val="990099"/>
                </a:solidFill>
              </a:rPr>
              <a:t>Соціально – реабілітаційний.</a:t>
            </a:r>
            <a:endParaRPr lang="ru-RU" b="1" dirty="0">
              <a:solidFill>
                <a:srgbClr val="9900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/>
          </a:bodyPr>
          <a:lstStyle/>
          <a:p>
            <a:pPr algn="ctr"/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Випускник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571656" y="643013"/>
            <a:ext cx="6786426" cy="6000697"/>
            <a:chOff x="376" y="741"/>
            <a:chExt cx="10375" cy="15337"/>
          </a:xfrm>
        </p:grpSpPr>
        <p:sp>
          <p:nvSpPr>
            <p:cNvPr id="23556" name="Oval 4"/>
            <p:cNvSpPr>
              <a:spLocks noChangeArrowheads="1"/>
            </p:cNvSpPr>
            <p:nvPr/>
          </p:nvSpPr>
          <p:spPr bwMode="auto">
            <a:xfrm>
              <a:off x="2997" y="8016"/>
              <a:ext cx="2198" cy="314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uk-UA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</a:rPr>
                <a:t>Всебічно розвинена особистість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557" name="Oval 5"/>
            <p:cNvSpPr>
              <a:spLocks noChangeArrowheads="1"/>
            </p:cNvSpPr>
            <p:nvPr/>
          </p:nvSpPr>
          <p:spPr bwMode="auto">
            <a:xfrm>
              <a:off x="1686" y="1134"/>
              <a:ext cx="2512" cy="252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000" b="1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latin typeface="Calibri" pitchFamily="34" charset="0"/>
                </a:rPr>
                <a:t>Самоповага, самодисципліна, самокритичність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558" name="Oval 6"/>
            <p:cNvSpPr>
              <a:spLocks noChangeArrowheads="1"/>
            </p:cNvSpPr>
            <p:nvPr/>
          </p:nvSpPr>
          <p:spPr bwMode="auto">
            <a:xfrm>
              <a:off x="376" y="3114"/>
              <a:ext cx="2095" cy="252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0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Calibri" pitchFamily="34" charset="0"/>
                </a:rPr>
                <a:t>Моральна готовність до дорослого життя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559" name="Oval 7"/>
            <p:cNvSpPr>
              <a:spLocks noChangeArrowheads="1"/>
            </p:cNvSpPr>
            <p:nvPr/>
          </p:nvSpPr>
          <p:spPr bwMode="auto">
            <a:xfrm>
              <a:off x="5891" y="5634"/>
              <a:ext cx="2020" cy="234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Р</a:t>
              </a:r>
              <a:r>
                <a:rPr kumimoji="0" lang="uk-UA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івень знань понад державний стандарт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560" name="Oval 8"/>
            <p:cNvSpPr>
              <a:spLocks noChangeArrowheads="1"/>
            </p:cNvSpPr>
            <p:nvPr/>
          </p:nvSpPr>
          <p:spPr bwMode="auto">
            <a:xfrm>
              <a:off x="7511" y="937"/>
              <a:ext cx="1800" cy="275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uk-UA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</a:rPr>
                <a:t>Чітке самовизначення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</a:endParaRPr>
            </a:p>
          </p:txBody>
        </p:sp>
        <p:sp>
          <p:nvSpPr>
            <p:cNvPr id="23561" name="Oval 9"/>
            <p:cNvSpPr>
              <a:spLocks noChangeArrowheads="1"/>
            </p:cNvSpPr>
            <p:nvPr/>
          </p:nvSpPr>
          <p:spPr bwMode="auto">
            <a:xfrm>
              <a:off x="3980" y="5634"/>
              <a:ext cx="1911" cy="2340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0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</a:rPr>
                <a:t>Вміння вести здоровий спосіб життя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562" name="Oval 10"/>
            <p:cNvSpPr>
              <a:spLocks noChangeArrowheads="1"/>
            </p:cNvSpPr>
            <p:nvPr/>
          </p:nvSpPr>
          <p:spPr bwMode="auto">
            <a:xfrm>
              <a:off x="6611" y="7974"/>
              <a:ext cx="2174" cy="216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uk-UA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0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</a:rPr>
                <a:t>Толерантність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563" name="Oval 11"/>
            <p:cNvSpPr>
              <a:spLocks noChangeArrowheads="1"/>
            </p:cNvSpPr>
            <p:nvPr/>
          </p:nvSpPr>
          <p:spPr bwMode="auto">
            <a:xfrm>
              <a:off x="3368" y="3114"/>
              <a:ext cx="2141" cy="252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</a:rPr>
                <a:t>Правова освіта, знання прав та обов’язків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564" name="Oval 12"/>
            <p:cNvSpPr>
              <a:spLocks noChangeArrowheads="1"/>
            </p:cNvSpPr>
            <p:nvPr/>
          </p:nvSpPr>
          <p:spPr bwMode="auto">
            <a:xfrm>
              <a:off x="1686" y="5274"/>
              <a:ext cx="2222" cy="28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Адаптованість до співіснування в суспільстві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565" name="Oval 13"/>
            <p:cNvSpPr>
              <a:spLocks noChangeArrowheads="1"/>
            </p:cNvSpPr>
            <p:nvPr/>
          </p:nvSpPr>
          <p:spPr bwMode="auto">
            <a:xfrm>
              <a:off x="4631" y="741"/>
              <a:ext cx="2625" cy="327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000" b="1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latin typeface="Calibri" pitchFamily="34" charset="0"/>
                </a:rPr>
                <a:t>Володіння практичними  вміннями  </a:t>
              </a:r>
              <a:r>
                <a:rPr kumimoji="0" lang="uk-UA" sz="1000" b="1" i="0" u="none" strike="noStrike" cap="none" normalizeH="0" baseline="0" dirty="0" err="1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latin typeface="Calibri" pitchFamily="34" charset="0"/>
                </a:rPr>
                <a:t>професійно-</a:t>
              </a:r>
              <a:r>
                <a:rPr kumimoji="0" lang="uk-UA" sz="1000" b="1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latin typeface="Calibri" pitchFamily="34" charset="0"/>
                </a:rPr>
                <a:t>   трудової       діяльності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566" name="Oval 14"/>
            <p:cNvSpPr>
              <a:spLocks noChangeArrowheads="1"/>
            </p:cNvSpPr>
            <p:nvPr/>
          </p:nvSpPr>
          <p:spPr bwMode="auto">
            <a:xfrm>
              <a:off x="6611" y="3294"/>
              <a:ext cx="1620" cy="234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0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</a:rPr>
                <a:t>Високий рівень культури,  самоосвіти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567" name="Oval 15"/>
            <p:cNvSpPr>
              <a:spLocks noChangeArrowheads="1"/>
            </p:cNvSpPr>
            <p:nvPr/>
          </p:nvSpPr>
          <p:spPr bwMode="auto">
            <a:xfrm>
              <a:off x="7871" y="5454"/>
              <a:ext cx="1800" cy="27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Свідоме й творче ставлення до свого життя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568" name="Oval 16"/>
            <p:cNvSpPr>
              <a:spLocks noChangeArrowheads="1"/>
            </p:cNvSpPr>
            <p:nvPr/>
          </p:nvSpPr>
          <p:spPr bwMode="auto">
            <a:xfrm>
              <a:off x="8785" y="3100"/>
              <a:ext cx="1966" cy="2340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uk-UA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0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Calibri" pitchFamily="34" charset="0"/>
                </a:rPr>
                <a:t>Родинне виховання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569" name="Rectangle 17"/>
            <p:cNvSpPr>
              <a:spLocks noChangeArrowheads="1"/>
            </p:cNvSpPr>
            <p:nvPr/>
          </p:nvSpPr>
          <p:spPr bwMode="auto">
            <a:xfrm>
              <a:off x="1359" y="14982"/>
              <a:ext cx="9180" cy="109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</a:rPr>
                <a:t>Випускник закладу позашкільної освіти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570" name="Freeform 18"/>
            <p:cNvSpPr>
              <a:spLocks/>
            </p:cNvSpPr>
            <p:nvPr/>
          </p:nvSpPr>
          <p:spPr bwMode="auto">
            <a:xfrm>
              <a:off x="6251" y="5994"/>
              <a:ext cx="3780" cy="7920"/>
            </a:xfrm>
            <a:custGeom>
              <a:avLst/>
              <a:gdLst/>
              <a:ahLst/>
              <a:cxnLst>
                <a:cxn ang="0">
                  <a:pos x="3510" y="0"/>
                </a:cxn>
                <a:cxn ang="0">
                  <a:pos x="2970" y="2520"/>
                </a:cxn>
                <a:cxn ang="0">
                  <a:pos x="450" y="7380"/>
                </a:cxn>
                <a:cxn ang="0">
                  <a:pos x="270" y="7740"/>
                </a:cxn>
              </a:cxnLst>
              <a:rect l="0" t="0" r="r" b="b"/>
              <a:pathLst>
                <a:path w="3510" h="8250">
                  <a:moveTo>
                    <a:pt x="3510" y="0"/>
                  </a:moveTo>
                  <a:cubicBezTo>
                    <a:pt x="3495" y="645"/>
                    <a:pt x="3480" y="1290"/>
                    <a:pt x="2970" y="2520"/>
                  </a:cubicBezTo>
                  <a:cubicBezTo>
                    <a:pt x="2460" y="3750"/>
                    <a:pt x="900" y="6510"/>
                    <a:pt x="450" y="7380"/>
                  </a:cubicBezTo>
                  <a:cubicBezTo>
                    <a:pt x="0" y="8250"/>
                    <a:pt x="300" y="7680"/>
                    <a:pt x="270" y="774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3571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4429132"/>
            <a:ext cx="1304918" cy="173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err="1" smtClean="0">
                <a:solidFill>
                  <a:schemeClr val="accent1">
                    <a:lumMod val="75000"/>
                  </a:schemeClr>
                </a:solidFill>
              </a:rPr>
              <a:t>Пріорітетні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 завдання щодо розвитку життєвих </a:t>
            </a:r>
            <a:r>
              <a:rPr lang="uk-UA" b="1" i="1" dirty="0" err="1" smtClean="0">
                <a:solidFill>
                  <a:schemeClr val="accent1">
                    <a:lumMod val="75000"/>
                  </a:schemeClr>
                </a:solidFill>
              </a:rPr>
              <a:t>компетенцій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uk-UA" b="1" dirty="0" smtClean="0">
                <a:solidFill>
                  <a:srgbClr val="990099"/>
                </a:solidFill>
              </a:rPr>
              <a:t> </a:t>
            </a:r>
            <a:r>
              <a:rPr lang="uk-UA" b="1" dirty="0" smtClean="0">
                <a:solidFill>
                  <a:srgbClr val="990099"/>
                </a:solidFill>
              </a:rPr>
              <a:t>    бути </a:t>
            </a:r>
            <a:r>
              <a:rPr lang="uk-UA" b="1" dirty="0" smtClean="0">
                <a:solidFill>
                  <a:srgbClr val="990099"/>
                </a:solidFill>
              </a:rPr>
              <a:t>гнучким, мобільним, </a:t>
            </a:r>
            <a:r>
              <a:rPr lang="uk-UA" b="1" dirty="0" smtClean="0">
                <a:solidFill>
                  <a:srgbClr val="990099"/>
                </a:solidFill>
              </a:rPr>
              <a:t>конкурентоздатним</a:t>
            </a:r>
            <a:r>
              <a:rPr lang="uk-UA" b="1" dirty="0" smtClean="0">
                <a:solidFill>
                  <a:srgbClr val="990099"/>
                </a:solidFill>
              </a:rPr>
              <a:t>, уміти інтегруватись у динамічне суспільство, презентувати себе на ринку праці;</a:t>
            </a:r>
            <a:endParaRPr lang="ru-RU" b="1" dirty="0" smtClean="0">
              <a:solidFill>
                <a:srgbClr val="990099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uk-UA" b="1" dirty="0" smtClean="0">
                <a:solidFill>
                  <a:srgbClr val="990099"/>
                </a:solidFill>
              </a:rPr>
              <a:t>    </a:t>
            </a:r>
            <a:r>
              <a:rPr lang="uk-UA" b="1" dirty="0" smtClean="0">
                <a:solidFill>
                  <a:srgbClr val="990099"/>
                </a:solidFill>
              </a:rPr>
              <a:t>критично мислити;</a:t>
            </a:r>
            <a:endParaRPr lang="ru-RU" b="1" dirty="0" smtClean="0">
              <a:solidFill>
                <a:srgbClr val="990099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uk-UA" b="1" dirty="0" smtClean="0">
                <a:solidFill>
                  <a:srgbClr val="990099"/>
                </a:solidFill>
              </a:rPr>
              <a:t>    </a:t>
            </a:r>
            <a:r>
              <a:rPr lang="uk-UA" b="1" dirty="0" smtClean="0">
                <a:solidFill>
                  <a:srgbClr val="990099"/>
                </a:solidFill>
              </a:rPr>
              <a:t>генерувати нові ідеї, приймати нестандартні рішення й нести за них відповідальність; </a:t>
            </a:r>
            <a:endParaRPr lang="ru-RU" b="1" dirty="0" smtClean="0">
              <a:solidFill>
                <a:srgbClr val="990099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uk-UA" b="1" dirty="0" smtClean="0">
                <a:solidFill>
                  <a:srgbClr val="990099"/>
                </a:solidFill>
              </a:rPr>
              <a:t>    </a:t>
            </a:r>
            <a:r>
              <a:rPr lang="uk-UA" b="1" dirty="0" smtClean="0">
                <a:solidFill>
                  <a:srgbClr val="990099"/>
                </a:solidFill>
              </a:rPr>
              <a:t>володіти комунікативною культурою, уміти працювати в команді;</a:t>
            </a:r>
            <a:endParaRPr lang="ru-RU" b="1" dirty="0" smtClean="0">
              <a:solidFill>
                <a:srgbClr val="990099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uk-UA" b="1" dirty="0" smtClean="0">
                <a:solidFill>
                  <a:srgbClr val="990099"/>
                </a:solidFill>
              </a:rPr>
              <a:t>    </a:t>
            </a:r>
            <a:r>
              <a:rPr lang="uk-UA" b="1" dirty="0" smtClean="0">
                <a:solidFill>
                  <a:srgbClr val="990099"/>
                </a:solidFill>
              </a:rPr>
              <a:t>цілеспрямовано використовувати свій по­тенціал як для самореалізації у професійному й особистісному плані, так і в інтересах </a:t>
            </a:r>
            <a:r>
              <a:rPr lang="uk-UA" b="1" dirty="0" smtClean="0">
                <a:solidFill>
                  <a:srgbClr val="990099"/>
                </a:solidFill>
              </a:rPr>
              <a:t>суспільства</a:t>
            </a:r>
            <a:r>
              <a:rPr lang="uk-UA" b="1" dirty="0" smtClean="0">
                <a:solidFill>
                  <a:srgbClr val="990099"/>
                </a:solidFill>
              </a:rPr>
              <a:t>;</a:t>
            </a:r>
            <a:endParaRPr lang="ru-RU" b="1" dirty="0" smtClean="0">
              <a:solidFill>
                <a:srgbClr val="990099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uk-UA" b="1" dirty="0" smtClean="0">
                <a:solidFill>
                  <a:srgbClr val="990099"/>
                </a:solidFill>
              </a:rPr>
              <a:t> </a:t>
            </a:r>
            <a:r>
              <a:rPr lang="uk-UA" b="1" dirty="0" smtClean="0">
                <a:solidFill>
                  <a:srgbClr val="990099"/>
                </a:solidFill>
              </a:rPr>
              <a:t>    уміти </a:t>
            </a:r>
            <a:r>
              <a:rPr lang="uk-UA" b="1" dirty="0" smtClean="0">
                <a:solidFill>
                  <a:srgbClr val="990099"/>
                </a:solidFill>
              </a:rPr>
              <a:t>здобувати, аналізувати інформацію;</a:t>
            </a:r>
            <a:endParaRPr lang="ru-RU" b="1" dirty="0" smtClean="0">
              <a:solidFill>
                <a:srgbClr val="990099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uk-UA" b="1" dirty="0" smtClean="0">
                <a:solidFill>
                  <a:srgbClr val="990099"/>
                </a:solidFill>
              </a:rPr>
              <a:t> </a:t>
            </a:r>
            <a:r>
              <a:rPr lang="uk-UA" b="1" dirty="0" smtClean="0">
                <a:solidFill>
                  <a:srgbClr val="990099"/>
                </a:solidFill>
              </a:rPr>
              <a:t>   бути </a:t>
            </a:r>
            <a:r>
              <a:rPr lang="uk-UA" b="1" dirty="0" smtClean="0">
                <a:solidFill>
                  <a:srgbClr val="990099"/>
                </a:solidFill>
              </a:rPr>
              <a:t>здатним до вибору численних </a:t>
            </a:r>
            <a:r>
              <a:rPr lang="uk-UA" b="1" dirty="0" smtClean="0">
                <a:solidFill>
                  <a:srgbClr val="990099"/>
                </a:solidFill>
              </a:rPr>
              <a:t>альтернатив</a:t>
            </a:r>
            <a:r>
              <a:rPr lang="uk-UA" b="1" dirty="0" smtClean="0">
                <a:solidFill>
                  <a:srgbClr val="990099"/>
                </a:solidFill>
              </a:rPr>
              <a:t>, які пропонує сучасне життя.</a:t>
            </a:r>
            <a:endParaRPr lang="ru-RU" b="1" dirty="0" smtClean="0">
              <a:solidFill>
                <a:srgbClr val="990099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57188" y="357188"/>
            <a:ext cx="8229600" cy="7143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Пізнавальна компетентність</a:t>
            </a:r>
            <a:endParaRPr lang="ru-RU" b="1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627" name="Picture 4" descr="C:\Documents and Settings\Сервер\Рабочий стол\Семінар квітень\БДЮТ кино\військово-патріот\зустріч з воїнами-афганцям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44" y="857232"/>
            <a:ext cx="2833706" cy="2125280"/>
          </a:xfrm>
          <a:effectLst>
            <a:softEdge rad="112500"/>
          </a:effectLst>
        </p:spPr>
      </p:pic>
      <p:pic>
        <p:nvPicPr>
          <p:cNvPr id="26630" name="Picture 4" descr="C:\Documents and Settings\Сервер\Рабочий стол\Семінар квітень\БДЮТ кино\військово-патріот\волон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142984"/>
            <a:ext cx="2857520" cy="2143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1" name="Picture 5" descr="C:\Documents and Settings\Сервер\Рабочий стол\Семінар квітень\фото змаган педагоги\Крым 2013\IMGP48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786058"/>
            <a:ext cx="2761878" cy="2073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7" descr="D:\Борох\афганыстан\афган 25\туристські пісні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5054206"/>
            <a:ext cx="2405058" cy="1803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4143380"/>
            <a:ext cx="2870167" cy="1909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12700" stA="38000" endPos="28000" dist="5000" dir="5400000" sy="-100000" algn="bl" rotWithShape="0"/>
            <a:softEdge rad="127000"/>
          </a:effectLst>
        </p:spPr>
      </p:pic>
      <p:pic>
        <p:nvPicPr>
          <p:cNvPr id="12" name="Рисунок 11" descr="C:\Documents and Settings\User\Мои документы\Киев\IMG_730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1428736"/>
            <a:ext cx="2928958" cy="2119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E:\Мои документы\фото\дуби\IMG_3822.JPG"/>
          <p:cNvPicPr/>
          <p:nvPr/>
        </p:nvPicPr>
        <p:blipFill>
          <a:blip r:embed="rId8" cstate="print"/>
          <a:srcRect t="20737" r="-142"/>
          <a:stretch>
            <a:fillRect/>
          </a:stretch>
        </p:blipFill>
        <p:spPr bwMode="auto">
          <a:xfrm>
            <a:off x="214282" y="4857760"/>
            <a:ext cx="3071834" cy="185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5" name="Рисунок 14" descr="E:\Мои документы\фото\Джерело 2014\DSC_0573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8926" y="3214686"/>
            <a:ext cx="278608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543824" cy="642942"/>
          </a:xfrm>
        </p:spPr>
        <p:txBody>
          <a:bodyPr>
            <a:normAutofit/>
          </a:bodyPr>
          <a:lstStyle/>
          <a:p>
            <a:pPr algn="ctr"/>
            <a:r>
              <a:rPr lang="uk-UA" sz="4000" b="1" i="1" dirty="0" smtClean="0">
                <a:solidFill>
                  <a:schemeClr val="accent1">
                    <a:lumMod val="75000"/>
                  </a:schemeClr>
                </a:solidFill>
              </a:rPr>
              <a:t>Самоосвітня компетенція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714356"/>
            <a:ext cx="7643866" cy="54292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uk-UA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Участь в роботі МАН;</a:t>
            </a:r>
          </a:p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Всеукраїнській філософській 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історико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краєзнавчій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конференція 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“Пізнай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себе, свій рід, свій 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нарід”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Всеукраїнський конкурс 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“Знайди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героя Чорнобиля 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поруч”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Обласна 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військово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– патріотична акція учнівської молоді 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“Слобожанські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дзвони 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Перемоги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Районна 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історико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– краєзнавча конференція учнівської молоді 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“Без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права на 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забуття”</a:t>
            </a:r>
            <a:endParaRPr lang="uk-UA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Всеукраїнська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виставка – конкурс 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“Український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сувенір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Обласна виставка писанкарства 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“Різдвяна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писанка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Обласний етап Всеукраїнської краєзнавчої експедиції учнівської молоді 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“Моя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Батьківщина – 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Україна”</a:t>
            </a:r>
            <a:endParaRPr lang="uk-UA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G:\P4230048.JPG"/>
          <p:cNvPicPr>
            <a:picLocks noChangeAspect="1" noChangeArrowheads="1"/>
          </p:cNvPicPr>
          <p:nvPr/>
        </p:nvPicPr>
        <p:blipFill>
          <a:blip r:embed="rId2" cstate="print"/>
          <a:srcRect l="5585" t="4991" r="3563" b="11876"/>
          <a:stretch>
            <a:fillRect/>
          </a:stretch>
        </p:blipFill>
        <p:spPr bwMode="auto">
          <a:xfrm rot="4749930">
            <a:off x="195827" y="5687034"/>
            <a:ext cx="1302919" cy="8941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3" descr="G:\P4230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01397">
            <a:off x="1617329" y="5637034"/>
            <a:ext cx="1288072" cy="96605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7" descr="G:\P4230049.JPG"/>
          <p:cNvPicPr>
            <a:picLocks noChangeAspect="1" noChangeArrowheads="1"/>
          </p:cNvPicPr>
          <p:nvPr/>
        </p:nvPicPr>
        <p:blipFill>
          <a:blip r:embed="rId4" cstate="print"/>
          <a:srcRect l="4985" t="6252" b="3566"/>
          <a:stretch>
            <a:fillRect/>
          </a:stretch>
        </p:blipFill>
        <p:spPr bwMode="auto">
          <a:xfrm rot="4522909">
            <a:off x="3035002" y="5694826"/>
            <a:ext cx="1251310" cy="89074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5" descr="G:\P42300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67963">
            <a:off x="4535192" y="5609624"/>
            <a:ext cx="1323894" cy="9929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8" descr="G:\P4230051.JPG"/>
          <p:cNvPicPr>
            <a:picLocks noChangeAspect="1" noChangeArrowheads="1"/>
          </p:cNvPicPr>
          <p:nvPr/>
        </p:nvPicPr>
        <p:blipFill>
          <a:blip r:embed="rId6" cstate="print"/>
          <a:srcRect l="6395" t="11628" b="6977"/>
          <a:stretch>
            <a:fillRect/>
          </a:stretch>
        </p:blipFill>
        <p:spPr bwMode="auto">
          <a:xfrm rot="4486259">
            <a:off x="5996978" y="5613005"/>
            <a:ext cx="1392326" cy="90803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Picture 2" descr="G:\P4230046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rot="4647337">
            <a:off x="7610674" y="5632189"/>
            <a:ext cx="1298149" cy="973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77859"/>
          </a:xfrm>
        </p:spPr>
        <p:txBody>
          <a:bodyPr/>
          <a:lstStyle/>
          <a:p>
            <a:pPr algn="ctr" eaLnBrk="1" hangingPunct="1"/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Соціальна компетенція</a:t>
            </a:r>
            <a:endParaRPr lang="ru-RU" b="1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G:\фото квітень\DSC091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44042" y="3005845"/>
            <a:ext cx="2655916" cy="1990898"/>
          </a:xfrm>
          <a:effectLst>
            <a:softEdge rad="112500"/>
          </a:effectLst>
        </p:spPr>
      </p:pic>
      <p:pic>
        <p:nvPicPr>
          <p:cNvPr id="7" name="Picture 4" descr="G:\фото квітень\DSC005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714884"/>
            <a:ext cx="2578800" cy="193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G:\фото квітень\DSC005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857760"/>
            <a:ext cx="2404853" cy="180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10" name="Picture 2" descr="D:\Мои документы\Фото семья\Наталия Валериевна\P90701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928934"/>
            <a:ext cx="2959300" cy="1960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4" descr="DSC04448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000372"/>
            <a:ext cx="2987119" cy="183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G:\фото квітень\DSC0146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1142984"/>
            <a:ext cx="266701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72706" name="Picture 2" descr="G:\С компютера\Учнівське самоврядування\IMG_399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1285860"/>
            <a:ext cx="2428819" cy="1821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707" name="Picture 3" descr="G:\С компютера\семінарські заняття Школи юного лідера\DSC0990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7554" y="1285860"/>
            <a:ext cx="2628864" cy="1971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708" name="Picture 4" descr="G:\С компютера\АТО Золочівський район\волонтерська робота на ярмарку.jpg"/>
          <p:cNvPicPr>
            <a:picLocks noChangeAspect="1" noChangeArrowheads="1"/>
          </p:cNvPicPr>
          <p:nvPr/>
        </p:nvPicPr>
        <p:blipFill>
          <a:blip r:embed="rId10" cstate="print"/>
          <a:srcRect t="29946" b="5437"/>
          <a:stretch>
            <a:fillRect/>
          </a:stretch>
        </p:blipFill>
        <p:spPr bwMode="auto">
          <a:xfrm>
            <a:off x="6643702" y="2857496"/>
            <a:ext cx="2062155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56" name="Прямоугольник 15"/>
          <p:cNvSpPr>
            <a:spLocks noChangeArrowheads="1"/>
          </p:cNvSpPr>
          <p:nvPr/>
        </p:nvSpPr>
        <p:spPr bwMode="auto">
          <a:xfrm>
            <a:off x="714375" y="3105150"/>
            <a:ext cx="79295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 i="1">
                <a:solidFill>
                  <a:srgbClr val="FFFF00"/>
                </a:solidFill>
              </a:rPr>
              <a:t>Д</a:t>
            </a:r>
            <a:r>
              <a:rPr lang="uk-UA" sz="4000" b="1" i="1">
                <a:solidFill>
                  <a:srgbClr val="FF0000"/>
                </a:solidFill>
              </a:rPr>
              <a:t>іяльність </a:t>
            </a:r>
            <a:r>
              <a:rPr lang="uk-UA" sz="4000" b="1" i="1">
                <a:solidFill>
                  <a:srgbClr val="FFFF00"/>
                </a:solidFill>
              </a:rPr>
              <a:t>І</a:t>
            </a:r>
            <a:r>
              <a:rPr lang="uk-UA" sz="4000" b="1" i="1">
                <a:solidFill>
                  <a:srgbClr val="FF0000"/>
                </a:solidFill>
              </a:rPr>
              <a:t>ніціатива </a:t>
            </a:r>
            <a:r>
              <a:rPr lang="uk-UA" sz="4000" b="1" i="1">
                <a:solidFill>
                  <a:srgbClr val="FFFF00"/>
                </a:solidFill>
              </a:rPr>
              <a:t>Я</a:t>
            </a:r>
            <a:r>
              <a:rPr lang="uk-UA" sz="4000" b="1" i="1">
                <a:solidFill>
                  <a:srgbClr val="FF0000"/>
                </a:solidFill>
              </a:rPr>
              <a:t>кість </a:t>
            </a:r>
            <a:br>
              <a:rPr lang="uk-UA" sz="4000" b="1" i="1">
                <a:solidFill>
                  <a:srgbClr val="FF0000"/>
                </a:solidFill>
              </a:rPr>
            </a:br>
            <a:endParaRPr lang="ru-RU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493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i="1" dirty="0" err="1" smtClean="0">
                <a:solidFill>
                  <a:schemeClr val="accent1">
                    <a:lumMod val="75000"/>
                  </a:schemeClr>
                </a:solidFill>
              </a:rPr>
              <a:t>Здоров</a:t>
            </a:r>
            <a:r>
              <a:rPr lang="uk-UA" sz="4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’</a:t>
            </a:r>
            <a:r>
              <a:rPr lang="uk-UA" sz="4000" b="1" i="1" dirty="0" err="1" smtClean="0">
                <a:solidFill>
                  <a:schemeClr val="accent1">
                    <a:lumMod val="75000"/>
                  </a:schemeClr>
                </a:solidFill>
              </a:rPr>
              <a:t>язберігаюча</a:t>
            </a:r>
            <a:r>
              <a:rPr lang="uk-UA" sz="4000" b="1" i="1" dirty="0" smtClean="0">
                <a:solidFill>
                  <a:schemeClr val="accent1">
                    <a:lumMod val="75000"/>
                  </a:schemeClr>
                </a:solidFill>
              </a:rPr>
              <a:t> компетенція</a:t>
            </a:r>
            <a:endParaRPr lang="ru-RU" sz="4000" b="1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03" name="Picture 2" descr="C:\Documents and Settings\Сервер\Рабочий стол\Семінар квітень\DSC0236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1142984"/>
            <a:ext cx="2851150" cy="2139950"/>
          </a:xfrm>
          <a:effectLst>
            <a:softEdge rad="112500"/>
          </a:effectLst>
        </p:spPr>
      </p:pic>
      <p:pic>
        <p:nvPicPr>
          <p:cNvPr id="51204" name="Picture 3" descr="C:\Documents and Settings\Сервер\Рабочий стол\Семінар квітень\фото презентація\P419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411272"/>
            <a:ext cx="2925762" cy="2194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5" name="Picture 4" descr="C:\Documents and Settings\Сервер\Рабочий стол\Семінар квітень\фото презентація\P4190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14752"/>
            <a:ext cx="2711450" cy="2033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4" name="Picture 5" descr="C:\Documents and Settings\Сервер\Рабочий стол\Семінар квітень\фото презентація\P41900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0" y="1500188"/>
            <a:ext cx="17970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6" descr="C:\Documents and Settings\Сервер\Рабочий стол\Семінар квітень\фото презентація\P419001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38" y="1500188"/>
            <a:ext cx="18065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 descr="C:\Documents and Settings\Сервер\Рабочий стол\Семінар квітень\фото презентація\P419000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13" y="1500188"/>
            <a:ext cx="2003425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9" descr="C:\Documents and Settings\Сервер\Рабочий стол\Семінар квітень\DSC0238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26" y="4500570"/>
            <a:ext cx="2806700" cy="2105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radient01.pot [Режим совместимости]" id="{0ECF2CA0-5544-4BD2-86EF-F8D2E3D6FFDE}" vid="{80881649-E6EB-44D8-944E-2186FE5E378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443</TotalTime>
  <Words>334</Words>
  <Application>Microsoft Office PowerPoint</Application>
  <PresentationFormat>Экран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Тема5</vt:lpstr>
      <vt:lpstr>Золочівський будинок дитячої та юнацької творчості</vt:lpstr>
      <vt:lpstr>Слайд 2</vt:lpstr>
      <vt:lpstr>Напрями роботи  Золочівського БДЮТ</vt:lpstr>
      <vt:lpstr>Випускник</vt:lpstr>
      <vt:lpstr>Пріорітетні завдання щодо розвитку життєвих компетенцій:</vt:lpstr>
      <vt:lpstr>Пізнавальна компетентність</vt:lpstr>
      <vt:lpstr>Самоосвітня компетенція</vt:lpstr>
      <vt:lpstr>Соціальна компетенція</vt:lpstr>
      <vt:lpstr>Здоров’язберігаюча компетенція</vt:lpstr>
      <vt:lpstr>Творча компетенція</vt:lpstr>
      <vt:lpstr>Співпраця з дошкільними навчальними закладами</vt:lpstr>
      <vt:lpstr>Співпраця з ДЮСШ</vt:lpstr>
      <vt:lpstr>Наші випускники - педагоги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Золочівський будинок дитячої та юнацької творчості</dc:title>
  <dc:creator>admin</dc:creator>
  <cp:lastModifiedBy>user</cp:lastModifiedBy>
  <cp:revision>52</cp:revision>
  <dcterms:created xsi:type="dcterms:W3CDTF">2018-05-19T08:45:46Z</dcterms:created>
  <dcterms:modified xsi:type="dcterms:W3CDTF">2018-05-21T14:17:44Z</dcterms:modified>
</cp:coreProperties>
</file>