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56" r:id="rId2"/>
    <p:sldId id="460" r:id="rId3"/>
    <p:sldId id="340" r:id="rId4"/>
    <p:sldId id="341" r:id="rId5"/>
    <p:sldId id="414" r:id="rId6"/>
    <p:sldId id="416" r:id="rId7"/>
    <p:sldId id="417" r:id="rId8"/>
    <p:sldId id="418" r:id="rId9"/>
    <p:sldId id="419" r:id="rId10"/>
    <p:sldId id="421" r:id="rId11"/>
    <p:sldId id="422" r:id="rId12"/>
    <p:sldId id="423" r:id="rId13"/>
    <p:sldId id="424" r:id="rId14"/>
    <p:sldId id="428" r:id="rId15"/>
    <p:sldId id="425" r:id="rId16"/>
    <p:sldId id="455" r:id="rId17"/>
    <p:sldId id="451" r:id="rId18"/>
    <p:sldId id="426" r:id="rId19"/>
    <p:sldId id="427" r:id="rId20"/>
    <p:sldId id="429" r:id="rId21"/>
    <p:sldId id="420" r:id="rId22"/>
    <p:sldId id="430" r:id="rId23"/>
    <p:sldId id="431" r:id="rId24"/>
    <p:sldId id="456" r:id="rId25"/>
    <p:sldId id="457" r:id="rId26"/>
    <p:sldId id="458" r:id="rId27"/>
    <p:sldId id="459" r:id="rId28"/>
    <p:sldId id="432" r:id="rId29"/>
    <p:sldId id="433" r:id="rId30"/>
    <p:sldId id="434" r:id="rId31"/>
    <p:sldId id="435" r:id="rId32"/>
    <p:sldId id="436" r:id="rId33"/>
    <p:sldId id="439" r:id="rId34"/>
    <p:sldId id="440" r:id="rId35"/>
    <p:sldId id="438" r:id="rId36"/>
    <p:sldId id="437" r:id="rId37"/>
    <p:sldId id="441" r:id="rId38"/>
    <p:sldId id="452" r:id="rId39"/>
    <p:sldId id="342" r:id="rId40"/>
    <p:sldId id="453" r:id="rId41"/>
    <p:sldId id="454" r:id="rId42"/>
    <p:sldId id="448" r:id="rId43"/>
    <p:sldId id="44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CC"/>
    <a:srgbClr val="3333FF"/>
    <a:srgbClr val="003399"/>
    <a:srgbClr val="006600"/>
    <a:srgbClr val="DEE1CB"/>
    <a:srgbClr val="A50021"/>
    <a:srgbClr val="B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6" autoAdjust="0"/>
    <p:restoredTop sz="90929"/>
  </p:normalViewPr>
  <p:slideViewPr>
    <p:cSldViewPr>
      <p:cViewPr varScale="1">
        <p:scale>
          <a:sx n="63" d="100"/>
          <a:sy n="63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5806EC-8102-4BF9-8009-29D65CD7A237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A75458-5959-4D20-ABFA-D25373D3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D26C0100-6C16-4C62-975A-E9B5613605A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6745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66"/>
              <a:chOff x="-3" y="1562"/>
              <a:chExt cx="5763" cy="666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85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35 h 272"/>
                  <a:gd name="T4" fmla="*/ 240 w 624"/>
                  <a:gd name="T5" fmla="*/ 1002 h 272"/>
                  <a:gd name="T6" fmla="*/ 624 w 624"/>
                  <a:gd name="T7" fmla="*/ 11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59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8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80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5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59" y="1769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5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76 h 385"/>
                <a:gd name="T2" fmla="*/ 5762 w 5762"/>
                <a:gd name="T3" fmla="*/ 26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0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19200" y="6019800"/>
            <a:ext cx="2209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5355F98-C828-4BCA-9ADA-EF0E0063C6CB}" type="datetime1">
              <a:rPr lang="uk-UA" altLang="uk-UA"/>
              <a:pPr>
                <a:defRPr/>
              </a:pPr>
              <a:t>21.11.2018</a:t>
            </a:fld>
            <a:endParaRPr lang="ru-RU" altLang="uk-UA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23826E-AA1A-4169-B2A4-F85975A3B5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154172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04E3-9DB1-4D88-AC63-240F91B8EF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4341440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17A3-7428-495E-8A9A-0F5EBAE96A0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786184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1519-A2BF-44D0-8DAD-B2FF344635F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924178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D49D-4BC1-4BC4-8D9D-7CFF1F2112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783150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CCFF-EBF4-448E-B278-9A0E8BBD31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0885624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B14E-867F-482B-9215-ABAC5266AD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7814455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8D28-D982-43A9-8969-EAABCC97D8E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094289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9903-53B1-4058-815F-480E98F3FD4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591238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35C8-6BB5-4E9C-9872-C399599F81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2607756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B33B-858A-41F2-AB0C-FE4D555C1A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8423092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4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91251 h 720"/>
                  <a:gd name="T4" fmla="*/ 95 w 1000"/>
                  <a:gd name="T5" fmla="*/ 23291251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6"/>
              <p:cNvSpPr>
                <a:spLocks/>
              </p:cNvSpPr>
              <p:nvPr/>
            </p:nvSpPr>
            <p:spPr bwMode="ltGray">
              <a:xfrm rot="-5400000">
                <a:off x="914" y="170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1 h 317"/>
                  <a:gd name="T4" fmla="*/ 624 w 624"/>
                  <a:gd name="T5" fmla="*/ 11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7"/>
              <p:cNvSpPr>
                <a:spLocks/>
              </p:cNvSpPr>
              <p:nvPr/>
            </p:nvSpPr>
            <p:spPr bwMode="ltGray">
              <a:xfrm rot="-5400000">
                <a:off x="-125" y="1786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ltGray">
              <a:xfrm rot="-5400000">
                <a:off x="39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42 h 272"/>
                  <a:gd name="T4" fmla="*/ 240 w 624"/>
                  <a:gd name="T5" fmla="*/ 1008 h 272"/>
                  <a:gd name="T6" fmla="*/ 624 w 624"/>
                  <a:gd name="T7" fmla="*/ 114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ltGray">
              <a:xfrm rot="-5400000">
                <a:off x="111" y="1728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9 h 362"/>
                  <a:gd name="T4" fmla="*/ 248 w 632"/>
                  <a:gd name="T5" fmla="*/ 159 h 362"/>
                  <a:gd name="T6" fmla="*/ 632 w 632"/>
                  <a:gd name="T7" fmla="*/ 159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Freeform 11"/>
              <p:cNvSpPr>
                <a:spLocks/>
              </p:cNvSpPr>
              <p:nvPr/>
            </p:nvSpPr>
            <p:spPr bwMode="ltGray">
              <a:xfrm rot="-5400000">
                <a:off x="3120" y="163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0 h 317"/>
                  <a:gd name="T4" fmla="*/ 624 w 624"/>
                  <a:gd name="T5" fmla="*/ 11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6 h 317"/>
                  <a:gd name="T4" fmla="*/ 624 w 624"/>
                  <a:gd name="T5" fmla="*/ 11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1 h 370"/>
                  <a:gd name="T4" fmla="*/ 624 w 624"/>
                  <a:gd name="T5" fmla="*/ 51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Freeform 14"/>
              <p:cNvSpPr>
                <a:spLocks/>
              </p:cNvSpPr>
              <p:nvPr/>
            </p:nvSpPr>
            <p:spPr bwMode="ltGray">
              <a:xfrm rot="-5400000">
                <a:off x="250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 h 317"/>
                  <a:gd name="T4" fmla="*/ 624 w 624"/>
                  <a:gd name="T5" fmla="*/ 18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17 h 272"/>
                  <a:gd name="T4" fmla="*/ 240 w 624"/>
                  <a:gd name="T5" fmla="*/ 986 h 272"/>
                  <a:gd name="T6" fmla="*/ 624 w 624"/>
                  <a:gd name="T7" fmla="*/ 1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Freeform 16"/>
              <p:cNvSpPr>
                <a:spLocks/>
              </p:cNvSpPr>
              <p:nvPr/>
            </p:nvSpPr>
            <p:spPr bwMode="ltGray">
              <a:xfrm rot="-5400000">
                <a:off x="1998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Freeform 17"/>
              <p:cNvSpPr>
                <a:spLocks/>
              </p:cNvSpPr>
              <p:nvPr/>
            </p:nvSpPr>
            <p:spPr bwMode="ltGray">
              <a:xfrm rot="-5400000">
                <a:off x="3988" y="160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0 h 317"/>
                  <a:gd name="T4" fmla="*/ 624 w 624"/>
                  <a:gd name="T5" fmla="*/ 112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18"/>
              <p:cNvSpPr>
                <a:spLocks/>
              </p:cNvSpPr>
              <p:nvPr/>
            </p:nvSpPr>
            <p:spPr bwMode="ltGray">
              <a:xfrm rot="-5400000">
                <a:off x="3601" y="164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1 h 317"/>
                  <a:gd name="T4" fmla="*/ 624 w 624"/>
                  <a:gd name="T5" fmla="*/ 11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Freeform 19"/>
              <p:cNvSpPr>
                <a:spLocks/>
              </p:cNvSpPr>
              <p:nvPr/>
            </p:nvSpPr>
            <p:spPr bwMode="ltGray">
              <a:xfrm rot="-5400000">
                <a:off x="4448" y="1713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Freeform 20"/>
              <p:cNvSpPr>
                <a:spLocks/>
              </p:cNvSpPr>
              <p:nvPr/>
            </p:nvSpPr>
            <p:spPr bwMode="ltGray">
              <a:xfrm>
                <a:off x="5469" y="152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21"/>
              <p:cNvSpPr>
                <a:spLocks/>
              </p:cNvSpPr>
              <p:nvPr/>
            </p:nvSpPr>
            <p:spPr bwMode="ltGray">
              <a:xfrm rot="-5400000">
                <a:off x="5033" y="162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17 h 272"/>
                  <a:gd name="T4" fmla="*/ 240 w 624"/>
                  <a:gd name="T5" fmla="*/ 986 h 272"/>
                  <a:gd name="T6" fmla="*/ 624 w 624"/>
                  <a:gd name="T7" fmla="*/ 1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22"/>
              <p:cNvSpPr>
                <a:spLocks/>
              </p:cNvSpPr>
              <p:nvPr/>
            </p:nvSpPr>
            <p:spPr bwMode="ltGray">
              <a:xfrm rot="-5400000">
                <a:off x="4706" y="1653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2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76 h 385"/>
                <a:gd name="T2" fmla="*/ 1365 w 5762"/>
                <a:gd name="T3" fmla="*/ 263 h 385"/>
                <a:gd name="T4" fmla="*/ 1365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4 w 5761"/>
                <a:gd name="T3" fmla="*/ 0 h 189"/>
                <a:gd name="T4" fmla="*/ 136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098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09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82154930-FE59-47AC-8655-1A33979DB48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-138113"/>
            <a:ext cx="7772400" cy="3170238"/>
          </a:xfrm>
        </p:spPr>
        <p:txBody>
          <a:bodyPr/>
          <a:lstStyle/>
          <a:p>
            <a:pPr algn="ctr" eaLnBrk="1" hangingPunct="1"/>
            <a:r>
              <a:rPr lang="uk-UA" altLang="uk-UA" sz="3600" smtClean="0"/>
              <a:t/>
            </a:r>
            <a:br>
              <a:rPr lang="uk-UA" altLang="uk-UA" sz="3600" smtClean="0"/>
            </a:br>
            <a:r>
              <a:rPr lang="uk-UA" altLang="uk-UA" sz="3200" b="1" smtClean="0"/>
              <a:t>«Взаємодія закладів освіти м.Люботина та батьківської громади як запорука підвищення ефективності навчання та виховання учнів»</a:t>
            </a:r>
            <a:r>
              <a:rPr lang="uk-UA" altLang="uk-UA" sz="3600" smtClean="0"/>
              <a:t/>
            </a:r>
            <a:br>
              <a:rPr lang="uk-UA" altLang="uk-UA" sz="3600" smtClean="0"/>
            </a:br>
            <a:endParaRPr lang="uk-UA" altLang="uk-UA" sz="3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724400"/>
            <a:ext cx="4286250" cy="1276350"/>
          </a:xfrm>
        </p:spPr>
        <p:txBody>
          <a:bodyPr/>
          <a:lstStyle/>
          <a:p>
            <a:pPr algn="just" eaLnBrk="1" hangingPunct="1"/>
            <a:r>
              <a:rPr lang="uk-UA" altLang="uk-UA" sz="2000" b="1" smtClean="0">
                <a:solidFill>
                  <a:schemeClr val="tx2"/>
                </a:solidFill>
              </a:rPr>
              <a:t>Сітченко В.М.,</a:t>
            </a:r>
            <a:r>
              <a:rPr lang="uk-UA" altLang="uk-UA" sz="2000" smtClean="0">
                <a:solidFill>
                  <a:schemeClr val="tx2"/>
                </a:solidFill>
              </a:rPr>
              <a:t> заступник начальника відділу освіти Люботинської міської ради</a:t>
            </a:r>
            <a:endParaRPr lang="ru-RU" altLang="uk-UA" sz="2000" smtClean="0"/>
          </a:p>
        </p:txBody>
      </p:sp>
      <p:pic>
        <p:nvPicPr>
          <p:cNvPr id="3076" name="Picture 5" descr="C:\Users\office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381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Спортивний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майданчик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території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Караванської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ЗОШ</a:t>
            </a:r>
          </a:p>
        </p:txBody>
      </p:sp>
      <p:pic>
        <p:nvPicPr>
          <p:cNvPr id="12291" name="Содержимое 7" descr="C:\Users\Ситченко\Desktop\фото для презентації\караван площадка\IMG-82188e5ccadcf16b7033df83f4a2c6e2-V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4443412" cy="3384550"/>
          </a:xfrm>
        </p:spPr>
      </p:pic>
      <p:pic>
        <p:nvPicPr>
          <p:cNvPr id="12292" name="Содержимое 9" descr="C:\Users\Ситченко\AppData\Local\Microsoft\Windows\INetCache\Content.Word\IMG-11e9afc4c9fe73ba5c7be36491c5ca6f-V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400" y="2781300"/>
            <a:ext cx="4673600" cy="387667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576263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400" b="1" dirty="0" smtClean="0"/>
              <a:t>Співпраця у проектній діяльності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Участь у конкурсі міні-проектів розвитку територіальних громад «Разом в майбутнє» у 2018 році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173163" y="1557338"/>
            <a:ext cx="7772400" cy="5040312"/>
          </a:xfrm>
        </p:spPr>
        <p:txBody>
          <a:bodyPr/>
          <a:lstStyle/>
          <a:p>
            <a:r>
              <a:rPr lang="ru-RU" altLang="ru-RU" sz="2800" smtClean="0"/>
              <a:t>Сучасний кабінет початкової школи – шлях до створення освітнього середовища молодших школярів (гімназія №1) , </a:t>
            </a:r>
            <a:r>
              <a:rPr lang="ru-RU" altLang="ru-RU" sz="2800" b="1" smtClean="0"/>
              <a:t>вартість проекту - 295,000 тис.грн.</a:t>
            </a:r>
            <a:r>
              <a:rPr lang="ru-RU" altLang="ru-RU" sz="2800" smtClean="0"/>
              <a:t> (з обласного бюджету – 147,500 грн.; з місцевого – 132,750 грн., кошти батьків – 14750 грн.)</a:t>
            </a:r>
            <a:r>
              <a:rPr lang="uk-UA" altLang="ru-RU" sz="2800" smtClean="0"/>
              <a:t>.</a:t>
            </a:r>
            <a:endParaRPr lang="ru-RU" altLang="ru-RU" sz="28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кабінет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початкової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гімназії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№ 1</a:t>
            </a:r>
          </a:p>
        </p:txBody>
      </p:sp>
      <p:pic>
        <p:nvPicPr>
          <p:cNvPr id="14339" name="Содержимое 10" descr="C:\Users\Ситченко\Desktop\фото для презентації\ЛГ № 1 клас проект\IMG-604a89b6a5339638ccc042f469740654-V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213100"/>
            <a:ext cx="4248150" cy="3360738"/>
          </a:xfrm>
        </p:spPr>
      </p:pic>
      <p:pic>
        <p:nvPicPr>
          <p:cNvPr id="14340" name="Содержимое 12" descr="C:\Users\Ситченко\Desktop\фото для презентації\ЛГ № 1 клас проект\IMG-e424b70292102ed50b2fda623386abbf-V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4319588" cy="314642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Реалізація освітнього проекту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«На крилах успіху» в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НВК №2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3" name="Содержимое 4" descr="C:\Users\Ситченко\Desktop\фото для презентації\НВК № 2\Photo042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4587875" cy="3911600"/>
          </a:xfrm>
        </p:spPr>
      </p:pic>
      <p:pic>
        <p:nvPicPr>
          <p:cNvPr id="15364" name="Содержимое 6" descr="C:\Users\Ситченко\Desktop\фото для презентації\НВК № 2\підготовка до роботи в групах (Копировать)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787900" cy="38608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12954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Реалізація Програми розвитку дітей старшого дошкільного віку «Впевнений старт»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Методист Люботинського ДНЗ № 1 Попова О.О. проводить роботу з батьками щодо ознайомлення з Програмою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Содержимое 6" descr="C:\Users\Ситченко\Desktop\фото для презентації\IMG_4751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1773238"/>
            <a:ext cx="5976937" cy="464343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Реалізація Програми розвитку дітей старшого дошкільного віку «Впевнений старт»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1 та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1" name="Содержимое 4" descr="C:\Users\Ситченко\Desktop\фото для презентації\ДНЗ № 1\IMG-79cf5dc334bf612a2b07a46e2dbdb743-V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602163" cy="3362325"/>
          </a:xfrm>
        </p:spPr>
      </p:pic>
      <p:pic>
        <p:nvPicPr>
          <p:cNvPr id="17412" name="Содержимое 6" descr="C:\Users\Ситченко\Desktop\фото для презентації\ДНЗ № 1\IMG-512e1546b7d7a076ad17774025f29f5a-V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3141663"/>
            <a:ext cx="5003800" cy="35496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Виступ практичного психолога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Столяренко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О.О. на батьківських зборах батьків учнів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Люботинської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ЗОШ № 5 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“Вплив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ІКТ на розвиток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дитини”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3" y="1341438"/>
            <a:ext cx="8148637" cy="5186362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1008063"/>
          </a:xfrm>
        </p:spPr>
        <p:txBody>
          <a:bodyPr/>
          <a:lstStyle/>
          <a:p>
            <a:pPr algn="ctr"/>
            <a:r>
              <a:rPr lang="uk-UA" altLang="ru-RU" sz="2800" b="1" smtClean="0">
                <a:cs typeface="Times New Roman" pitchFamily="18" charset="0"/>
              </a:rPr>
              <a:t>Перемоги гуртківців Люботинського МБДЮТ у конкурсах різного рівня</a:t>
            </a:r>
            <a:endParaRPr lang="ru-RU" altLang="ru-RU" sz="2800" smtClean="0"/>
          </a:p>
        </p:txBody>
      </p:sp>
      <p:graphicFrame>
        <p:nvGraphicFramePr>
          <p:cNvPr id="19459" name="Объект 6"/>
          <p:cNvGraphicFramePr>
            <a:graphicFrameLocks noGrp="1"/>
          </p:cNvGraphicFramePr>
          <p:nvPr>
            <p:ph idx="1"/>
          </p:nvPr>
        </p:nvGraphicFramePr>
        <p:xfrm>
          <a:off x="1208088" y="1433513"/>
          <a:ext cx="7788275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3" imgW="7791363" imgH="4712616" progId="Excel.Chart.8">
                  <p:embed/>
                </p:oleObj>
              </mc:Choice>
              <mc:Fallback>
                <p:oleObj r:id="rId3" imgW="7791363" imgH="4712616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433513"/>
                        <a:ext cx="7788275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Колектив сучасного танцю 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 believe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Содержимое 9" descr="C:\Users\Ситченко\Desktop\фото для презентації\звіт лг 1\11111111б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836613"/>
            <a:ext cx="6840537" cy="508952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Колектив сучасної хореографії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“Монреаль”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7488238" cy="561657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987675" y="457200"/>
            <a:ext cx="5957888" cy="1143000"/>
          </a:xfrm>
        </p:spPr>
        <p:txBody>
          <a:bodyPr/>
          <a:lstStyle/>
          <a:p>
            <a:pPr algn="ctr"/>
            <a:r>
              <a:rPr lang="uk-UA" altLang="ru-RU" sz="2000" b="1" smtClean="0"/>
              <a:t>Взаємодія з батьківською громадою передбачає:</a:t>
            </a:r>
            <a:endParaRPr lang="ru-RU" altLang="ru-RU" sz="2000" b="1" smtClean="0"/>
          </a:p>
        </p:txBody>
      </p:sp>
      <p:pic>
        <p:nvPicPr>
          <p:cNvPr id="4100" name="Picture 5" descr="Картинки по запросу методична робота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0"/>
            <a:ext cx="21859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C:\Users\office\Desktop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07126"/>
            <a:ext cx="787558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55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935037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Родинне свято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№2 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Майстер-клас з виготовлення </a:t>
            </a:r>
            <a:r>
              <a:rPr lang="uk-UA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ляльок-мотанок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7200900" cy="5399087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Творчий звіт перед батьківською громадськістю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Люботинській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гімназії № 1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5" name="Содержимое 7" descr="C:\Users\Ситченко\Desktop\фото для презентації\звіт лг 1\звіт 1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7200900" cy="501808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турнір з шахів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052513"/>
            <a:ext cx="6907213" cy="5176837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турнір з настільного тенісу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3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704215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фестиваль – конкурс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“Люботинські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джерела”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7862887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фестиваль – конкурс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“Люботинські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джерела”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81724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фестиваль – конкурс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“Люботинські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джерела”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66788"/>
            <a:ext cx="7993063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Міський фестиваль – конкурс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“Люботинські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джерела”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813752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М’які дивани в холі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Люботинської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ЗОШ № 5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052513"/>
            <a:ext cx="6769100" cy="5545137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Комплект меблів для шкільної їдальні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Люботинській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ЗОШ № 4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7" name="Picture 2" descr="C:\Users\Ситченко\Desktop\фото для презентації\фото меблі Баранов\меблі ідальня ЗОШ №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196975"/>
            <a:ext cx="6911975" cy="5184775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ctr"/>
            <a:r>
              <a:rPr lang="uk-UA" altLang="ru-RU" sz="3600" b="1" smtClean="0"/>
              <a:t>Напрямки  співпраці з батьківською громадою</a:t>
            </a:r>
            <a:endParaRPr lang="ru-RU" altLang="ru-RU" sz="36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73163" y="1268413"/>
            <a:ext cx="7772400" cy="48275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uk-UA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400" dirty="0" smtClean="0"/>
              <a:t> співпраця у проектній діяльності, </a:t>
            </a:r>
          </a:p>
          <a:p>
            <a:pPr>
              <a:defRPr/>
            </a:pPr>
            <a:r>
              <a:rPr lang="uk-UA" sz="2400" dirty="0" smtClean="0"/>
              <a:t>співпраця у навчальній діяльності, </a:t>
            </a:r>
          </a:p>
          <a:p>
            <a:pPr>
              <a:defRPr/>
            </a:pPr>
            <a:r>
              <a:rPr lang="uk-UA" sz="2400" dirty="0" smtClean="0"/>
              <a:t>співпраця у покращенні матеріально-технічної бази закладів освіти міста, </a:t>
            </a:r>
          </a:p>
          <a:p>
            <a:pPr>
              <a:defRPr/>
            </a:pPr>
            <a:r>
              <a:rPr lang="uk-UA" sz="2400" dirty="0" smtClean="0"/>
              <a:t>співпраця  з органами місцевого самоврядування</a:t>
            </a:r>
            <a:endParaRPr lang="ru-RU" sz="2400" dirty="0" smtClean="0"/>
          </a:p>
        </p:txBody>
      </p:sp>
      <p:pic>
        <p:nvPicPr>
          <p:cNvPr id="5124" name="Picture 2" descr="&amp;Kcy;&amp;acy;&amp;rcy;&amp;tcy;&amp;icy;&amp;ncy;&amp;kcy;&amp;icy; &amp;pcy;&amp;ocy; &amp;zcy;&amp;acy;&amp;pcy;&amp;rcy;&amp;ocy;&amp;scy;&amp;ucy; &amp;fcy;&amp;ocy;&amp;tcy;&amp;ocy; &amp;ncy;&amp;acy;&amp;vcy;&amp;chcy;&amp;acy;&amp;ncy;&amp;ncy;&amp;yacy; &amp;vcy;&amp;chcy;&amp;icy;&amp;tcy;&amp;iecy;&amp;lcy;&amp;iukcy;&amp;v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4149725"/>
            <a:ext cx="34909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Комплект меблів для початкових класів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Люботинській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гімназії № 1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1" name="Picture 2" descr="C:\Users\Ситченко\Desktop\фото для презентації\фото меблі Баранов\комплект для 1 кл. ЛГ №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052513"/>
            <a:ext cx="7145338" cy="5359400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Стільці для вчительської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НВК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5" name="Picture 3" descr="C:\Users\Ситченко\Desktop\фото для презентації\фото меблі Баранов\стільці НВК №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7386637" cy="5540375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Куточок природи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9" name="Picture 2" descr="C:\Users\Ситченко\Desktop\фото для презентації\фото меблі Баранов\ДНЗ № 2-куточок природ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836613"/>
            <a:ext cx="7770812" cy="5827712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Ігровий куточок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“Лікарня”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3" name="Picture 2" descr="C:\Users\Ситченко\Desktop\фото для презентації\фото меблі Баранов\ДНЗ № 2 -ігровий куточок Лікарн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475138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Ігровий куточок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“Господарочка”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7" name="Picture 2" descr="C:\Users\Ситченко\Desktop\фото для презентації\фото меблі Баранов\ДНЗ № 2 ігровий куточок Господароч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3960812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Ігровий куточок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“Магазин”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1" name="Picture 2" descr="C:\Users\Ситченко\Desktop\фото для презентації\фото меблі Баранов\ДНЗ № 2 -ігровий куточок магаз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313" y="836613"/>
            <a:ext cx="4400550" cy="5867400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Ігровий куточок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“Перукарня”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Люботинському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ДНЗ № 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4438" y="836613"/>
            <a:ext cx="4248150" cy="5761037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Голова Харківської облдержадміністрації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Світлична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Ю.О. вручає директору ТОВ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“Меблікс”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Баранову В. почесну грамоту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939" name="Picture 2" descr="C:\Users\Ситченко\Desktop\фото для презентації\134a78482000x13336e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7669212" cy="5100638"/>
          </a:xfr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64770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ч. 2 ст.26 Закону України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“Про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загальну середню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освіту”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63" name="Содержимое 3"/>
          <p:cNvSpPr>
            <a:spLocks noGrp="1"/>
          </p:cNvSpPr>
          <p:nvPr>
            <p:ph sz="half" idx="1"/>
          </p:nvPr>
        </p:nvSpPr>
        <p:spPr>
          <a:xfrm>
            <a:off x="1173163" y="836613"/>
            <a:ext cx="7575550" cy="5259387"/>
          </a:xfrm>
        </p:spPr>
        <p:txBody>
          <a:bodyPr/>
          <a:lstStyle/>
          <a:p>
            <a:pPr algn="just"/>
            <a:r>
              <a:rPr lang="ru-RU" altLang="ru-RU" sz="2000" smtClean="0"/>
              <a:t>Керівник державного, комунального закладу загальної середньої освіти призначається на посаду за результатами конкурсного відбору строком на шість років (строком на два роки - для особи, яка призначається на посаду керівника закладу загальної середньої освіти вперше) на підставі рішення конкурсної комісії, </a:t>
            </a:r>
            <a:r>
              <a:rPr lang="ru-RU" altLang="ru-RU" sz="2000" smtClean="0">
                <a:solidFill>
                  <a:srgbClr val="FF0000"/>
                </a:solidFill>
              </a:rPr>
              <a:t>до складу якої входять </a:t>
            </a:r>
            <a:r>
              <a:rPr lang="ru-RU" altLang="ru-RU" sz="2000" smtClean="0"/>
              <a:t>представники засновника (засновників), трудового колективу, </a:t>
            </a:r>
            <a:r>
              <a:rPr lang="ru-RU" altLang="ru-RU" sz="2000" smtClean="0">
                <a:solidFill>
                  <a:srgbClr val="FF0000"/>
                </a:solidFill>
              </a:rPr>
              <a:t>громадського об’єднання батьків учнів (вихованців) закладу загальної середньої освіти та громадського об’єднання керівників закладів загальної середньої освіти відповідної адміністративно-територіальної одиниці. </a:t>
            </a:r>
            <a:r>
              <a:rPr lang="ru-RU" altLang="ru-RU" sz="2000" smtClean="0"/>
              <a:t>До участі у роботі комісії з правом дорадчого голосу можуть залучатися представники громадських об’єднань та експерти у сфері загальної середньої освіти.</a:t>
            </a:r>
          </a:p>
          <a:p>
            <a:pPr algn="just"/>
            <a:endParaRPr lang="ru-RU" altLang="ru-RU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Users\office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-6350"/>
            <a:ext cx="56261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576263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400" b="1" dirty="0" smtClean="0"/>
              <a:t>Співпраця у проектній діяльності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Участь у конкурсі міні-проектів розвитку територіальних громад «Разом в майбутнє» у 2018 році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173163" y="1557338"/>
            <a:ext cx="7772400" cy="5040312"/>
          </a:xfrm>
        </p:spPr>
        <p:txBody>
          <a:bodyPr/>
          <a:lstStyle/>
          <a:p>
            <a:r>
              <a:rPr lang="ru-RU" altLang="ru-RU" sz="2800" smtClean="0"/>
              <a:t>1. Безпечне подвір’я – запорука здоров’я (упорядкування подвір’я Люботинського міського Будинку дитячої та юнацької творчості), </a:t>
            </a:r>
            <a:r>
              <a:rPr lang="ru-RU" altLang="ru-RU" sz="2800" b="1" smtClean="0"/>
              <a:t>вартість проекту - 113,179,25 тис.грн.</a:t>
            </a:r>
            <a:r>
              <a:rPr lang="ru-RU" altLang="ru-RU" sz="2800" smtClean="0"/>
              <a:t> (з обласного бюджету – 56643,00 грн.; з місцевого – 50872,25 грн., кошти батьків – 5664,00 грн.)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office\Desktop\Рисунок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535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office\Desktop\Рисунок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620713"/>
          </a:xfrm>
        </p:spPr>
        <p:txBody>
          <a:bodyPr/>
          <a:lstStyle/>
          <a:p>
            <a:pPr algn="ctr"/>
            <a:r>
              <a:rPr lang="uk-UA" altLang="ru-RU" sz="2400" b="1" smtClean="0">
                <a:solidFill>
                  <a:srgbClr val="6600CC"/>
                </a:solidFill>
              </a:rPr>
              <a:t>Пріоритетні завдання на 2019 рік</a:t>
            </a:r>
            <a:endParaRPr lang="ru-RU" altLang="ru-RU" sz="2400" b="1" smtClean="0">
              <a:solidFill>
                <a:srgbClr val="6600CC"/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1173163" y="620713"/>
            <a:ext cx="7772400" cy="5475287"/>
          </a:xfrm>
        </p:spPr>
        <p:txBody>
          <a:bodyPr/>
          <a:lstStyle/>
          <a:p>
            <a:r>
              <a:rPr lang="uk-UA" altLang="ru-RU" sz="2400" smtClean="0"/>
              <a:t> активізувати роботу з батьківською громадськістю щодо розроблення міні- проектів «Разом у майбутнє»;</a:t>
            </a:r>
            <a:endParaRPr lang="ru-RU" altLang="ru-RU" sz="2400" smtClean="0"/>
          </a:p>
          <a:p>
            <a:r>
              <a:rPr lang="uk-UA" altLang="ru-RU" sz="2400" smtClean="0"/>
              <a:t>підготувати та провести на рівні міста круглий стіл із залученням батьківської громадськості «Освіта міста: проблеми і перспективи»;</a:t>
            </a:r>
            <a:endParaRPr lang="ru-RU" altLang="ru-RU" sz="2400" smtClean="0"/>
          </a:p>
          <a:p>
            <a:r>
              <a:rPr lang="uk-UA" altLang="ru-RU" sz="2400" smtClean="0"/>
              <a:t>ініціювати створення громадських об’єднань у кожному закладі освіти міста з метою розширення повноважень батьківської громадськості;</a:t>
            </a:r>
          </a:p>
          <a:p>
            <a:r>
              <a:rPr lang="uk-UA" altLang="ru-RU" sz="2400" smtClean="0"/>
              <a:t>продовжити інформаційну роботу щодо новацій, що відбуваються в освітній галузі (на сайті міської ради, відділу та закладів освіти, міській газеті «Люботинський вісник»).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863600"/>
          </a:xfrm>
        </p:spPr>
        <p:txBody>
          <a:bodyPr/>
          <a:lstStyle/>
          <a:p>
            <a:pPr algn="ctr"/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2800" b="1" smtClean="0">
                <a:solidFill>
                  <a:srgbClr val="6600CC"/>
                </a:solidFill>
              </a:rPr>
              <a:t>Бажаємо всім плідної співпраці з батьківськими громадами та успішного втілення освітньої реформи!</a:t>
            </a:r>
            <a:br>
              <a:rPr lang="uk-UA" altLang="ru-RU" sz="2800" b="1" smtClean="0">
                <a:solidFill>
                  <a:srgbClr val="6600CC"/>
                </a:solidFill>
              </a:rPr>
            </a:br>
            <a:r>
              <a:rPr lang="uk-UA" altLang="ru-RU" sz="2800" b="1" smtClean="0">
                <a:solidFill>
                  <a:srgbClr val="FF00FF"/>
                </a:solidFill>
              </a:rPr>
              <a:t>Майбутнє наших дітей у наших руках!!!</a:t>
            </a:r>
            <a:r>
              <a:rPr lang="uk-UA" altLang="ru-RU" sz="3600" b="1" smtClean="0">
                <a:solidFill>
                  <a:srgbClr val="FF00FF"/>
                </a:solidFill>
              </a:rPr>
              <a:t/>
            </a:r>
            <a:br>
              <a:rPr lang="uk-UA" altLang="ru-RU" sz="3600" b="1" smtClean="0">
                <a:solidFill>
                  <a:srgbClr val="FF00FF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r>
              <a:rPr lang="uk-UA" altLang="ru-RU" sz="3600" b="1" smtClean="0">
                <a:solidFill>
                  <a:srgbClr val="6600CC"/>
                </a:solidFill>
              </a:rPr>
              <a:t/>
            </a:r>
            <a:br>
              <a:rPr lang="uk-UA" altLang="ru-RU" sz="3600" b="1" smtClean="0">
                <a:solidFill>
                  <a:srgbClr val="6600CC"/>
                </a:solidFill>
              </a:rPr>
            </a:br>
            <a:endParaRPr lang="ru-RU" altLang="ru-RU" sz="3600" b="1" smtClean="0">
              <a:solidFill>
                <a:srgbClr val="6600CC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56546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Подвір’я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Люботинського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міського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Будинку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юнацької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творчості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628775"/>
            <a:ext cx="3810000" cy="4467225"/>
          </a:xfrm>
        </p:spPr>
        <p:txBody>
          <a:bodyPr/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ДО</a:t>
            </a:r>
          </a:p>
          <a:p>
            <a:pPr algn="ctr"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Рисунок 7" descr="C:\Users\Ситченко\Desktop\фото для презентації\фото БДТ\IMG_0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4679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9" descr="C:\Users\Ситченко\Desktop\фото для презентації\фото БДТ\IMG_0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4275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Подвір’я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Люботинського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міського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Будинку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юнацької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творчості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628775"/>
            <a:ext cx="3810000" cy="4467225"/>
          </a:xfrm>
        </p:spPr>
        <p:txBody>
          <a:bodyPr/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ДО</a:t>
            </a:r>
          </a:p>
          <a:p>
            <a:pPr algn="ctr"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altLang="ru-RU" smtClean="0"/>
              <a:t>Після</a:t>
            </a:r>
            <a:endParaRPr lang="ru-RU" altLang="ru-RU" smtClean="0"/>
          </a:p>
        </p:txBody>
      </p:sp>
      <p:pic>
        <p:nvPicPr>
          <p:cNvPr id="8197" name="Рисунок 8" descr="C:\Users\Ситченко\Desktop\фото для презентації\фото БДТ\20181115_080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4210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9" descr="C:\Users\Ситченко\Desktop\фото для презентації\фото БДТ\20181115_08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33845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576263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400" b="1" dirty="0" smtClean="0"/>
              <a:t>Співпраця у проектній діяльності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Участь у конкурсі міні-проектів розвитку територіальних громад «Разом в майбутнє» у 2018 році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73163" y="1557338"/>
            <a:ext cx="7772400" cy="5040312"/>
          </a:xfrm>
        </p:spPr>
        <p:txBody>
          <a:bodyPr/>
          <a:lstStyle/>
          <a:p>
            <a:r>
              <a:rPr lang="ru-RU" altLang="ru-RU" sz="2800" smtClean="0"/>
              <a:t>2. Здорова дитина - здорова країна (придбання сучасного спортивного майданчика у Люботинській ЗОШ №6), </a:t>
            </a:r>
            <a:r>
              <a:rPr lang="ru-RU" altLang="ru-RU" sz="2800" b="1" smtClean="0"/>
              <a:t>вартість проекту - 112,100 тис.грн.</a:t>
            </a:r>
            <a:r>
              <a:rPr lang="ru-RU" altLang="ru-RU" sz="2800" smtClean="0"/>
              <a:t> (з обласного бюджету - 56050,00 грн.; з місцевого – 50445 грн., кошти батьків – 5605 грн.)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3" y="188913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спортивний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майданчик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Люботинській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ЗОШ №6</a:t>
            </a:r>
          </a:p>
        </p:txBody>
      </p:sp>
      <p:pic>
        <p:nvPicPr>
          <p:cNvPr id="10243" name="Содержимое 8" descr="C:\Users\Ситченко\Desktop\фото для презентації\DSC0708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3671887" cy="5114925"/>
          </a:xfrm>
        </p:spPr>
      </p:pic>
      <p:pic>
        <p:nvPicPr>
          <p:cNvPr id="10244" name="Содержимое 10" descr="C:\Users\Ситченко\Desktop\фото для презентації\DSC0668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752975" cy="468153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73163" y="260350"/>
            <a:ext cx="7772400" cy="576263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400" b="1" dirty="0" smtClean="0"/>
              <a:t>Співпраця у проектній діяльності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Участь у конкурсі міні-проектів розвитку територіальних громад «Разом в майбутнє» у 2018 році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73163" y="1557338"/>
            <a:ext cx="7772400" cy="5040312"/>
          </a:xfrm>
        </p:spPr>
        <p:txBody>
          <a:bodyPr/>
          <a:lstStyle/>
          <a:p>
            <a:r>
              <a:rPr lang="ru-RU" altLang="ru-RU" sz="2800" smtClean="0"/>
              <a:t>Спортивний майданчик для всіх – від дорослих до малих! (встановлення спортивного майданчику на території Караванської ЗОШ), </a:t>
            </a:r>
            <a:r>
              <a:rPr lang="ru-RU" altLang="ru-RU" sz="2800" b="1" smtClean="0"/>
              <a:t>вартість   проекту - 238,900  тис.грн.</a:t>
            </a:r>
            <a:r>
              <a:rPr lang="ru-RU" altLang="ru-RU" sz="2800" smtClean="0"/>
              <a:t> (з обласного бюджету – 119450,00 грн.; з місцевого – 107505,00 грн., кошти батьків – 11945,00 грн.);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Designs\Галстук.pot</Template>
  <TotalTime>3737</TotalTime>
  <Words>689</Words>
  <Application>Microsoft Office PowerPoint</Application>
  <PresentationFormat>Экран (4:3)</PresentationFormat>
  <Paragraphs>58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Times New Roman</vt:lpstr>
      <vt:lpstr>Arial</vt:lpstr>
      <vt:lpstr>Wingdings</vt:lpstr>
      <vt:lpstr>Галстук</vt:lpstr>
      <vt:lpstr>Диаграмма Microsoft Office Excel</vt:lpstr>
      <vt:lpstr> «Взаємодія закладів освіти м.Люботина та батьківської громади як запорука підвищення ефективності навчання та виховання учнів» </vt:lpstr>
      <vt:lpstr>Взаємодія з батьківською громадою передбачає:</vt:lpstr>
      <vt:lpstr>Напрямки  співпраці з батьківською громадою</vt:lpstr>
      <vt:lpstr>  Співпраця у проектній діяльності Участь у конкурсі міні-проектів розвитку територіальних громад «Разом в майбутнє» у 2018 році</vt:lpstr>
      <vt:lpstr>Подвір’я Люботинського міського Будинку дитячої та юнацької творчості</vt:lpstr>
      <vt:lpstr>Подвір’я Люботинського міського Будинку дитячої та юнацької творчості </vt:lpstr>
      <vt:lpstr>  Співпраця у проектній діяльності Участь у конкурсі міні-проектів розвитку територіальних громад «Разом в майбутнє» у 2018 році</vt:lpstr>
      <vt:lpstr>Сучасний спортивний майданчик  у Люботинській ЗОШ №6</vt:lpstr>
      <vt:lpstr>  Співпраця у проектній діяльності Участь у конкурсі міні-проектів розвитку територіальних громад «Разом в майбутнє» у 2018 році</vt:lpstr>
      <vt:lpstr>Спортивний майданчик на території Караванської ЗОШ</vt:lpstr>
      <vt:lpstr>  Співпраця у проектній діяльності Участь у конкурсі міні-проектів розвитку територіальних громад «Разом в майбутнє» у 2018 році</vt:lpstr>
      <vt:lpstr>Сучасний кабінет початкової школи у Люботинсьій гімназії № 1</vt:lpstr>
      <vt:lpstr>Реалізація освітнього проекту «На крилах успіху» в Люботинському НВК №2</vt:lpstr>
      <vt:lpstr>Реалізація Програми розвитку дітей старшого дошкільного віку «Впевнений старт»  Методист Люботинського ДНЗ № 1 Попова О.О. проводить роботу з батьками щодо ознайомлення з Програмою</vt:lpstr>
      <vt:lpstr>Реалізація Програми розвитку дітей старшого дошкільного віку «Впевнений старт» у Люботинському ДНЗ № 1 та ДНЗ № 2</vt:lpstr>
      <vt:lpstr>Виступ практичного психолога Столяренко О.О. на батьківських зборах батьків учнів Люботинської ЗОШ № 5  “Вплив ІКТ на розвиток дитини”</vt:lpstr>
      <vt:lpstr>Перемоги гуртківців Люботинського МБДЮТ у конкурсах різного рівня</vt:lpstr>
      <vt:lpstr>Колектив сучасного танцю “I believe”</vt:lpstr>
      <vt:lpstr>Колектив сучасної хореографії “Монреаль”</vt:lpstr>
      <vt:lpstr>Родинне свято у Люботинському ДНЗ №2  Майстер-клас з виготовлення ляльок-мотанок  </vt:lpstr>
      <vt:lpstr>Творчий звіт перед батьківською громадськістю у Люботинській гімназії № 1</vt:lpstr>
      <vt:lpstr>Міський турнір з шахів</vt:lpstr>
      <vt:lpstr>Міський турнір з настільного тенісу</vt:lpstr>
      <vt:lpstr>Міський фестиваль – конкурс “Люботинські джерела”</vt:lpstr>
      <vt:lpstr>Міський фестиваль – конкурс “Люботинські джерела”</vt:lpstr>
      <vt:lpstr>Міський фестиваль – конкурс “Люботинські джерела”</vt:lpstr>
      <vt:lpstr>Міський фестиваль – конкурс “Люботинські джерела”</vt:lpstr>
      <vt:lpstr>М’які дивани в холі Люботинської ЗОШ № 5</vt:lpstr>
      <vt:lpstr>Комплект меблів для шкільної їдальні у Люботинській ЗОШ № 4</vt:lpstr>
      <vt:lpstr>Комплект меблів для початкових класів у Люботинській гімназії № 1</vt:lpstr>
      <vt:lpstr>Стільці для вчительської у Люботинському НВК № 2</vt:lpstr>
      <vt:lpstr>Куточок природи у Люботинському ДНЗ № 2</vt:lpstr>
      <vt:lpstr>Ігровий куточок “Лікарня” у Люботинському ДНЗ № 2</vt:lpstr>
      <vt:lpstr>Ігровий куточок “Господарочка” у Люботинському ДНЗ № 2</vt:lpstr>
      <vt:lpstr>Ігровий куточок “Магазин” Люботинському ДНЗ № 2</vt:lpstr>
      <vt:lpstr>Ігровий куточок “Перукарня” Люботинському ДНЗ № 2</vt:lpstr>
      <vt:lpstr>Голова Харківської облдержадміністрації Світлична Ю.О. вручає директору ТОВ “Меблікс” Баранову В. почесну грамоту</vt:lpstr>
      <vt:lpstr>ч. 2 ст.26 Закону України “Про загальну середню освіту”</vt:lpstr>
      <vt:lpstr>Презентация PowerPoint</vt:lpstr>
      <vt:lpstr>Презентация PowerPoint</vt:lpstr>
      <vt:lpstr>Презентация PowerPoint</vt:lpstr>
      <vt:lpstr>Пріоритетні завдання на 2019 рік</vt:lpstr>
      <vt:lpstr>     Бажаємо всім плідної співпраці з батьківськими громадами та успішного втілення освітньої реформи! Майбутнє наших дітей у наших руках!!!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374</cp:revision>
  <dcterms:created xsi:type="dcterms:W3CDTF">1601-01-01T00:00:00Z</dcterms:created>
  <dcterms:modified xsi:type="dcterms:W3CDTF">2018-11-21T15:23:44Z</dcterms:modified>
</cp:coreProperties>
</file>