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309" r:id="rId4"/>
    <p:sldId id="299" r:id="rId5"/>
    <p:sldId id="298" r:id="rId6"/>
    <p:sldId id="301" r:id="rId7"/>
    <p:sldId id="288" r:id="rId8"/>
    <p:sldId id="290" r:id="rId9"/>
    <p:sldId id="303" r:id="rId10"/>
    <p:sldId id="304" r:id="rId11"/>
    <p:sldId id="281" r:id="rId12"/>
    <p:sldId id="283" r:id="rId13"/>
    <p:sldId id="282" r:id="rId14"/>
    <p:sldId id="285" r:id="rId15"/>
    <p:sldId id="292" r:id="rId16"/>
    <p:sldId id="296" r:id="rId17"/>
    <p:sldId id="306" r:id="rId18"/>
    <p:sldId id="307" r:id="rId19"/>
    <p:sldId id="310" r:id="rId20"/>
    <p:sldId id="305" r:id="rId21"/>
    <p:sldId id="295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  <a:srgbClr val="FF0000"/>
    <a:srgbClr val="F5C163"/>
    <a:srgbClr val="4D310B"/>
    <a:srgbClr val="666633"/>
    <a:srgbClr val="5E5544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6" autoAdjust="0"/>
  </p:normalViewPr>
  <p:slideViewPr>
    <p:cSldViewPr>
      <p:cViewPr>
        <p:scale>
          <a:sx n="100" d="100"/>
          <a:sy n="100" d="100"/>
        </p:scale>
        <p:origin x="-420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/>
              <a:t>Образец текста</a:t>
            </a:r>
          </a:p>
          <a:p>
            <a:pPr lvl="1"/>
            <a:r>
              <a:rPr lang="ru-RU" altLang="uk-UA" noProof="0"/>
              <a:t>Второй уровень</a:t>
            </a:r>
          </a:p>
          <a:p>
            <a:pPr lvl="2"/>
            <a:r>
              <a:rPr lang="ru-RU" altLang="uk-UA" noProof="0"/>
              <a:t>Третий уровень</a:t>
            </a:r>
          </a:p>
          <a:p>
            <a:pPr lvl="3"/>
            <a:r>
              <a:rPr lang="ru-RU" altLang="uk-UA" noProof="0"/>
              <a:t>Четвертый уровень</a:t>
            </a:r>
          </a:p>
          <a:p>
            <a:pPr lvl="4"/>
            <a:r>
              <a:rPr lang="ru-RU" altLang="uk-UA" noProof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798B4-644B-4D58-B962-4210582AE64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F1DDE6-500F-4197-AD06-835E5BEB7241}" type="slidenum">
              <a:rPr lang="ru-RU" altLang="ru-RU" sz="1200">
                <a:latin typeface="Calibri" pitchFamily="34" charset="0"/>
              </a:rPr>
              <a:pPr algn="r"/>
              <a:t>22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ED3B-5F9E-40B2-8447-DD50B99861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7899-5F6D-4A89-BDFF-66000CF31D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6443-C16A-4467-9DD0-ACA162F33F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FD84-2147-4F80-8952-FBF1878D92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F43D-CC3D-4785-8F62-19D059F9C8F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8730-C5AD-4E31-BDDD-CA5BDC8153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9E2B-782A-44B7-B195-5B91D9469A5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3E3B-6712-464B-B8C7-FCF45B77135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86A7-AC52-4407-A23D-71622A55C39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27DD-DAA9-4E78-835E-47B83C675C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E574-1A9C-40CD-8021-75B8C9F2D3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9B5276-D884-46FE-85C3-49F549CB64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534400" cy="3686175"/>
          </a:xfrm>
        </p:spPr>
        <p:txBody>
          <a:bodyPr anchor="ctr"/>
          <a:lstStyle/>
          <a:p>
            <a:pPr eaLnBrk="1" hangingPunct="1">
              <a:defRPr/>
            </a:pPr>
            <a:r>
              <a:rPr lang="uk-UA" alt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Реалізація завдань дошкільної освіти в Харківські області у 2018 році та перспективи розвитку у 2019 рік </a:t>
            </a:r>
            <a:endParaRPr lang="ru-RU" altLang="uk-UA" sz="4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6482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Руднєва С.М., головний спеціаліст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відділу дошкільної, загальної середньої,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корекційної та позашкільної освіти  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Департаменту науки і  освіти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Харківської обласної державної адміністрації</a:t>
            </a:r>
            <a:endParaRPr lang="ru-RU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82763"/>
          </a:xfrm>
        </p:spPr>
        <p:txBody>
          <a:bodyPr/>
          <a:lstStyle/>
          <a:p>
            <a:pPr>
              <a:defRPr/>
            </a:pPr>
            <a:r>
              <a:rPr lang="uk-UA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забезпечено виконання плану створення додаткових місць для дітей дошкільного  віку у 2018 році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610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Великобурлуцький район (Площанська ЗОШ І-ІІІ ст.)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uk-U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Золочівська ОТГ (Ряснянський ліцей)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uk-UA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Дергачівський район (Дергачівський ЗДО № 4)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53350" cy="4495800"/>
          </a:xfrm>
        </p:spPr>
        <p:txBody>
          <a:bodyPr/>
          <a:lstStyle/>
          <a:p>
            <a:pPr marL="514350" indent="-514350" eaLnBrk="1" hangingPunct="1">
              <a:spcBef>
                <a:spcPts val="800"/>
              </a:spcBef>
              <a:buFontTx/>
              <a:buAutoNum type="arabicPeriod"/>
            </a:pPr>
            <a:r>
              <a:rPr lang="uk-UA" b="1" u="sng" smtClean="0">
                <a:latin typeface="Calibri" pitchFamily="34" charset="0"/>
                <a:cs typeface="Calibri" pitchFamily="34" charset="0"/>
              </a:rPr>
              <a:t>Закон України "Про освіту"</a:t>
            </a:r>
          </a:p>
          <a:p>
            <a:pPr marL="514350" indent="-514350" eaLnBrk="1" hangingPunct="1">
              <a:spcBef>
                <a:spcPts val="800"/>
              </a:spcBef>
              <a:buFontTx/>
              <a:buNone/>
            </a:pPr>
            <a:r>
              <a:rPr lang="uk-UA" i="1" smtClean="0">
                <a:latin typeface="Calibri" pitchFamily="34" charset="0"/>
                <a:cs typeface="Calibri" pitchFamily="34" charset="0"/>
              </a:rPr>
              <a:t>Стаття 62, 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i="1" smtClean="0">
                <a:latin typeface="Calibri" pitchFamily="34" charset="0"/>
                <a:cs typeface="Calibri" pitchFamily="34" charset="0"/>
              </a:rPr>
              <a:t>Стаття 66</a:t>
            </a:r>
          </a:p>
          <a:p>
            <a:pPr marL="514350" indent="-514350"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b="1" u="sng" smtClean="0">
                <a:latin typeface="Calibri" pitchFamily="34" charset="0"/>
                <a:cs typeface="Calibri" pitchFamily="34" charset="0"/>
              </a:rPr>
              <a:t>2. Закон України "Про дошкільну освіту"</a:t>
            </a:r>
            <a:r>
              <a:rPr lang="uk-UA" b="1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i="1" smtClean="0">
                <a:latin typeface="Calibri" pitchFamily="34" charset="0"/>
                <a:cs typeface="Calibri" pitchFamily="34" charset="0"/>
              </a:rPr>
              <a:t>Стаття 17, </a:t>
            </a:r>
            <a:r>
              <a:rPr lang="uk-UA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i="1" smtClean="0">
                <a:latin typeface="Calibri" pitchFamily="34" charset="0"/>
                <a:cs typeface="Calibri" pitchFamily="34" charset="0"/>
              </a:rPr>
              <a:t>Стаття 18</a:t>
            </a:r>
          </a:p>
          <a:p>
            <a:pPr marL="514350" indent="-514350">
              <a:buFontTx/>
              <a:buNone/>
            </a:pPr>
            <a:r>
              <a:rPr lang="uk-UA" b="1" u="sng" smtClean="0">
                <a:latin typeface="Calibri" pitchFamily="34" charset="0"/>
                <a:cs typeface="Calibri" pitchFamily="34" charset="0"/>
              </a:rPr>
              <a:t>3. Закон України  </a:t>
            </a:r>
          </a:p>
          <a:p>
            <a:pPr marL="514350" indent="-514350">
              <a:buFontTx/>
              <a:buNone/>
            </a:pPr>
            <a:r>
              <a:rPr lang="uk-UA" b="1" u="sng" smtClean="0">
                <a:latin typeface="Calibri" pitchFamily="34" charset="0"/>
                <a:cs typeface="Calibri" pitchFamily="34" charset="0"/>
              </a:rPr>
              <a:t>"Про місцеве самоврядування в Україні"</a:t>
            </a:r>
          </a:p>
          <a:p>
            <a:pPr marL="514350" indent="-514350">
              <a:buFontTx/>
              <a:buNone/>
            </a:pPr>
            <a:r>
              <a:rPr lang="uk-UA" i="1" smtClean="0">
                <a:latin typeface="Calibri" pitchFamily="34" charset="0"/>
                <a:cs typeface="Calibri" pitchFamily="34" charset="0"/>
              </a:rPr>
              <a:t>Стаття 32</a:t>
            </a:r>
            <a:endParaRPr lang="ru-RU" sz="2800" smtClean="0"/>
          </a:p>
          <a:p>
            <a:pPr marL="514350" indent="-514350" eaLnBrk="1" hangingPunct="1">
              <a:spcBef>
                <a:spcPts val="800"/>
              </a:spcBef>
              <a:buFontTx/>
              <a:buNone/>
            </a:pPr>
            <a:endParaRPr lang="uk-UA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505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uk-UA" sz="3600" b="1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3600" b="1" u="sng" smtClean="0">
                <a:latin typeface="Calibri" pitchFamily="34" charset="0"/>
              </a:rPr>
              <a:t>Постанова Кабінету Міністрів України  від 19 вересня 2018 р. № 806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uk-UA" sz="4000" b="1" i="1" smtClean="0">
                <a:latin typeface="Calibri" pitchFamily="34" charset="0"/>
              </a:rPr>
              <a:t>"Про внесення змін до постанови           Кабінету Міністрів України                     від 13 вересня 2017 р. № 684"</a:t>
            </a: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Формування державної статистичної звітності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Наказ МОНУ від 21.08.2018 № 927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"Про збір даних до інформаційно-телекомунікаційної системи "Державна інформаційна система освіти" у 2018/2019 н.р."</a:t>
            </a:r>
          </a:p>
          <a:p>
            <a:pPr>
              <a:buFontTx/>
              <a:buNone/>
              <a:defRPr/>
            </a:pP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  Додаток 3 – Перелік форм державної статистичної звітності, що подаються закладами дошкільної освіти за формою № 85-к за 2018 рік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(До 28 лютого 2019 року)</a:t>
            </a:r>
            <a:endParaRPr 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 Міністерства охорони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здоров'я України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 24.04.2018 № 111-01/123</a:t>
            </a:r>
          </a:p>
          <a:p>
            <a:pPr algn="ctr">
              <a:buFontTx/>
              <a:buNone/>
              <a:defRPr/>
            </a:pP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(надає роз'яснення щодо використання медичних форм для зарахування дітей до закладів дошкільної освіти)  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Лист Міністерства освіти і науки України, Міністерства охорони здоров'я України                                  № №1/9-537  05.2-11/235301             від 06 вересня 2018 року</a:t>
            </a:r>
          </a:p>
          <a:p>
            <a:pPr algn="ctr">
              <a:buFontTx/>
              <a:buNone/>
              <a:defRPr/>
            </a:pPr>
            <a:r>
              <a:rPr lang="uk-UA" sz="4400" b="1" i="1" dirty="0">
                <a:latin typeface="Calibri" pitchFamily="34" charset="0"/>
              </a:rPr>
              <a:t>"Щодо напруженої епідемічної ситуації"</a:t>
            </a:r>
            <a:endParaRPr lang="ru-RU" sz="4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676400"/>
          </a:xfrm>
        </p:spPr>
        <p:txBody>
          <a:bodyPr anchor="t"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Наказ Міністерства освіти і науки України від 08 червня 2018 року № 609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000" b="1" smtClean="0">
                <a:latin typeface="Calibri" pitchFamily="34" charset="0"/>
                <a:cs typeface="Calibri" pitchFamily="34" charset="0"/>
              </a:rPr>
              <a:t>"Про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освіти"</a:t>
            </a: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  Міністерства освіти і науки України від 13.11. 2018 № 1/9-691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830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"Щодо організації діяльності інклюзивних груп  у закладах дошкільної освіти"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Додаток 1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"Інструктивно-методичні рекомендації щодо організації діяльності інклюзивних груп у закладах дошкільної освіти"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Додаток 2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"Примірний зразок індивідуальної програми розвитку"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Створення інклюзивних груп </a:t>
            </a:r>
            <a:b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закладах дошкільної освіти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pPr font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відома!</a:t>
            </a:r>
            <a:r>
              <a:rPr lang="uk-UA" alt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 В Україні – створено у ЗДО 564 групи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План 2018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sz="3600" i="1" dirty="0">
                <a:latin typeface="Calibri" panose="020F0502020204030204" pitchFamily="34" charset="0"/>
                <a:cs typeface="Calibri" panose="020F0502020204030204" pitchFamily="34" charset="0"/>
              </a:rPr>
              <a:t>37 груп, 68 дітей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Факт виконання плану станом на 14.12.2018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sz="3600" i="1" dirty="0">
                <a:latin typeface="Calibri" panose="020F0502020204030204" pitchFamily="34" charset="0"/>
                <a:cs typeface="Calibri" panose="020F0502020204030204" pitchFamily="34" charset="0"/>
              </a:rPr>
              <a:t>33 групи, 61 дитина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Не підтвердили виконання (або не виконання) плану 2018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3600" i="1" dirty="0">
                <a:latin typeface="Calibri" panose="020F0502020204030204" pitchFamily="34" charset="0"/>
                <a:cs typeface="Calibri" panose="020F0502020204030204" pitchFamily="34" charset="0"/>
              </a:rPr>
              <a:t>Балаклійський, Великобурлуцький, Вовчанський, Зміївський,  Ізюмський, Печенізький, Сахновщинський райони, Золочівська та Зачепилівська ОТГ 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Листи МОНУ у 2018 р.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uk-UA" alt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"Щодо необхідності реєстрації харчоблоків  закладів освіти як операторів ринку харчових продуктів"      </a:t>
            </a:r>
            <a:r>
              <a:rPr lang="uk-UA" sz="2800" i="1" dirty="0">
                <a:latin typeface="Calibri" panose="020F0502020204030204" pitchFamily="34" charset="0"/>
                <a:cs typeface="Calibri" panose="020F0502020204030204" pitchFamily="34" charset="0"/>
              </a:rPr>
              <a:t>від 12.01.2018 № 1/9-26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uk-UA" alt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"Щодо забезпечення наступності дошкільної та початкової освіти"</a:t>
            </a:r>
            <a:r>
              <a:rPr lang="uk-UA" alt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i="1" dirty="0">
                <a:latin typeface="Calibri" panose="020F0502020204030204" pitchFamily="34" charset="0"/>
                <a:cs typeface="Calibri" panose="020F0502020204030204" pitchFamily="34" charset="0"/>
              </a:rPr>
              <a:t>від 19.04.2018 № 1/9-249</a:t>
            </a:r>
          </a:p>
          <a:p>
            <a:pPr>
              <a:lnSpc>
                <a:spcPct val="90000"/>
              </a:lnSpc>
              <a:defRPr/>
            </a:pPr>
            <a:r>
              <a:rPr lang="uk-UA" alt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"Щодо особливостей організації діяльності закладів дошкільної  освіти в 2018/2019 навчальному році" </a:t>
            </a:r>
            <a:r>
              <a:rPr lang="uk-UA" sz="2800" i="1" dirty="0">
                <a:latin typeface="Calibri" panose="020F0502020204030204" pitchFamily="34" charset="0"/>
                <a:cs typeface="Calibri" panose="020F0502020204030204" pitchFamily="34" charset="0"/>
              </a:rPr>
              <a:t>від 13.06.2018 № 1/9-386</a:t>
            </a:r>
          </a:p>
          <a:p>
            <a:pPr>
              <a:lnSpc>
                <a:spcPct val="90000"/>
              </a:lnSpc>
              <a:defRPr/>
            </a:pPr>
            <a:r>
              <a:rPr lang="uk-UA" alt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"Щодо відрахування вихованців закладів дошкільної освіти" </a:t>
            </a:r>
            <a:r>
              <a:rPr lang="uk-UA" sz="2800" i="1" dirty="0">
                <a:latin typeface="Calibri" panose="020F0502020204030204" pitchFamily="34" charset="0"/>
                <a:cs typeface="Calibri" panose="020F0502020204030204" pitchFamily="34" charset="0"/>
              </a:rPr>
              <a:t>від 15.06.2018 № 1/9-392</a:t>
            </a:r>
          </a:p>
          <a:p>
            <a:pPr>
              <a:lnSpc>
                <a:spcPct val="90000"/>
              </a:lnSpc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"Про перелік навчальної літератури, рекомендованої МОН України для використання в закладах дошкільної освіти у 2018/2019 навчальному році"  </a:t>
            </a:r>
            <a:r>
              <a:rPr lang="uk-UA" sz="2800" i="1" dirty="0">
                <a:latin typeface="Calibri" panose="020F0502020204030204" pitchFamily="34" charset="0"/>
                <a:cs typeface="Calibri" panose="020F0502020204030204" pitchFamily="34" charset="0"/>
              </a:rPr>
              <a:t>від 20.08.2018 № 1/9-501</a:t>
            </a:r>
          </a:p>
          <a:p>
            <a:pPr>
              <a:lnSpc>
                <a:spcPct val="90000"/>
              </a:lnSpc>
              <a:defRPr/>
            </a:pPr>
            <a:endParaRPr lang="uk-UA" sz="2400" dirty="0"/>
          </a:p>
          <a:p>
            <a:pPr>
              <a:lnSpc>
                <a:spcPct val="90000"/>
              </a:lnSpc>
              <a:defRPr/>
            </a:pPr>
            <a:endParaRPr lang="uk-UA" altLang="uk-UA" sz="2400" dirty="0"/>
          </a:p>
          <a:p>
            <a:pPr>
              <a:lnSpc>
                <a:spcPct val="90000"/>
              </a:lnSpc>
              <a:defRPr/>
            </a:pPr>
            <a:endParaRPr lang="uk-UA" sz="2000" dirty="0"/>
          </a:p>
          <a:p>
            <a:pPr>
              <a:lnSpc>
                <a:spcPct val="90000"/>
              </a:lnSpc>
              <a:defRPr/>
            </a:pPr>
            <a:endParaRPr lang="uk-UA" sz="2400" dirty="0"/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uk-UA" sz="2400" dirty="0"/>
          </a:p>
          <a:p>
            <a:pPr>
              <a:lnSpc>
                <a:spcPct val="9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981200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Всеукраїнська нарада з питань розвитку дошкільної освіти  - 6 грудня 2018 р.  </a:t>
            </a:r>
            <a:b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Міністерство освіти і науки України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8153400" cy="3459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Одним з пріоритетів державної політики визначено забезпечення доступності здобуття дошкільної освіти дітьми дошкільного віку, в т. ч. з особливими освітніми потребами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alt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Що розробляє </a:t>
            </a:r>
            <a:br>
              <a:rPr lang="uk-UA" alt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Міністерство освіти і науки України: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5410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defRPr/>
            </a:pPr>
            <a:r>
              <a:rPr lang="uk-UA" altLang="uk-UA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зміни</a:t>
            </a:r>
            <a:r>
              <a:rPr lang="uk-UA" alt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до Закону України "Про дошкільну освіту"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uk-UA" altLang="uk-UA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розпорядження</a:t>
            </a:r>
            <a:r>
              <a:rPr lang="uk-UA" alt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Кабінету Міністрів України "</a:t>
            </a:r>
            <a:r>
              <a:rPr lang="uk-UA" altLang="uk-UA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Про внесення змін до плану дій на 2017 - 2019 роки поетапного створення додаткових місць у закладах освіти для дітей дошкільного віку, затвердженого розпорядженням Кабінету Міністрів України від 6 грудня 2017 року № 871-р</a:t>
            </a:r>
            <a:r>
              <a:rPr lang="uk-UA" alt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" (проект погоджено без зауважень зацікавленими міністерствами та надіслано до Мінюсту для проведення правової експертизи)</a:t>
            </a:r>
          </a:p>
          <a:p>
            <a:pPr>
              <a:lnSpc>
                <a:spcPct val="85000"/>
              </a:lnSpc>
              <a:spcBef>
                <a:spcPts val="600"/>
              </a:spcBef>
              <a:defRPr/>
            </a:pPr>
            <a:r>
              <a:rPr lang="uk-UA" altLang="uk-UA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наказ</a:t>
            </a:r>
            <a:r>
              <a:rPr lang="uk-UA" alt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про Порядок зарахування, відрахування та переведення вихованців до державних та комунальних закладів освіти для здобуття дошкільної освіти ( проект надіслано до ЦОВВ)</a:t>
            </a:r>
          </a:p>
          <a:p>
            <a:pPr algn="just">
              <a:lnSpc>
                <a:spcPct val="85000"/>
              </a:lnSpc>
              <a:spcBef>
                <a:spcPct val="0"/>
              </a:spcBef>
              <a:defRPr/>
            </a:pPr>
            <a:endParaRPr lang="uk-UA" altLang="uk-UA" sz="240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defRPr/>
            </a:pPr>
            <a:endParaRPr lang="uk-UA" altLang="uk-UA" sz="240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smtClean="0">
              <a:cs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Втратили чинність накази МОНУ: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r>
              <a:rPr lang="uk-UA" sz="3600" b="1" smtClean="0">
                <a:latin typeface="Calibri" pitchFamily="34" charset="0"/>
              </a:rPr>
              <a:t>від 26 квітня 2011 року № 398</a:t>
            </a:r>
          </a:p>
          <a:p>
            <a:pPr>
              <a:buFontTx/>
              <a:buNone/>
            </a:pPr>
            <a:r>
              <a:rPr lang="uk-UA" sz="3600" smtClean="0">
                <a:latin typeface="Calibri" pitchFamily="34" charset="0"/>
              </a:rPr>
              <a:t>"Про затвердження Примірного положення про батьківські комітети (раду) дошкільного навчального закладу"</a:t>
            </a:r>
          </a:p>
          <a:p>
            <a:r>
              <a:rPr lang="uk-UA" sz="3600" b="1" smtClean="0">
                <a:latin typeface="Calibri" pitchFamily="34" charset="0"/>
              </a:rPr>
              <a:t>від 24 квітня 2003 року № 257</a:t>
            </a:r>
            <a:r>
              <a:rPr lang="uk-UA" sz="3600" smtClean="0">
                <a:latin typeface="Calibri" pitchFamily="34" charset="0"/>
              </a:rPr>
              <a:t> </a:t>
            </a:r>
          </a:p>
          <a:p>
            <a:pPr>
              <a:buFontTx/>
              <a:buNone/>
            </a:pPr>
            <a:r>
              <a:rPr lang="uk-UA" sz="3600" smtClean="0">
                <a:latin typeface="Calibri" pitchFamily="34" charset="0"/>
              </a:rPr>
              <a:t>"Про затвердження Примірного статуту дошкільного навчального закладу "</a:t>
            </a: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7475"/>
            <a:ext cx="8229600" cy="792163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/>
          <a:lstStyle/>
          <a:p>
            <a:pPr>
              <a:defRPr/>
            </a:pPr>
            <a:r>
              <a:rPr lang="uk-UA" alt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lang="uk-UA" altLang="ru-RU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143000"/>
            <a:ext cx="8583613" cy="52260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своєчасно надати звіт державного статистичного спостереження  № 85-к за 2018 рік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продовжити роботу у 2019 році щодо створення </a:t>
            </a:r>
            <a:r>
              <a:rPr lang="uk-UA" altLang="ru-RU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додоткових</a:t>
            </a: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місць у закладах освіти для дітей дошкільного віку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надати інформацію до Департаменту про виконання Постанови КМУ №1243 від 2002 року (із змінами) у 2017 році – </a:t>
            </a:r>
            <a:r>
              <a:rPr lang="uk-UA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 25.01.2019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надати до Департаменту копії рішень засновників ДНЗ про встановлену вартість харчування дітей на 2019 рік </a:t>
            </a:r>
            <a:r>
              <a:rPr lang="uk-UA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до 01.02.2019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продовжити роботу щодо створення інклюзивних груп у закладах дошкільної освіти відповідно до потреб населення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endParaRPr lang="uk-UA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uk-UA" altLang="ru-RU" sz="24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 відома!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3600" i="1" dirty="0">
                <a:latin typeface="Calibri" panose="020F0502020204030204" pitchFamily="34" charset="0"/>
                <a:cs typeface="Calibri" panose="020F0502020204030204" pitchFamily="34" charset="0"/>
              </a:rPr>
              <a:t>Оперативні дані </a:t>
            </a:r>
            <a:r>
              <a:rPr lang="uk-UA" altLang="uk-UA" sz="3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станом на 01.09.2018</a:t>
            </a:r>
          </a:p>
          <a:p>
            <a:pPr>
              <a:buFontTx/>
              <a:buNone/>
              <a:defRPr/>
            </a:pPr>
            <a:r>
              <a:rPr lang="uk-UA" alt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В Україні  функціонують</a:t>
            </a:r>
            <a:r>
              <a:rPr lang="uk-UA" alt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alt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15 442   </a:t>
            </a:r>
            <a:r>
              <a:rPr lang="uk-UA" alt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заклади дошкільної освіти всіх  типів та форм власності, </a:t>
            </a:r>
          </a:p>
          <a:p>
            <a:pPr>
              <a:buFontTx/>
              <a:buNone/>
              <a:defRPr/>
            </a:pPr>
            <a:r>
              <a:rPr lang="uk-UA" alt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altLang="uk-UA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в них</a:t>
            </a:r>
            <a:r>
              <a:rPr lang="uk-UA" alt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alt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1 327 047 </a:t>
            </a:r>
            <a:r>
              <a:rPr lang="uk-UA" alt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дітей   здобувають дошкільну освіту </a:t>
            </a:r>
            <a:endParaRPr lang="en-US" altLang="uk-U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uk-UA" altLang="uk-U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41437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Прогнозовані показники за 2018 рік у Харківській області</a:t>
            </a:r>
            <a:endParaRPr lang="uk-UA" alt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закладів дошкільної освіти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різних типів та форм власності 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  </a:t>
            </a:r>
            <a:r>
              <a:rPr lang="ru-RU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т.ч.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НВК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>
              <a:buFontTx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заклади освіти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філії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uk-UA" alt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дітей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883</a:t>
            </a:r>
            <a:endParaRPr lang="uk-UA" alt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місць</a:t>
            </a:r>
            <a:r>
              <a:rPr lang="uk-UA" alt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8705</a:t>
            </a:r>
            <a:endParaRPr lang="uk-UA" alt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Прогнозовані показники за 2018 рік у Харківській області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76375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віком від 3-6(7) років 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</a:t>
            </a:r>
            <a:r>
              <a:rPr lang="uk-UA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разом із соціально-педагогічним</a:t>
            </a:r>
            <a:r>
              <a:rPr lang="ru-RU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патронатом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станом на 01.01.201</a:t>
            </a: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ru-RU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  <a:defRPr/>
            </a:pPr>
            <a:r>
              <a:rPr lang="uk-UA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області – 94,</a:t>
            </a: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k-UA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% </a:t>
            </a:r>
          </a:p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94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,0%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сільських районах, ОТГ – 8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uk-UA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uk-UA" alt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ts val="600"/>
              </a:spcBef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містах обласного значення –95,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uk-UA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ts val="600"/>
              </a:spcBef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 м. Харкові – 9</a:t>
            </a:r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9,8</a:t>
            </a: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%                  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99,6 %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Прогнозовані показники за 2018 рік у Харківській області</a:t>
            </a:r>
            <a:endParaRPr lang="uk-UA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uk-UA" altLang="uk-UA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дітей, які виховуються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uk-UA" altLang="uk-UA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100 місцях</a:t>
            </a:r>
            <a:r>
              <a:rPr lang="uk-UA" altLang="uk-UA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alt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станом на 01.01.201</a:t>
            </a:r>
            <a:r>
              <a:rPr lang="ru-RU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alt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alt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uk-UA" sz="34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uk-UA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області –  102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103) 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сільських районах, ОТГ – 91</a:t>
            </a:r>
            <a:r>
              <a:rPr lang="uk-UA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93) </a:t>
            </a:r>
            <a:endParaRPr lang="uk-UA" alt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963"/>
              </a:spcBef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містах обласного значення –</a:t>
            </a:r>
            <a:r>
              <a:rPr lang="uk-UA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98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100)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963"/>
              </a:spcBef>
              <a:buFontTx/>
              <a:buNone/>
              <a:defRPr/>
            </a:pPr>
            <a:r>
              <a:rPr lang="uk-UA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 м. Харкові –  110                        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(01.01.201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111)</a:t>
            </a:r>
            <a:r>
              <a:rPr lang="uk-UA" alt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565150" y="157163"/>
            <a:ext cx="8229600" cy="1900237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Регіональний план створення додаткових місць для дітей дошкільного віку у 2018 році </a:t>
            </a:r>
            <a:endParaRPr lang="ru-RU" alt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2667000"/>
            <a:ext cx="84963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alt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   26 ЗДО, 21 додаткова група, 1664 місця</a:t>
            </a:r>
            <a:r>
              <a:rPr lang="uk-UA" alt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</a:t>
            </a:r>
          </a:p>
          <a:p>
            <a:pPr marL="0" indent="0" algn="ctr" eaLnBrk="1" hangingPunct="1">
              <a:spcBef>
                <a:spcPts val="1200"/>
              </a:spcBef>
              <a:buFontTx/>
              <a:buNone/>
            </a:pPr>
            <a:r>
              <a:rPr lang="uk-UA" altLang="ru-RU" sz="3600" b="1" u="sng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Внесено зміни до плану</a:t>
            </a:r>
            <a:r>
              <a:rPr lang="uk-UA" alt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: </a:t>
            </a:r>
          </a:p>
          <a:p>
            <a:pPr marL="0" indent="0" algn="ctr" eaLnBrk="1" hangingPunct="1">
              <a:buFontTx/>
              <a:buNone/>
            </a:pPr>
            <a:r>
              <a:rPr lang="uk-UA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21 ЗДО, 33 додаткові групи,  1659 місць </a:t>
            </a:r>
            <a:endParaRPr lang="uk-UA" alt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305800" cy="1858963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Факт виконання Регіонального плану створення додаткових місць для дітей дошкільного віку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70104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4000" b="1" u="sng" dirty="0">
                <a:latin typeface="Calibri" pitchFamily="34" charset="0"/>
                <a:cs typeface="Calibri" pitchFamily="34" charset="0"/>
              </a:rPr>
              <a:t>2017</a:t>
            </a:r>
            <a:r>
              <a:rPr lang="uk-UA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dirty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4000" b="1" dirty="0">
                <a:latin typeface="Calibri" pitchFamily="34" charset="0"/>
                <a:cs typeface="Calibri" pitchFamily="34" charset="0"/>
              </a:rPr>
              <a:t>відкрито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18 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ЗДО,                               53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додаткові групи,                створено 2289 місць </a:t>
            </a:r>
          </a:p>
          <a:p>
            <a:pPr marL="0" indent="0">
              <a:buFontTx/>
              <a:buNone/>
              <a:defRPr/>
            </a:pPr>
            <a:r>
              <a:rPr lang="ru-RU" altLang="ru-RU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2018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dirty="0">
                <a:latin typeface="Calibri" pitchFamily="34" charset="0"/>
                <a:cs typeface="Calibri" pitchFamily="34" charset="0"/>
              </a:rPr>
              <a:t>–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відкрито 1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ЗДО,           2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додаткових груп, створено 1334 місця   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(за 1</a:t>
            </a:r>
            <a:r>
              <a:rPr lang="ru-RU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місяців)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endParaRPr lang="uk-UA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uk-UA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Відкриваються до кінця 2018 р.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715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uk-UA" altLang="en-US" sz="2800" b="1" smtClean="0">
                <a:latin typeface="Calibri" pitchFamily="34" charset="0"/>
                <a:cs typeface="Calibri" pitchFamily="34" charset="0"/>
              </a:rPr>
              <a:t>Заклади дошкільної освіти: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Зміївський район (Таранівський ЗДО)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-Зачепилівський район (Орчицька початкова школа)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-Краснокутський район (Костянтинівський ліцей)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Старосалтівська ОТГ (Шестаківський ЗДО)</a:t>
            </a:r>
            <a:endParaRPr lang="uk-UA" altLang="en-US" sz="2800" smtClean="0">
              <a:effectLst>
                <a:outerShdw blurRad="38100" dist="38100" dir="2700000" algn="tl">
                  <a:srgbClr val="C0C0C0"/>
                </a:outerShdw>
              </a:effectLst>
              <a:cs typeface="Calibri" pitchFamily="34" charset="0"/>
            </a:endParaRPr>
          </a:p>
          <a:p>
            <a:pPr marL="0" indent="0" eaLnBrk="1" hangingPunct="1">
              <a:buFontTx/>
              <a:buChar char="-"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Нововодолазька ОТГ (Одринський ЗДО)</a:t>
            </a:r>
          </a:p>
          <a:p>
            <a:pPr marL="0" indent="0" algn="ctr" eaLnBrk="1" hangingPunct="1">
              <a:spcBef>
                <a:spcPts val="1800"/>
              </a:spcBef>
              <a:buFontTx/>
              <a:buNone/>
              <a:defRPr/>
            </a:pPr>
            <a:r>
              <a:rPr lang="uk-UA" altLang="en-US" sz="2800" b="1" smtClean="0">
                <a:latin typeface="Calibri" pitchFamily="34" charset="0"/>
                <a:cs typeface="Calibri" pitchFamily="34" charset="0"/>
              </a:rPr>
              <a:t>Додаткові групи у діючих закладах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en-US" sz="2800" b="1" smtClean="0">
                <a:latin typeface="Calibri" pitchFamily="34" charset="0"/>
                <a:cs typeface="Calibri" pitchFamily="34" charset="0"/>
              </a:rPr>
              <a:t>дошкільної освіти: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Богодухівський район (Кручанський ЗДО, 1 група)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-Зачепилівська ОТГ (Зачепилівський ЗДО, 2 групи)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-Красноградський район (Петрівський НВК,1 група</a:t>
            </a:r>
            <a:r>
              <a:rPr lang="uk-UA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2489</TotalTime>
  <Words>954</Words>
  <Application>Microsoft Office PowerPoint</Application>
  <PresentationFormat>Экран 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Оформление по умолчанию</vt:lpstr>
      <vt:lpstr>Реалізація завдань дошкільної освіти в Харківські області у 2018 році та перспективи розвитку у 2019 рік </vt:lpstr>
      <vt:lpstr>Всеукраїнська нарада з питань розвитку дошкільної освіти  - 6 грудня 2018 р.   Міністерство освіти і науки України </vt:lpstr>
      <vt:lpstr>До відома! </vt:lpstr>
      <vt:lpstr>Прогнозовані показники за 2018 рік у Харківській області</vt:lpstr>
      <vt:lpstr>Прогнозовані показники за 2018 рік у Харківській області</vt:lpstr>
      <vt:lpstr>Прогнозовані показники за 2018 рік у Харківській області</vt:lpstr>
      <vt:lpstr>Регіональний план створення додаткових місць для дітей дошкільного віку у 2018 році </vt:lpstr>
      <vt:lpstr>Факт виконання Регіонального плану створення додаткових місць для дітей дошкільного віку</vt:lpstr>
      <vt:lpstr>Відкриваються до кінця 2018 р.</vt:lpstr>
      <vt:lpstr>Не забезпечено виконання плану створення додаткових місць для дітей дошкільного  віку у 2018 році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Формування державної статистичної звітності </vt:lpstr>
      <vt:lpstr>УВАГА!</vt:lpstr>
      <vt:lpstr>УВАГА!</vt:lpstr>
      <vt:lpstr>Наказ Міністерства освіти і науки України від 08 червня 2018 року № 609</vt:lpstr>
      <vt:lpstr>Лист  Міністерства освіти і науки України від 13.11. 2018 № 1/9-691</vt:lpstr>
      <vt:lpstr>Створення інклюзивних груп  у закладах дошкільної освіти</vt:lpstr>
      <vt:lpstr>Листи МОНУ у 2018 р.</vt:lpstr>
      <vt:lpstr>Що розробляє  Міністерство освіти і науки України:</vt:lpstr>
      <vt:lpstr>Втратили чинність накази МОНУ:</vt:lpstr>
      <vt:lpstr>Завдання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руднева</dc:creator>
  <cp:lastModifiedBy>руднева</cp:lastModifiedBy>
  <cp:revision>123</cp:revision>
  <cp:lastPrinted>1601-01-01T00:00:00Z</cp:lastPrinted>
  <dcterms:created xsi:type="dcterms:W3CDTF">2017-06-02T14:50:46Z</dcterms:created>
  <dcterms:modified xsi:type="dcterms:W3CDTF">2018-12-18T15:36:12Z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