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00A"/>
    <a:srgbClr val="F69220"/>
    <a:srgbClr val="FFFF00"/>
    <a:srgbClr val="FF9900"/>
    <a:srgbClr val="E89E0A"/>
    <a:srgbClr val="2F59CF"/>
    <a:srgbClr val="160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>
        <p:scale>
          <a:sx n="75" d="100"/>
          <a:sy n="75" d="100"/>
        </p:scale>
        <p:origin x="618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BBF9A-6E5B-4385-8811-8FA3C3364187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EE04B-CD2A-42F9-B4E2-AA2E05ED1C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13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E04B-CD2A-42F9-B4E2-AA2E05ED1CAF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00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E04B-CD2A-42F9-B4E2-AA2E05ED1CAF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31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019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688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020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16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55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43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624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87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57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15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85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D8CD-77C3-44F3-922D-B1FA1DD9A536}" type="datetimeFigureOut">
              <a:rPr lang="uk-UA" smtClean="0"/>
              <a:pPr/>
              <a:t>17.12.2018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B8BA-99C8-45C9-B1A7-70460D49A4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02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628" y="582839"/>
            <a:ext cx="10836000" cy="405828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результати роботи </a:t>
            </a:r>
            <a:r>
              <a:rPr lang="uk-UA" sz="6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6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</a:t>
            </a:r>
            <a:br>
              <a:rPr lang="uk-UA" sz="6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рамках реалізації регіональних освітніх проектів</a:t>
            </a:r>
            <a: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 pitchFamily="18" charset="0"/>
              </a:rPr>
            </a:br>
            <a:endParaRPr lang="uk-UA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4739" y="5544457"/>
            <a:ext cx="6816090" cy="1053420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uk-UA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Т.О.Русланова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r">
              <a:buNone/>
            </a:pP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НМЦ ПТО у Харківській області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19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982"/>
            <a:ext cx="10515600" cy="737961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реалізації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599" y="1128938"/>
            <a:ext cx="10874829" cy="5489575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00000"/>
              </a:lnSpc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лютому-березні 2017/2018 н.р. проведено обласний конкурс проектів молодіжних ініціатив «Толока добрих ідей» серед учнів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Харківської області. На конкурс було представлено 30 учнівських проектів із 35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(ПТ)О. </a:t>
            </a:r>
          </a:p>
          <a:p>
            <a:pPr lvl="0" algn="just">
              <a:lnSpc>
                <a:spcPct val="100000"/>
              </a:lnSpc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другий фінальний етап конкурсу вийшли 12 учнівських проектів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(ПТ)О: ДНЗ «Регіональний центр професійної освіти будівельних технологій Харківської області»;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ДПТНЗ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«Регіональний центр професійної освіти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ресторанно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-готельного, комунального господарства, торгівлі та дизайну»; ДНЗ «Харківське вище професійне училище №6»;  Харківське вище професійне училище швейного виробництва та побуту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УІПА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Люботинський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професійний ліцей залізничного транспорту; ДНЗ «Регіональний механіко-технологічний центр професійної освіти Харківської області»; Чугуївський професійний ліцей; ДНЗ «Куп’янський регіональний центр професійної освіти»;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ДПТНЗ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«Харківське вище професійне училище сфери послуг»; Чугуївський професійний аграрний ліцей;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Краснокутський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професійний аграрний ліцей.</a:t>
            </a:r>
          </a:p>
          <a:p>
            <a:pPr lvl="0" algn="just">
              <a:lnSpc>
                <a:spcPct val="100000"/>
              </a:lnSpc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березня 2018 року відбувся фінальний етап конкурсу, який проходив у залі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ОКЗ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«Харківська обласна бібліотека для юнацтва». Переможцями конкурсу стали 12 учнівських команд, які презентували свої проекти за номінаціями. Усі учасники фестивалю були нагороджені сертифікатами, а переможці – дипломами оргкомітету.</a:t>
            </a:r>
          </a:p>
          <a:p>
            <a:pPr lvl="0" algn="just">
              <a:lnSpc>
                <a:spcPct val="100000"/>
              </a:lnSpc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 матеріал щодо результатів обласного конкурсу та фестивалю молодіжних ініціатив «Толока добрих ідей» надруковано у газетах: «Вісник профосвіти» та  «Вісник самоврядування профосвіти». Також результати обговорювалися на засіданні обласної школи позитивного досвіду роботи для заступників директорів з навчально-виховної роботи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(ПТ)О.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28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43" y="244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про заходи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Общая папка\2. ПРОЕКТИ 2018\3. Конкурс проектів молодіжних ініціатив «Толока добрих ідей»\DSCN6557.JPG"/>
          <p:cNvPicPr>
            <a:picLocks noChangeAspect="1" noChangeArrowheads="1"/>
          </p:cNvPicPr>
          <p:nvPr/>
        </p:nvPicPr>
        <p:blipFill>
          <a:blip r:embed="rId2" cstate="print"/>
          <a:srcRect l="8205" t="19779" r="6088" b="10595"/>
          <a:stretch>
            <a:fillRect/>
          </a:stretch>
        </p:blipFill>
        <p:spPr bwMode="auto">
          <a:xfrm>
            <a:off x="1167429" y="4169790"/>
            <a:ext cx="3810969" cy="2604677"/>
          </a:xfrm>
          <a:prstGeom prst="rect">
            <a:avLst/>
          </a:prstGeom>
          <a:noFill/>
        </p:spPr>
      </p:pic>
      <p:pic>
        <p:nvPicPr>
          <p:cNvPr id="5" name="Picture 3" descr="D:\Общая папка\2. ПРОЕКТИ 2018\3. Конкурс проектів молодіжних ініціатив «Толока добрих ідей»\IMG_20180328_113847.jpg"/>
          <p:cNvPicPr>
            <a:picLocks noChangeAspect="1" noChangeArrowheads="1"/>
          </p:cNvPicPr>
          <p:nvPr/>
        </p:nvPicPr>
        <p:blipFill>
          <a:blip r:embed="rId3" cstate="print"/>
          <a:srcRect l="1835" r="11621"/>
          <a:stretch>
            <a:fillRect/>
          </a:stretch>
        </p:blipFill>
        <p:spPr bwMode="auto">
          <a:xfrm>
            <a:off x="7083487" y="4171942"/>
            <a:ext cx="3729656" cy="2602525"/>
          </a:xfrm>
          <a:prstGeom prst="rect">
            <a:avLst/>
          </a:prstGeom>
          <a:noFill/>
        </p:spPr>
      </p:pic>
      <p:pic>
        <p:nvPicPr>
          <p:cNvPr id="6" name="Picture 4" descr="D:\Общая папка\2. ПРОЕКТИ 2018\3. Конкурс проектів молодіжних ініціатив «Толока добрих ідей»\DSCN6493.JPG"/>
          <p:cNvPicPr>
            <a:picLocks noChangeAspect="1" noChangeArrowheads="1"/>
          </p:cNvPicPr>
          <p:nvPr/>
        </p:nvPicPr>
        <p:blipFill>
          <a:blip r:embed="rId4" cstate="print"/>
          <a:srcRect l="8422" t="13636" r="7705" b="5455"/>
          <a:stretch>
            <a:fillRect/>
          </a:stretch>
        </p:blipFill>
        <p:spPr bwMode="auto">
          <a:xfrm>
            <a:off x="1167429" y="1612077"/>
            <a:ext cx="3810969" cy="2515946"/>
          </a:xfrm>
          <a:prstGeom prst="rect">
            <a:avLst/>
          </a:prstGeom>
          <a:noFill/>
        </p:spPr>
      </p:pic>
      <p:pic>
        <p:nvPicPr>
          <p:cNvPr id="7" name="Picture 5" descr="D:\Общая папка\2. ПРОЕКТИ 2018\3. Конкурс проектів молодіжних ініціатив «Толока добрих ідей»\DSCN6485.JPG"/>
          <p:cNvPicPr>
            <a:picLocks noChangeAspect="1" noChangeArrowheads="1"/>
          </p:cNvPicPr>
          <p:nvPr/>
        </p:nvPicPr>
        <p:blipFill>
          <a:blip r:embed="rId5" cstate="print"/>
          <a:srcRect l="7725" t="15674" r="25370" b="28231"/>
          <a:stretch>
            <a:fillRect/>
          </a:stretch>
        </p:blipFill>
        <p:spPr bwMode="auto">
          <a:xfrm>
            <a:off x="7083487" y="1612077"/>
            <a:ext cx="3729656" cy="2515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1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26532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 проект</a:t>
            </a: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«Сучасні підходи до безперервної освіти педагогічних працівників </a:t>
            </a:r>
            <a:r>
              <a:rPr lang="uk-UA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Харківської області»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6532"/>
            <a:ext cx="10773229" cy="503146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освітньо-кваліфікаційної та професійно-кваліфікаційної структури педагогічних кадрів, рівня їх педагогічної та фахової компетентності; удосконалення системи підвищення професійної компетентності педпрацівників у міжкурсовий (</a:t>
            </a:r>
            <a:r>
              <a:rPr lang="uk-UA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міжатестаційний</a:t>
            </a: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період на основі сучасних наукових підходів до організації праці менеджерів освіти; формування педагога як соціально активної особистості, якій притаманні такі моральні якості: працелюбність, відповідальність, гуманізм, патріотизм.</a:t>
            </a:r>
            <a:endParaRPr lang="ru-R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 проекту: </a:t>
            </a:r>
            <a:endParaRPr lang="ru-RU" sz="3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інноваційних технологій у освітній  процес при підготовці фахівців у закладах професійної (професійно-технічної) освіти;</a:t>
            </a:r>
            <a:endParaRPr lang="ru-R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науково-методичної, організаційної допомоги методичним службам </a:t>
            </a:r>
            <a:r>
              <a:rPr lang="uk-UA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у роботі з кадровим резервом, їх атестації на відповідність займаній посаді, підвищення кваліфікації у </a:t>
            </a:r>
            <a:r>
              <a:rPr lang="uk-UA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міжатестаційний</a:t>
            </a: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період;</a:t>
            </a:r>
            <a:endParaRPr lang="ru-R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організація ефективної навчально-методичної роботи при застосуванні інформаційно-комунікаційних технологій у  підготовці фахівців.</a:t>
            </a:r>
            <a:endParaRPr lang="ru-R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підготовка методичних рекомендацій щодо компетентностей, що визначають зміст і структуру професіоналізму діяльності педагогічних працівників навчальних закладів.</a:t>
            </a:r>
            <a:endParaRPr lang="ru-R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Учасники проекту:</a:t>
            </a:r>
            <a:endParaRPr lang="ru-RU" sz="3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працівники Департаменту науки і освіти ХОДА;</a:t>
            </a:r>
            <a:endParaRPr lang="ru-R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методисти Науково-методичного центру професійно-технічної освіти у Харківській області;</a:t>
            </a:r>
            <a:endParaRPr lang="ru-R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науково-педагогічну працівники Білоцерківського інституту неперервної освіти;</a:t>
            </a:r>
            <a:endParaRPr lang="ru-R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керівні та педагогічні працівники, </a:t>
            </a:r>
            <a:r>
              <a:rPr lang="uk-UA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бібліотекарі</a:t>
            </a: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(ПТ)О.</a:t>
            </a:r>
            <a:endParaRPr lang="ru-RU" sz="3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47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79601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реалізації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7944"/>
            <a:ext cx="10802257" cy="5772603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 науково-методичну роботу з педагогічними кадрами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у масових та групових формах через систему неперервної освіти, роботу творчих груп та участь у проведенні моніторингових обстежень, а також в індивідуальних формах – з членами авторських колективів з підготовки підручників; надано індивідуальної консультативно-методичної допомоги при відвідуванні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та у Науково-методичному центрі професійно-технічної освіти у Харківській області.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2018 році курсове підвищення кваліфікації педагогічних працівників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організовано на базі Білоцерківського інституту неперервної освіти за очно-дистанційною формою навчання. Усього пройшли курсове підвищення кваліфікації 91 педагогічний працівник. З них 49 майстрів виробничого навчання, 42 викладачі професійно-теоретичної підготовки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(ПТ)О.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ході курсового підвищення кваліфікації педагогічних працівників Білоцерківським інститутом неперервної освіти проведено регіональний науково-практичний семінар «Впровадження освітніх інновацій у професійних навчальних закладах: прийоми, методи, технології», в якому взяли участь викладач професійно-теоретичної підготовки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Люботинського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професійного ліцею залізничного транспорту та методист НМЦ ПТО у Харківській області.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 ПТО у Харківській області постійно надає методичну допомогу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щодо організації курсового підвищення кваліфікації педагогічних працівників та з метою якісного кадрового забезпечення здійснює моніторинг у даному напрямку.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15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про заходи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Общая папка\2. ПРОЕКТИ 2018\10. Сучасні підходи до безперервної освіти НМЦ\20180517_112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31" t="14376" r="10771"/>
          <a:stretch>
            <a:fillRect/>
          </a:stretch>
        </p:blipFill>
        <p:spPr bwMode="auto">
          <a:xfrm>
            <a:off x="838200" y="1759823"/>
            <a:ext cx="4913350" cy="2800811"/>
          </a:xfrm>
          <a:prstGeom prst="rect">
            <a:avLst/>
          </a:prstGeom>
          <a:noFill/>
        </p:spPr>
      </p:pic>
      <p:pic>
        <p:nvPicPr>
          <p:cNvPr id="5" name="Picture 3" descr="D:\Общая папка\2. ПРОЕКТИ 2018\10. Сучасні підходи до безперервної освіти НМЦ\20180517_114819.jpg"/>
          <p:cNvPicPr>
            <a:picLocks noChangeAspect="1" noChangeArrowheads="1"/>
          </p:cNvPicPr>
          <p:nvPr/>
        </p:nvPicPr>
        <p:blipFill>
          <a:blip r:embed="rId3" cstate="print"/>
          <a:srcRect l="11159" t="18307" r="10065" b="3501"/>
          <a:stretch>
            <a:fillRect/>
          </a:stretch>
        </p:blipFill>
        <p:spPr bwMode="auto">
          <a:xfrm>
            <a:off x="5646382" y="3446493"/>
            <a:ext cx="5486400" cy="306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2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897"/>
            <a:ext cx="10515600" cy="1870075"/>
          </a:xfrm>
        </p:spPr>
        <p:txBody>
          <a:bodyPr>
            <a:noAutofit/>
          </a:bodyPr>
          <a:lstStyle/>
          <a:p>
            <a:pPr algn="ctr"/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проект</a:t>
            </a: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«Професійна підготовка майбутніх малярів-реставраторів на засадах міжнародного співробітництва»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629" y="2119086"/>
            <a:ext cx="10914741" cy="4738914"/>
          </a:xfrm>
        </p:spPr>
        <p:txBody>
          <a:bodyPr>
            <a:normAutofit fontScale="55000" lnSpcReduction="20000"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підготовки кваліфікованих робітників за професією: «Маляр. Реставратор художньо-декоративних фарбувань» в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на рівні європейських вимог.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Термін реалізації: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р.р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 проекту: </a:t>
            </a:r>
            <a:endParaRPr lang="ru-RU" sz="3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німецьких інвестицій для модернізації матеріально-технічної бази;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змісту професійної підготовки за професією з урахуванням вимог роботодавців і міжнародних партнерів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в освітньому процесі матеріалів та виробничих технологій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CAPAROL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проходження виробничої практики та можливості працевлаштування випускників за кордоном;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педагогічних працівників, які задіяні в освітньому процесі, в м. Львові за програмами, розробленими міжнародними партнерами;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профорієнтаційної роботи серед учнів шкіл міста та області з метою заохочення навчання за професією.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Учасники проекту:</a:t>
            </a:r>
            <a:endParaRPr lang="ru-RU" sz="3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України.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науки і освіти Харківської обласної державної адміністрації.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 Фонду ім. Ебергарда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Шьока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(Баден-Баден, Німеччина).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працівники, учні ДНЗ «Регіональний центр професійної освіти  будівельних технологій Харківської області».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55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383"/>
            <a:ext cx="10515600" cy="708932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реалізації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0" y="940253"/>
            <a:ext cx="10990943" cy="5808890"/>
          </a:xfrm>
        </p:spPr>
        <p:txBody>
          <a:bodyPr>
            <a:normAutofit fontScale="70000" lnSpcReduction="20000"/>
          </a:bodyPr>
          <a:lstStyle/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18.12.2017 підписаний тристоронній договір, учасниками якого є: Державний навчальний заклад «Регіональний центр професійної освіти  будівельних технологій Харківської області», Фонд ім. Ебергарда </a:t>
            </a:r>
            <a:r>
              <a:rPr lang="uk-UA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Шьока</a:t>
            </a:r>
            <a:r>
              <a:rPr lang="uk-UA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Департамент науки і освіти Харківської обласної державної адміністрації. Договір базується на меморандумі до «Пілотного проекту у галузі професійно-технічної освіти з метою модернізації та адаптації визначених професій», який був підписаний між Фондом ім. Ебергарда </a:t>
            </a:r>
            <a:r>
              <a:rPr lang="uk-UA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Шьока</a:t>
            </a:r>
            <a:r>
              <a:rPr lang="uk-UA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(Баден-Баден, Німеччина) та Міністерством освіти і науки (Київ, Україна) 10 червня 2014 року у останній чинній редакції;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педагогічні працівники закладу, які здійснюють навчання за професією, пройшли навчання в м. Львів;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завдяки залученню німецьких інвестицій на модернізацію матеріально-технічної бази </a:t>
            </a:r>
            <a:r>
              <a:rPr lang="uk-UA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з професій «Маляр. Реставратор художньо-декоративних фарбувань» завершені роботи по підготовці нової сучасної навчально-виробничої майстерні;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розроблений, погоджений з Науково-методичним центром професійно-технічної освіти у Харківській області та затверджений в Міністерстві освіти і науки України робочий навчальний план;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зміст навчальних програм з предметів відповідає вимогам </a:t>
            </a:r>
            <a:r>
              <a:rPr lang="uk-UA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uk-UA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за професіями, регіонального ринку праці, міжнародних партнерів; 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базі ДНЗ «Регіональний центр професійної освіти  будівельних технологій Харківської області» було проведено 4 засідання робочої групи із представниками Фонду з метою розроблення подальшої стратегії дій та вирішення організаційних питань;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 вересня 2018 року розпочали навчання за професією 28 учнів навчальної групи.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98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6" y="0"/>
            <a:ext cx="10941524" cy="1612900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)О на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Люботинського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залізничного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транспорту»</a:t>
            </a:r>
            <a:r>
              <a:rPr lang="ru-RU" sz="3600" dirty="0" smtClean="0"/>
              <a:t> 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376" y="1479077"/>
            <a:ext cx="11409528" cy="5268036"/>
          </a:xfrm>
        </p:spPr>
        <p:txBody>
          <a:bodyPr>
            <a:noAutofit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145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наблизити рівень підготовки кваліфікованого робітника до Державного стандарту та вимог рику праці за рахунок створення оптимальних умов для здобуття професійної освіти. 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14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проекту:</a:t>
            </a:r>
            <a:endParaRPr lang="ru-RU" sz="145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fontAlgn="auto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змісту освіти сучасним інформаційно-освітнім середовищем;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fontAlgn="auto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використання електронних програмних засобів навчання в освітньому процесі; 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fontAlgn="auto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інформаційно-освітнього середовища з навчальних предметів, професій для підвищення якості підготовки кваліфікованих робітників;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fontAlgn="auto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подальше введення інноваційних змін в освітню діяльність ліцею;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fontAlgn="auto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системи навчання, шляхом використання освітянських можливостей Інтернет;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fontAlgn="auto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системи управління;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fontAlgn="auto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системи забезпечення якості освіти;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fontAlgn="auto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професійної компетентності педагогічних працівників для надання якісних освітніх послуг здобувачам освіти;  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fontAlgn="auto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елементів дуальної форми навчання;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fontAlgn="auto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моделі соціального партнерства;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fontAlgn="auto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випускниками якісних робочих місць з гідною оплатою.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</a:t>
            </a:r>
            <a:r>
              <a:rPr lang="uk-UA" sz="14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проекту:</a:t>
            </a:r>
            <a:endParaRPr lang="ru-RU" sz="145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адміністрація, педагогічні працівники, учні Люботинського професійного ліцею залізничного транспорту;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методисти Науково-методичного центру професійно-технічної освіти у Харківській області;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Департаменту розвитку персоналу та кадрової політики ПАТ  «Укрзалізниця»;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 роботодавців-замовників кадрів;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 фахівці базових підприємств;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00000"/>
              </a:lnSpc>
              <a:spcBef>
                <a:spcPts val="0"/>
              </a:spcBef>
            </a:pP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науково-педагогічні працівники Української інженерно-педагогічної академії, Білоцерківського інституту неперервної освіти, </a:t>
            </a:r>
            <a:r>
              <a:rPr lang="uk-UA" sz="14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ДВНЗ</a:t>
            </a: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«Університет менеджменту освіти» </a:t>
            </a:r>
            <a:r>
              <a:rPr lang="uk-UA" sz="14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НАПН</a:t>
            </a: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України, Харківської академії неперервної освіти</a:t>
            </a:r>
            <a:r>
              <a:rPr lang="uk-UA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36525"/>
            <a:ext cx="10515600" cy="71437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реалізації проекту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323" y="850900"/>
            <a:ext cx="11016777" cy="6007100"/>
          </a:xfrm>
        </p:spPr>
        <p:txBody>
          <a:bodyPr>
            <a:normAutofit fontScale="25000" lnSpcReduction="20000"/>
          </a:bodyPr>
          <a:lstStyle/>
          <a:p>
            <a:pPr lvl="0">
              <a:spcBef>
                <a:spcPts val="600"/>
              </a:spcBef>
            </a:pPr>
            <a:r>
              <a:rPr lang="uk-UA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січень</a:t>
            </a:r>
            <a:r>
              <a:rPr lang="uk-UA" sz="6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у Всеукраїнському науковому форумі «Адаптивні системи управління в освіті»;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лютий:</a:t>
            </a:r>
            <a:endParaRPr lang="ru-RU" sz="6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ІХ Міжнародній виставці «Сучасні заклади освіти – 2018» представлено конкурсну роботу «Інноваційна модель діяльності сучасного професійно-технічного навчального закладу на прикладі Люботинського професійного ліцею залізничного транспорту», яка нагороджена золотою медаллю;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Асоціації державних закладів профтехосвіти України залізничного профілю представлено на  ІХ Міжнародній виставці «Сучасні заклади освіти – 2018» конкурсну роботу у тематичній номінації «Упровадження інновацій у педагогічний процес для підвищення якості знань випускників», як результат - золота медаль;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березень</a:t>
            </a:r>
            <a:r>
              <a:rPr lang="uk-UA" sz="6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базі ліцею проведено обласний семінар - практикум для голів методичних комісій, які організовують інноваційну діяльність "Передові сучасні технології - запорука ефективності сучасного уроку";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квітень</a:t>
            </a:r>
            <a:r>
              <a:rPr lang="uk-UA" sz="6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базі ліцею проведено обласні школи передового педагогічного досвіду: 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викладачів предмета «Електротехніка» за темою «Використання інтерактивних технологій навчання з метою формування та розвитку професійних компетенцій учнів»;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заступників директорів з навчально-виробничої роботи «Соціальне партнерство: модель взаємодії, перспективи співпраці»;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Всеукраїнській науково-практичній конференції «Підготовка конкурентоздатних фахівців: виклик сучасності»;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травень:</a:t>
            </a:r>
            <a:endParaRPr lang="ru-RU" sz="6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участь у Регіональному науково-практичному семінарі «Впровадження освітніх інновацій у професійних навчальних закладах прийоми, методи, технології»;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зустріч-співпраця з Департаментом розвитку персоналу та кадрової політики ПАТ «Укрзалізниця» , щодо обговорення умов реалізації Дорожньої карти; 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ліцею отримала Гран-прі конкурсу «Учень року - 2018»;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uk-UA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червень</a:t>
            </a: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участь у зустрічі, ініційованій Департаментом розвитку персоналу та кадрової політики ПАТ «Укрзалізниця» з шістьма представниками ЗП(ПТ)О України - учасниками експерименту із впровадження елементів дуальної форми навчання, щодо підготовки кваліфікованих робітників для підприємств «Укрзалізниці» спільно з німецькими фахівцями професійного навчання</a:t>
            </a:r>
            <a:r>
              <a:rPr lang="uk-UA" sz="6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2344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про заходи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Общая папка\2. ПРОЕКТИ 2018\5. Освітній проект Люботин\DSC08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83" y="1579964"/>
            <a:ext cx="4013660" cy="2869207"/>
          </a:xfrm>
          <a:prstGeom prst="rect">
            <a:avLst/>
          </a:prstGeom>
          <a:noFill/>
        </p:spPr>
      </p:pic>
      <p:pic>
        <p:nvPicPr>
          <p:cNvPr id="1027" name="Picture 3" descr="D:\Общая папка\2. ПРОЕКТИ 2018\5. Освітній проект Люботин\P1011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6170" y="1781391"/>
            <a:ext cx="4464428" cy="2749665"/>
          </a:xfrm>
          <a:prstGeom prst="rect">
            <a:avLst/>
          </a:prstGeom>
          <a:noFill/>
        </p:spPr>
      </p:pic>
      <p:pic>
        <p:nvPicPr>
          <p:cNvPr id="1028" name="Picture 4" descr="D:\Общая папка\2. ПРОЕКТИ 2018\5. Освітній проект Люботин\P1011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215" y="3549701"/>
            <a:ext cx="4053385" cy="3040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011"/>
            <a:ext cx="10515600" cy="15507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проект: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молодь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)О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0318"/>
          </a:xfrm>
        </p:spPr>
        <p:txBody>
          <a:bodyPr>
            <a:normAutofit fontScale="47500" lnSpcReduction="20000"/>
          </a:bodyPr>
          <a:lstStyle/>
          <a:p>
            <a:pPr indent="0" algn="just">
              <a:buNone/>
            </a:pPr>
            <a:r>
              <a:rPr lang="uk-UA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виявлення та розвиток інтелектуальної обдарованості, реалізація здібностей талановитих учнів, підвищення інтересу до поглибленого вивчення навчальних предметів.</a:t>
            </a:r>
          </a:p>
          <a:p>
            <a:pPr indent="0" algn="just">
              <a:buNone/>
            </a:pPr>
            <a:r>
              <a:rPr lang="uk-UA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проекту:</a:t>
            </a:r>
          </a:p>
          <a:p>
            <a:pPr indent="358775" algn="just"/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здійснення аналізу результатів (за п’ять років) участі учнів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ЗП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(ПТ) О Харківської області у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етапі Всеукраїнських учнівських олімпіад,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етапі </a:t>
            </a:r>
            <a:r>
              <a:rPr lang="uk-UA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</a:t>
            </a:r>
            <a:r>
              <a:rPr lang="uk-UA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 конкурсу з української мови імені Петра Яцика,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етапі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</a:t>
            </a:r>
            <a:r>
              <a:rPr lang="uk-UA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 мовно-літературного конкурсу учнівської та студентської молоді імені Тараса Шевченка та Всеукраїнському конкурсі-захисті науково-дослідницьких робіт учнів-членів Малої академії наук України;</a:t>
            </a:r>
          </a:p>
          <a:p>
            <a:pPr indent="358775" algn="just"/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розроблення на підставі аналізу алгоритму підготовки обдарованих учнів до участі у різних видах інтелектуальних змагань із урахуванням специфіки кожного навчального предмета;</a:t>
            </a:r>
          </a:p>
          <a:p>
            <a:pPr indent="358775" algn="just"/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системної підготовки учнів до інтелектуальних змагань;</a:t>
            </a:r>
          </a:p>
          <a:p>
            <a:pPr indent="358775" algn="just"/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 адресної науково-методичної та практичної допомоги викладачам, які готують учнів до участі в обласних етапах інтелектуальних змагань та конкурсів.</a:t>
            </a:r>
          </a:p>
          <a:p>
            <a:pPr indent="0" algn="just">
              <a:buNone/>
            </a:pPr>
            <a:r>
              <a:rPr lang="uk-UA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Учасники проекту:</a:t>
            </a:r>
          </a:p>
          <a:p>
            <a:pPr indent="358775" algn="just">
              <a:buFont typeface="Wingdings" pitchFamily="2" charset="2"/>
              <a:buChar char="Ø"/>
            </a:pP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ЗП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(ПТ) О – переможці І етапів інтелектуальних конкурсів та змагань;</a:t>
            </a:r>
          </a:p>
          <a:p>
            <a:pPr indent="358775" algn="just">
              <a:buFont typeface="Wingdings" pitchFamily="2" charset="2"/>
              <a:buChar char="Ø"/>
            </a:pP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</a:t>
            </a:r>
            <a:r>
              <a:rPr lang="uk-UA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ЗП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(ПТ) О;</a:t>
            </a:r>
          </a:p>
          <a:p>
            <a:pPr indent="358775" algn="just">
              <a:buFont typeface="Wingdings" pitchFamily="2" charset="2"/>
              <a:buChar char="Ø"/>
            </a:pP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керівники команд обласних етапів олімпіад та конкурсів;</a:t>
            </a:r>
          </a:p>
          <a:p>
            <a:pPr indent="358775" algn="just">
              <a:buFont typeface="Wingdings" pitchFamily="2" charset="2"/>
              <a:buChar char="Ø"/>
            </a:pP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методисти НМЦ ПТО у Харківській області.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73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84" y="101601"/>
            <a:ext cx="10515600" cy="1716088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проект</a:t>
            </a: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«Міжрегіональна співпраця закладів професійної (професійно-технічної) освіти залізничного профілю</a:t>
            </a:r>
            <a:r>
              <a:rPr lang="uk-UA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081" y="1701800"/>
            <a:ext cx="11030803" cy="49657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5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системи навчально-виховної роботи щодо розвитку світогляду учнівської молоді: любові до України, формування національної самосвідомості й гідності; прищеплення любові до спорту, подорожей, пізнання світу; дбайливе ставлення до рідної мови, культури, традицій; відповідальність за природу рідної країни; потребу зробити свій внесок у долю батьківщини; інтерес до міжрегіонального спілкування; прагнення праці на благо рідної країни, її народу; популяризація професійно-технічної освіти та підвищення престижу професій залізничної галузі.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проекту:</a:t>
            </a:r>
            <a:r>
              <a:rPr lang="uk-UA" sz="5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 впровадження проектів, щодо удосконалення навчально-виховної роботи, які відповідають сучасним освітнім програмам;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 проведення заходів на рівні навчального закладу, району / міста, області з розвитку та впровадження спортивно-туристичних програм у навчально-виховному просторі, формування всебічно розвинутої особистості в умовах навчального закладу;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узяти активну участь у спортивно-туристичних заходах, представити власний досвід роботи ЗП(</a:t>
            </a:r>
            <a:r>
              <a:rPr lang="uk-UA" sz="5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)О залізничного профілю;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продуктивних умов для обміну методичними напрацюваннями, програмами, електронними дидактичними матеріалами;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Популяризація </a:t>
            </a:r>
            <a:r>
              <a:rPr lang="uk-UA" sz="5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еколого-туристичного</a:t>
            </a: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виховання, як засобу профілактики асоціальної поведінки дітей та формування здорового соціуму серед молоді, їхніх батьків;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інтересу до історії та культурної спадщини рідного краю, в молоді через активне залучення їх до участі в масових заходах спортивно-туристичного напряму;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висококваліфікованих робітників, які є конкурентоспроможними на ринку праці та соціально адаптовані в суспільстві. 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проекту:</a:t>
            </a:r>
            <a:endParaRPr lang="ru-RU" sz="5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 </a:t>
            </a: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 ліцей залізничного транспорту: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учні;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та майстри виробничого навчання;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 Харківського професійного ліцею залізничного транспорту.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ДНЗ «</a:t>
            </a:r>
            <a:r>
              <a:rPr lang="uk-UA" sz="5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Здолбунівське</a:t>
            </a: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вище професійне училище залізничного транспорту»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учні;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викладачі, майстри виробничого навчання та вихователі гуртожитку;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5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 Харківського професійного ліцею залізничного транспорту.</a:t>
            </a:r>
            <a:endParaRPr lang="ru-RU" sz="5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реалізації </a:t>
            </a:r>
            <a:r>
              <a:rPr lang="uk-UA" sz="4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900" y="1069144"/>
            <a:ext cx="10718800" cy="5661855"/>
          </a:xfrm>
        </p:spPr>
        <p:txBody>
          <a:bodyPr>
            <a:normAutofit/>
          </a:bodyPr>
          <a:lstStyle/>
          <a:p>
            <a:pPr algn="just"/>
            <a:r>
              <a:rPr lang="uk-UA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березня 2018 року екскурсійний тур на Західну Україну Здолбунів-Львів-Луцьк-Острог-Київ;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учні Харківського професійного ліцею приїхали до </a:t>
            </a:r>
            <a:r>
              <a:rPr lang="uk-UA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Здолбунівського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вищого професійного училища залізничного транспорту, для обміну досвідом.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 організована екскурсія по училищу, учні оглянули навчальні кабінети, слюсарні майстерні, спортивну залу. Проведена зустріч з учнівським самоврядуванням училища, в вигляді круглого столу, учні познайомились та поспілкувалися на різні теми.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учнів ліцею брала участь в: Інтелектуальні грі </a:t>
            </a:r>
            <a:r>
              <a:rPr lang="uk-UA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Брейн-ринг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гальмам рухомого складу, Спортивному заході «Куб», зайняла 2 </a:t>
            </a:r>
            <a:r>
              <a:rPr lang="uk-UA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місце.В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«Кулінарних перегонах» команда </a:t>
            </a:r>
            <a:r>
              <a:rPr lang="uk-UA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ХПЛЗТ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зайняла 1 місце, приготувавши смачне рагу, яке підкорило серця журі.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29-31 </a:t>
            </a:r>
            <a:r>
              <a:rPr lang="uk-UA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 2018 року екскурсійний тур на Східну Україну - Харків: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З метою професійної орієнтації та великим бажанням учні </a:t>
            </a:r>
            <a:r>
              <a:rPr lang="uk-UA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Здолбунівського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ВПУЗТ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відвідали Український державний університет залізничного транспорту, де познайомились з умовами вступу до вишу. Деканом факультету «Механіко-енергетичним», </a:t>
            </a:r>
            <a:r>
              <a:rPr lang="uk-UA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д.т.н</a:t>
            </a:r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професором Устенко Олександром Вікторовичем, проведена екскурсія по університету, показано навчально-практичні лабораторії кафедр: «Експлуатація та ремонт рухомого складу» та «Вагони». Учні оглянули вагон-лабораторію, тепловоз ТЕ3 та сучасний обладнаний кабінет з пультом машиніста електропоїзда.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університету учні відвідали Музей історії та залізничної техніки - Філія "ПІВДЕННА ЗАЛІЗНИЦЯ", пройшлися трьома залами, прослухали цікаву екскурсією від директора музею Прохорова Андрія Миколайовича та зробили багато цікавих фото на відкритій площадці залізничної техніки.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56" y="26741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про заходи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</a:t>
            </a:r>
            <a:endParaRPr lang="ru-RU" dirty="0"/>
          </a:p>
        </p:txBody>
      </p:sp>
      <p:pic>
        <p:nvPicPr>
          <p:cNvPr id="2050" name="Picture 2" descr="D:\Общая папка\2. ПРОЕКТИ 2018\4. Міжрегіональна співпраця ЗП(ПТ)О  ПТУ 23\ФОТО до проекту\ФОТО до проекту\12 березня\IMG_3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300" y="1659988"/>
            <a:ext cx="4701737" cy="2644727"/>
          </a:xfrm>
          <a:prstGeom prst="rect">
            <a:avLst/>
          </a:prstGeom>
          <a:noFill/>
        </p:spPr>
      </p:pic>
      <p:pic>
        <p:nvPicPr>
          <p:cNvPr id="2051" name="Picture 3" descr="D:\Общая папка\2. ПРОЕКТИ 2018\4. Міжрегіональна співпраця ЗП(ПТ)О  ПТУ 23\ФОТО до проекту\ФОТО до проекту\12 березня\IMG_3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51" y="1592980"/>
            <a:ext cx="4696167" cy="2641395"/>
          </a:xfrm>
          <a:prstGeom prst="rect">
            <a:avLst/>
          </a:prstGeom>
          <a:noFill/>
        </p:spPr>
      </p:pic>
      <p:pic>
        <p:nvPicPr>
          <p:cNvPr id="2052" name="Picture 4" descr="D:\Общая папка\2. ПРОЕКТИ 2018\4. Міжрегіональна співпраця ЗП(ПТ)О  ПТУ 23\ФОТО до проекту\ФОТО до проекту\15 березня\IMG_3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288" y="3820354"/>
            <a:ext cx="4887937" cy="2749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714" y="495886"/>
            <a:ext cx="10515600" cy="1209822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проект</a:t>
            </a: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«Формування партнерських відносин з упровадження в професійну підготовку учнів ЗП</a:t>
            </a: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елементів дуальної форми навчання за професією Муляр</a:t>
            </a:r>
            <a:r>
              <a:rPr lang="uk-UA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2146300"/>
            <a:ext cx="11025554" cy="4711700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якісної підготовки конкурентоспроможних робітничих кадрів, здатних задовольнити вимоги регіонального ринку праці та організація роботи щодо впровадження елементів дуальної форми навчання.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проекту: </a:t>
            </a:r>
            <a:endParaRPr lang="ru-RU" sz="1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рофесійної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ДСПТО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«Муляр»;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залучання підприємства замовника кадрів як соціального партнера з високою організацією виробничого процесу, забезпеченого новітніми виробничими технологіями і обладнанням та кваліфікованими робітничими ресурсами;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інноваційного клімату серед педпрацівників, активне їх залучання до реалізації завдань інновацій та їх високий </a:t>
            </a: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професійно-кваліфікаційний </a:t>
            </a: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і творчий потенціал;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передових освітніх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</a:t>
            </a: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 працевлаштування випускників ліцею;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профорієнтаційної роботи серед учнів шкіл міста та області.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проекту: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України.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Акціонерне товариство «Трест Житлобуд-1».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ДНЗ «Харківський професійний ліцей будівельних </a:t>
            </a: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ДНЗ «Харківський професійний ліцей будівельних технологій».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предметів професійно-теоретичної підготовки та майстри виробничого навчання ліцею.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 роботодавця – замовника кадрів</a:t>
            </a: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09" y="0"/>
            <a:ext cx="10515600" cy="77787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реалізації проекту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625" y="914400"/>
            <a:ext cx="10825675" cy="5791200"/>
          </a:xfrm>
        </p:spPr>
        <p:txBody>
          <a:bodyPr>
            <a:normAutofit fontScale="85000" lnSpcReduction="20000"/>
          </a:bodyPr>
          <a:lstStyle/>
          <a:p>
            <a:pPr marL="0" indent="266700" algn="just"/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2017/2018 навчальному році на базі </a:t>
            </a:r>
            <a:r>
              <a:rPr lang="uk-UA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ДНЗ«Харківський</a:t>
            </a:r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 ліцей будівельних технологій» розпочате впровадження елементів дуальної форми навчання: </a:t>
            </a:r>
            <a:endParaRPr lang="ru-RU" sz="3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 algn="just"/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розроблений та затверджений в Міністерстві освіти і науки України робочий навчальний план;</a:t>
            </a:r>
            <a:endParaRPr lang="ru-RU" sz="3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 algn="just"/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проведене засідання педагогічної ради разом із роботодавцем на тему: «Упровадження елементів дуальної форми навчання у професійну підготовку кваліфікованих робітників»;</a:t>
            </a:r>
            <a:endParaRPr lang="ru-RU" sz="3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 algn="just"/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підписані тристоронні угоди між підприємством, навчальним закладом та учнем ліцею на підготовку кваліфікованого робітника за дуальною формою навчання.</a:t>
            </a:r>
            <a:endParaRPr lang="ru-RU" sz="3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 algn="just"/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виробниче навчання та виробнича практика здійснюється безпосередньо в умовах виробництва з використанням матеріально-технічної бази та кадрового потенціалу підприємства, що надає можливість учням одночасно з навчанням у ліцеї опановувати обрану професію безпосередньо на виробництві.</a:t>
            </a:r>
            <a:endParaRPr lang="ru-RU" sz="3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 algn="just">
              <a:buNone/>
            </a:pPr>
            <a:r>
              <a:rPr lang="uk-UA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взяли участь у впровадженні елементів дуальної форми навчання одна група в кількості 18 учнів.</a:t>
            </a:r>
            <a:endParaRPr lang="ru-RU" sz="3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про заходи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</a:t>
            </a:r>
            <a:endParaRPr lang="ru-RU" dirty="0"/>
          </a:p>
        </p:txBody>
      </p:sp>
      <p:pic>
        <p:nvPicPr>
          <p:cNvPr id="3074" name="Picture 2" descr="D:\Общая папка\2. ПРОЕКТИ 2018\9. Формування партнерських відносин ПТУ 22\ри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960" y="1769355"/>
            <a:ext cx="4956668" cy="2788126"/>
          </a:xfrm>
          <a:prstGeom prst="rect">
            <a:avLst/>
          </a:prstGeom>
          <a:noFill/>
        </p:spPr>
      </p:pic>
      <p:pic>
        <p:nvPicPr>
          <p:cNvPr id="3076" name="Picture 4" descr="D:\Общая папка\2. ПРОЕКТИ 2018\9. Формування партнерських відносин ПТУ 22\рис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71" y="1747911"/>
            <a:ext cx="4895557" cy="2753751"/>
          </a:xfrm>
          <a:prstGeom prst="rect">
            <a:avLst/>
          </a:prstGeom>
          <a:noFill/>
        </p:spPr>
      </p:pic>
      <p:pic>
        <p:nvPicPr>
          <p:cNvPr id="3077" name="Picture 5" descr="D:\Общая папка\2. ПРОЕКТИ 2018\9. Формування партнерських відносин ПТУ 22\рис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3403" y="3942472"/>
            <a:ext cx="4770510" cy="2683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25095"/>
            <a:ext cx="10515600" cy="61785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реалізації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368" y="742950"/>
            <a:ext cx="10990943" cy="6115050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 учнівські олімпіади із навчальних предметів.</a:t>
            </a:r>
          </a:p>
          <a:p>
            <a:pPr marL="0" lvl="0" indent="2635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І етапі узяли участь 4320 учнів </a:t>
            </a:r>
            <a:r>
              <a:rPr lang="uk-UA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(ПТ)О, у </a:t>
            </a:r>
            <a:r>
              <a:rPr lang="uk-UA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етапі – 286 учнів – переможців І етапу. Переможцями </a:t>
            </a:r>
            <a:r>
              <a:rPr lang="uk-UA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етапу стали 30 учнів (11% від загальної кількості учасників).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uk-UA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Міжнародний конкурс з української мови імені Петра Яцика 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обласний) етап відбувся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грудня 2018 року на базі </a:t>
            </a:r>
            <a:r>
              <a:rPr lang="uk-UA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ДПТНЗ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«Регіональний центр професійної освіти </a:t>
            </a:r>
            <a:r>
              <a:rPr lang="uk-UA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ресторанно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-готельного, комунального господарства, торгівлі та дизайну»,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якому взяли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31 учень із 31 </a:t>
            </a:r>
            <a:r>
              <a:rPr lang="uk-UA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ЗП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(ПТ)О Харківської області(100%). Загальна кількість учнів, які брали участь у першому етапі конкурсу становить 900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учнів.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Переможці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9075" algn="just">
              <a:lnSpc>
                <a:spcPct val="115000"/>
              </a:lnSpc>
              <a:spcBef>
                <a:spcPts val="0"/>
              </a:spcBef>
            </a:pP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Григорова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Марина,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учениця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ДНЗ «Куп’янський регіональний центр професійної освіти»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(викладач Костюк </a:t>
            </a:r>
            <a:r>
              <a:rPr lang="uk-UA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Т.І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9075" algn="just">
              <a:lnSpc>
                <a:spcPct val="115000"/>
              </a:lnSpc>
              <a:spcBef>
                <a:spcPts val="0"/>
              </a:spcBef>
            </a:pP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 – </a:t>
            </a:r>
            <a:r>
              <a:rPr lang="uk-UA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Курильченко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Альона,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учениця Шевченківського професійного аграрного ліцею (викладач Козир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В.О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9075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Усенко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Дарина, учениця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Чугуївського професійного аграрного ліцею (викладач </a:t>
            </a:r>
            <a:r>
              <a:rPr lang="uk-UA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Ягодіна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Н.І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5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VІІІ</a:t>
            </a:r>
            <a:r>
              <a:rPr lang="uk-UA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Міжнародний мовно-літературний конкурс учнівської та студентської молоді імені Тараса Шевченка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Переможці фінального етапу 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Міжнародного мовно-літературного конкурсу учнівської та студентської молоді імені Тараса Шевченка</a:t>
            </a:r>
            <a:r>
              <a:rPr lang="uk-UA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дипломом І ступеня – Пустовойтенко Олександр Олександрович, учень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Шевченківського професійного аграрного </a:t>
            </a:r>
            <a:r>
              <a:rPr lang="uk-UA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ліцею;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дипломом </a:t>
            </a:r>
            <a:r>
              <a:rPr lang="uk-UA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ступеня – Іващенко Аліна Олександрівна, учениця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Зміївського</a:t>
            </a: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професійного енергетичного </a:t>
            </a:r>
            <a:r>
              <a:rPr lang="uk-UA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ліцею.</a:t>
            </a:r>
            <a:endParaRPr lang="ru-RU" sz="5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5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uk-UA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Міжнародний мовно-літературний конкурс учнівської та студентської молоді імені Тараса Шевченка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(обласний) етап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відбувся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грудня 2018 року на базі Державного навчального закладу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Регіональний центр професійної освіти швейного виробництва та сфери послуг Харківської області», 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якому взяли </a:t>
            </a:r>
            <a:r>
              <a:rPr lang="uk-UA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86 учнів (97,7%) із 30 </a:t>
            </a:r>
            <a:r>
              <a:rPr lang="uk-UA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ЗП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(ПТ)О. 10 учнів </a:t>
            </a:r>
            <a:r>
              <a:rPr lang="uk-UA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ЗП</a:t>
            </a:r>
            <a:r>
              <a:rPr lang="uk-UA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(ПТ)О стали переможцями обласного етапу.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конкурс-захист науково-дослідницьких робіт учнів-членів Малої академії наук України.</a:t>
            </a:r>
          </a:p>
          <a:p>
            <a:pPr marL="0" lvl="0" indent="3540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розгляд журі було представлено 8 науково-дослідницьких робіт учнів, для участі у </a:t>
            </a:r>
            <a:r>
              <a:rPr lang="uk-U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обласному етапі захисті подано 3 роботи учнів </a:t>
            </a:r>
            <a:r>
              <a:rPr lang="uk-U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(ПТ)О області.</a:t>
            </a:r>
          </a:p>
          <a:p>
            <a:pPr marL="0" lvl="0" indent="354013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5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Семінари-практикуми, </a:t>
            </a:r>
            <a:r>
              <a:rPr lang="uk-UA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вебінари</a:t>
            </a: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тренінги для викладачів </a:t>
            </a:r>
            <a:r>
              <a:rPr lang="uk-UA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(ПТ)О, які готують учнів до участі в інтелектуальних змаганнях. Охоплено 357 педагогів.</a:t>
            </a:r>
            <a:endParaRPr lang="ru-RU" sz="5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19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086" y="1764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про заходи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Общая папка\2. ПРОЕКТИ 2018\2. Обдарована молодь ЗПО (НМЦ)\конкурс Шевченка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086" y="2250758"/>
            <a:ext cx="4672725" cy="2852283"/>
          </a:xfrm>
          <a:prstGeom prst="rect">
            <a:avLst/>
          </a:prstGeom>
          <a:noFill/>
        </p:spPr>
      </p:pic>
      <p:pic>
        <p:nvPicPr>
          <p:cNvPr id="5" name="Picture 3" descr="D:\Общая папка\2. ПРОЕКТИ 2018\2. Обдарована молодь ЗПО (НМЦ)\конкурс Шевчен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795" y="2250758"/>
            <a:ext cx="4299854" cy="2866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02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297"/>
            <a:ext cx="10515600" cy="1591129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проект: </a:t>
            </a:r>
            <a:b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«Розвиток професійних компетентностей учнів </a:t>
            </a:r>
            <a:r>
              <a:rPr lang="uk-UA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Харківської області»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629" y="1709512"/>
            <a:ext cx="11176000" cy="514848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sz="43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4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належних умов для виявлення та підтримки обдарованої молоді, формування професійних компетентностей та підвищення професійного рівня учня 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(ПТ)О.</a:t>
            </a:r>
            <a:endParaRPr lang="ru-RU" sz="4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43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проекту:</a:t>
            </a:r>
            <a:endParaRPr lang="ru-RU" sz="4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аналізу результатів участі учнів у І (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внутріліцейному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училищному) етапі конкурсів фахової майстерності з окремих робітничих професій;</a:t>
            </a:r>
            <a:endParaRPr lang="ru-RU" sz="4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на підставі аналізу алгоритму підготовки обдарованих учнів до 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(обласного) та  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(Всеукраїнського) етапу конкурсів фахової майстерності  із урахуванням специфіки кожної професії;</a:t>
            </a:r>
            <a:endParaRPr lang="ru-RU" sz="4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(обласного) етапу;</a:t>
            </a:r>
            <a:endParaRPr lang="ru-RU" sz="4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системної підготовки учнів до 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(Всеукраїнського) етапу конкурсів фахової майстерності;</a:t>
            </a:r>
            <a:endParaRPr lang="ru-RU" sz="4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адресної науково-методичної та практичної допомоги викладачам та майстрам виробничого навчання, які підготували учнів-переможців 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етапу конкурсів фахової майстерності і здійснюють  їх  підготовку до участі у 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етапі.</a:t>
            </a:r>
            <a:endParaRPr lang="ru-RU" sz="4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43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проекту:</a:t>
            </a:r>
            <a:endParaRPr lang="ru-RU" sz="4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– переможці І (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внутріліцейного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училищного) та 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(обласного) етапу Всеукраїнських конкурсів фахової майстерності серед учнів 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(ПТ)О;</a:t>
            </a:r>
            <a:endParaRPr lang="ru-RU" sz="4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предметів професійно-теоретичної підготовки та майстри в/н </a:t>
            </a:r>
            <a:r>
              <a:rPr lang="uk-UA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(ПТ)О;</a:t>
            </a:r>
            <a:endParaRPr lang="ru-RU" sz="4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методисти Науково-методичного центру професійно-технічної освіти у Харківській області;</a:t>
            </a:r>
            <a:endParaRPr lang="ru-RU" sz="4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науково-педагогічні працівники вищих навчальних закладів;</a:t>
            </a:r>
            <a:endParaRPr lang="ru-RU" sz="4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 роботодавців-замовників кадрів.</a:t>
            </a:r>
            <a:endParaRPr lang="ru-RU" sz="4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4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685"/>
            <a:ext cx="10515600" cy="921431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реалізації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0116"/>
            <a:ext cx="10874829" cy="5537427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1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березні-квітні  2018 року проведено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(обласний) етап конкурсів фахової майстерності серед учнів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Харківської області (далі – Конкурси) із 5 професій, а саме: «Муляр», «Столяр будівельний», «Продавець продовольчих товарів»,  «Електрозварник ручного зварювання»,  «Кравець».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у квітні-червні 2018 року –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(Всеукраїнський) етап.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етапі Конкурсів змагалися 35 учнів, які стали переможцями І етапу. У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етапі Конкурсів узяли участь 5 учнів 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– переможці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етапу.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Переможцями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етапу Конкурсів стали 18 учнів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(ПТ)О, які посіли відповідно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І,ІІ,ІІІ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місця. За результатами  Всеукраїнського Конкурсу з професій: «Муляр» Харченко Андрій учень,  ДНЗ «Регіональний центр професійної освіти будівельних технологій Харківської області» посів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місце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місце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посів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Гаращенко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Олександр, учень ДНЗ «Харківський професійний ліцей будівельних технологій»  (професія «Столяр будівельний»).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останні п'ять років учні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здобули 9 призових місць на Всеукраїнських конкурсах.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82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983"/>
            <a:ext cx="10515600" cy="825046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реалізації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43" y="1045029"/>
            <a:ext cx="11176000" cy="5515428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якісної підготовки учнів </a:t>
            </a:r>
            <a:r>
              <a:rPr lang="uk-UA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до </a:t>
            </a:r>
            <a:r>
              <a:rPr lang="uk-UA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етапу Всеукраїнських конкурсів фахової майстерності серед учнів </a:t>
            </a:r>
            <a:r>
              <a:rPr lang="uk-UA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 проведено:</a:t>
            </a: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майстер-класи з 5-ти професій: 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Муляр»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Столяр будівельний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 продовольчих товарів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«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Електрозварник ручного зварювання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«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Кравець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 квітня – 25 травня 2018 року, охоплено 5 учнів);</a:t>
            </a: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тренувальне тестування для учнів-переможців </a:t>
            </a:r>
            <a:r>
              <a:rPr lang="uk-UA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етапу з метою формування професійно-теоретичних знань із основних предметів та їх підготовки до </a:t>
            </a:r>
            <a:r>
              <a:rPr lang="uk-UA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етапу Всеукраїнських конкурсів (16 квітня – 25 травня 2018 року, охоплено 5 учнів).</a:t>
            </a: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Науково-методичним центром професійно-технічної освіти у Харківській області проведено семінари-практикуми для керівних та педагогічних працівників </a:t>
            </a:r>
            <a:r>
              <a:rPr lang="uk-UA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(ПТ)О:</a:t>
            </a: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«Про підготовку до </a:t>
            </a:r>
            <a:r>
              <a:rPr lang="uk-UA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(обласного) етапу конкурсів фахової майстерності серед учнів закладів професійної  (професійно-технічної) освіти Харківської області у 2017/2018 навчальному році» (січень - квітень 2018 року). Охоплено 114 керівних та 188 педагогічних працівників;</a:t>
            </a: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«Про підсумки обласних конкурсів фахової майстерності у 2017/2018 н.р. та організацію роботи з підготовки до обласних конкурсів фахової майстерності серед учнів </a:t>
            </a:r>
            <a:r>
              <a:rPr lang="uk-UA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(ПТ)О» (травень – червень 2018 року). Охоплено 104 керівних та 142 педагогічні працівники.</a:t>
            </a: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Інформаційно-аналітичні матеріали щодо результатів Конкурсів розміщено на сайті Науково-методичного центру професійно-технічної освіти у Харківській області та надруковано в серпневому номері газети «Вісник профосвіти».</a:t>
            </a:r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65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3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про заходи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Общая папка\2. ПРОЕКТИ 2018\1. Професійна компетентність (НМЦ ПТО)\звар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6" y="1443905"/>
            <a:ext cx="2587671" cy="3447147"/>
          </a:xfrm>
          <a:prstGeom prst="rect">
            <a:avLst/>
          </a:prstGeom>
          <a:noFill/>
        </p:spPr>
      </p:pic>
      <p:pic>
        <p:nvPicPr>
          <p:cNvPr id="5" name="Picture 5" descr="D:\Общая папка\2. ПРОЕКТИ 2018\1. Професійна компетентність (НМЦ ПТО)\столяр.JPG"/>
          <p:cNvPicPr>
            <a:picLocks noChangeAspect="1" noChangeArrowheads="1"/>
          </p:cNvPicPr>
          <p:nvPr/>
        </p:nvPicPr>
        <p:blipFill>
          <a:blip r:embed="rId3" cstate="print"/>
          <a:srcRect l="28762" r="17227"/>
          <a:stretch>
            <a:fillRect/>
          </a:stretch>
        </p:blipFill>
        <p:spPr bwMode="auto">
          <a:xfrm>
            <a:off x="3800535" y="2701545"/>
            <a:ext cx="2658322" cy="3691529"/>
          </a:xfrm>
          <a:prstGeom prst="rect">
            <a:avLst/>
          </a:prstGeom>
          <a:noFill/>
        </p:spPr>
      </p:pic>
      <p:pic>
        <p:nvPicPr>
          <p:cNvPr id="6" name="Picture 4" descr="D:\Общая папка\2. ПРОЕКТИ 2018\1. Професійна компетентність (НМЦ ПТО)\продавец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1315" y="1247815"/>
            <a:ext cx="3565694" cy="2525899"/>
          </a:xfrm>
          <a:prstGeom prst="rect">
            <a:avLst/>
          </a:prstGeom>
          <a:noFill/>
        </p:spPr>
      </p:pic>
      <p:pic>
        <p:nvPicPr>
          <p:cNvPr id="7" name="Picture 3" descr="D:\Общая папка\2. ПРОЕКТИ 2018\1. Професійна компетентність (НМЦ ПТО)\муляр 2 .jpg"/>
          <p:cNvPicPr>
            <a:picLocks noChangeAspect="1" noChangeArrowheads="1"/>
          </p:cNvPicPr>
          <p:nvPr/>
        </p:nvPicPr>
        <p:blipFill>
          <a:blip r:embed="rId5" cstate="print"/>
          <a:srcRect l="23863" r="8064" b="8348"/>
          <a:stretch>
            <a:fillRect/>
          </a:stretch>
        </p:blipFill>
        <p:spPr bwMode="auto">
          <a:xfrm>
            <a:off x="7431315" y="3929445"/>
            <a:ext cx="3565694" cy="260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8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965"/>
            <a:ext cx="10515600" cy="1349012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 освітній проект </a:t>
            </a:r>
            <a:b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«Конкурс проектів молодіжних ініціатив «Толока добрих ідей</a:t>
            </a:r>
            <a:r>
              <a:rPr lang="uk-UA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867" y="1332412"/>
            <a:ext cx="10699934" cy="55255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оновлення змісту виховної роботи; створення умов для виявлення обдарованої молоді серед учнів закладів професійної (професійно-технічної) освіти (далі – </a:t>
            </a:r>
            <a:r>
              <a:rPr lang="uk-UA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ЗП</a:t>
            </a: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(ПТ)О); сприяння розвитку активної життєвої позиції учнів; підвищення творчого потенціалу учнів; формування умінь і навичок учнів самостійно орієнтуватися в інформаційному просторі.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 проекту</a:t>
            </a:r>
            <a:r>
              <a:rPr lang="uk-UA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стимулювання учнів, педагогічних працівників </a:t>
            </a:r>
            <a:r>
              <a:rPr lang="uk-UA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ЗП</a:t>
            </a: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(ПТ)О до реалізації творчого підходу в навчанні та позаурочній діяльності;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  престижу, інтелектуального, творчого потенціалу учнів;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пошук нових ідей для оновлення змісту роботи з учнівською молоддю </a:t>
            </a:r>
            <a:r>
              <a:rPr lang="uk-UA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ЗП</a:t>
            </a: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(ПТ)О;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активізація творчих здібностей учнів щодо самовдосконалення самореалізації.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Учасники проекту:</a:t>
            </a:r>
            <a:endParaRPr lang="ru-RU" sz="3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 </a:t>
            </a:r>
            <a:r>
              <a:rPr lang="uk-UA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ЗП</a:t>
            </a: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(ПТ)О; 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педагогічні працівники  які безпосередньо займаються виховною роботою у </a:t>
            </a:r>
            <a:r>
              <a:rPr lang="uk-UA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ЗП</a:t>
            </a: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(ПТ)О;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uk-UA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педагогічні працівники НМЦ ПТО у Харківській області.</a:t>
            </a: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62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2806</Words>
  <Application>Microsoft Office PowerPoint</Application>
  <PresentationFormat>Широкоэкранный</PresentationFormat>
  <Paragraphs>212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Про результати роботи ЗП(ПТ)О у рамках реалізації регіональних освітніх проектів </vt:lpstr>
      <vt:lpstr>Освітній проект: «Обдарована молодь ЗП(ПТ)О Харківської області»</vt:lpstr>
      <vt:lpstr>Результати реалізації проекту</vt:lpstr>
      <vt:lpstr>Фоторепортаж про заходи реалізації проекту</vt:lpstr>
      <vt:lpstr>Освітній проект:  «Розвиток професійних компетентностей учнів ЗП(ПТ)О Харківської області»</vt:lpstr>
      <vt:lpstr>Результати реалізації проекту</vt:lpstr>
      <vt:lpstr>Результати реалізації проекту</vt:lpstr>
      <vt:lpstr>Фоторепортаж про заходи реалізації проекту</vt:lpstr>
      <vt:lpstr>Інноваційний освітній проект  «Конкурс проектів молодіжних ініціатив «Толока добрих ідей»</vt:lpstr>
      <vt:lpstr>Результати реалізації проекту</vt:lpstr>
      <vt:lpstr>Фоторепортаж про заходи реалізації проекту</vt:lpstr>
      <vt:lpstr>Інноваційний проект «Сучасні підходи до безперервної освіти педагогічних працівників ЗП(ПТ)О Харківської області»</vt:lpstr>
      <vt:lpstr>Результати реалізації проекту</vt:lpstr>
      <vt:lpstr>Фоторепортаж про заходи реалізації проекту</vt:lpstr>
      <vt:lpstr>Освітній проект «Професійна підготовка майбутніх малярів-реставраторів на засадах міжнародного співробітництва»</vt:lpstr>
      <vt:lpstr>Результати реалізації проекту</vt:lpstr>
      <vt:lpstr>Освітній проект  «Інноваційна модель діяльності ЗП(ПТ)О на базі Люботинського професійного ліцею залізничного транспорту» </vt:lpstr>
      <vt:lpstr>Результати реалізації проекту</vt:lpstr>
      <vt:lpstr>Фоторепортаж про заходи реалізації проекту</vt:lpstr>
      <vt:lpstr>Освітній проект «Міжрегіональна співпраця закладів професійної (професійно-технічної) освіти залізничного профілю»</vt:lpstr>
      <vt:lpstr>Результати реалізації проекту</vt:lpstr>
      <vt:lpstr>Фоторепортаж про заходи реалізації проекту</vt:lpstr>
      <vt:lpstr>Освітній проект «Формування партнерських відносин з упровадження в професійну підготовку учнів ЗП(ПТ)О елементів дуальної форми навчання за професією Муляр»</vt:lpstr>
      <vt:lpstr>Результати реалізації проекту</vt:lpstr>
      <vt:lpstr>Фоторепортаж про заходи реалізації проекту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результати роботи ЗП(ПТ)О у рамках реалізації регіональних освітніх проектів </dc:title>
  <dc:creator>admin</dc:creator>
  <cp:lastModifiedBy>admin</cp:lastModifiedBy>
  <cp:revision>30</cp:revision>
  <dcterms:created xsi:type="dcterms:W3CDTF">2018-12-17T07:37:15Z</dcterms:created>
  <dcterms:modified xsi:type="dcterms:W3CDTF">2018-12-17T13:23:36Z</dcterms:modified>
</cp:coreProperties>
</file>