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48" r:id="rId2"/>
    <p:sldId id="366" r:id="rId3"/>
    <p:sldId id="308" r:id="rId4"/>
    <p:sldId id="349" r:id="rId5"/>
    <p:sldId id="324" r:id="rId6"/>
    <p:sldId id="320" r:id="rId7"/>
    <p:sldId id="367" r:id="rId8"/>
    <p:sldId id="339" r:id="rId9"/>
    <p:sldId id="345" r:id="rId10"/>
    <p:sldId id="340" r:id="rId11"/>
    <p:sldId id="342" r:id="rId12"/>
    <p:sldId id="344" r:id="rId13"/>
    <p:sldId id="351" r:id="rId14"/>
    <p:sldId id="353" r:id="rId15"/>
    <p:sldId id="354" r:id="rId16"/>
    <p:sldId id="350" r:id="rId17"/>
    <p:sldId id="358" r:id="rId18"/>
    <p:sldId id="360" r:id="rId19"/>
    <p:sldId id="361" r:id="rId20"/>
    <p:sldId id="362" r:id="rId21"/>
    <p:sldId id="363" r:id="rId22"/>
    <p:sldId id="355" r:id="rId23"/>
    <p:sldId id="365" r:id="rId24"/>
    <p:sldId id="356" r:id="rId25"/>
    <p:sldId id="357" r:id="rId26"/>
    <p:sldId id="364" r:id="rId27"/>
  </p:sldIdLst>
  <p:sldSz cx="9144000" cy="6858000" type="screen4x3"/>
  <p:notesSz cx="6742113"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006666"/>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94" autoAdjust="0"/>
  </p:normalViewPr>
  <p:slideViewPr>
    <p:cSldViewPr>
      <p:cViewPr varScale="1">
        <p:scale>
          <a:sx n="70" d="100"/>
          <a:sy n="70" d="100"/>
        </p:scale>
        <p:origin x="-138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6" y="4"/>
            <a:ext cx="2921583" cy="493635"/>
          </a:xfrm>
          <a:prstGeom prst="rect">
            <a:avLst/>
          </a:prstGeom>
        </p:spPr>
        <p:txBody>
          <a:bodyPr vert="horz" lIns="91388" tIns="45694" rIns="91388" bIns="45694" rtlCol="0"/>
          <a:lstStyle>
            <a:lvl1pPr algn="l">
              <a:defRPr sz="1200"/>
            </a:lvl1pPr>
          </a:lstStyle>
          <a:p>
            <a:endParaRPr lang="ru-RU" dirty="0"/>
          </a:p>
        </p:txBody>
      </p:sp>
      <p:sp>
        <p:nvSpPr>
          <p:cNvPr id="3" name="Дата 2"/>
          <p:cNvSpPr>
            <a:spLocks noGrp="1"/>
          </p:cNvSpPr>
          <p:nvPr>
            <p:ph type="dt" sz="quarter" idx="1"/>
          </p:nvPr>
        </p:nvSpPr>
        <p:spPr>
          <a:xfrm>
            <a:off x="3818979" y="4"/>
            <a:ext cx="2921583" cy="493635"/>
          </a:xfrm>
          <a:prstGeom prst="rect">
            <a:avLst/>
          </a:prstGeom>
        </p:spPr>
        <p:txBody>
          <a:bodyPr vert="horz" lIns="91388" tIns="45694" rIns="91388" bIns="45694" rtlCol="0"/>
          <a:lstStyle>
            <a:lvl1pPr algn="r">
              <a:defRPr sz="1200"/>
            </a:lvl1pPr>
          </a:lstStyle>
          <a:p>
            <a:fld id="{7EC1F73D-3267-44E6-964F-E960A2E7898C}" type="datetimeFigureOut">
              <a:rPr lang="ru-RU" smtClean="0"/>
              <a:pPr/>
              <a:t>16.02.2019</a:t>
            </a:fld>
            <a:endParaRPr lang="ru-RU" dirty="0"/>
          </a:p>
        </p:txBody>
      </p:sp>
      <p:sp>
        <p:nvSpPr>
          <p:cNvPr id="4" name="Нижний колонтитул 3"/>
          <p:cNvSpPr>
            <a:spLocks noGrp="1"/>
          </p:cNvSpPr>
          <p:nvPr>
            <p:ph type="ftr" sz="quarter" idx="2"/>
          </p:nvPr>
        </p:nvSpPr>
        <p:spPr>
          <a:xfrm>
            <a:off x="6" y="9377321"/>
            <a:ext cx="2921583" cy="493635"/>
          </a:xfrm>
          <a:prstGeom prst="rect">
            <a:avLst/>
          </a:prstGeom>
        </p:spPr>
        <p:txBody>
          <a:bodyPr vert="horz" lIns="91388" tIns="45694" rIns="91388" bIns="45694" rtlCol="0" anchor="b"/>
          <a:lstStyle>
            <a:lvl1pPr algn="l">
              <a:defRPr sz="1200"/>
            </a:lvl1pPr>
          </a:lstStyle>
          <a:p>
            <a:endParaRPr lang="ru-RU" dirty="0"/>
          </a:p>
        </p:txBody>
      </p:sp>
      <p:sp>
        <p:nvSpPr>
          <p:cNvPr id="5" name="Номер слайда 4"/>
          <p:cNvSpPr>
            <a:spLocks noGrp="1"/>
          </p:cNvSpPr>
          <p:nvPr>
            <p:ph type="sldNum" sz="quarter" idx="3"/>
          </p:nvPr>
        </p:nvSpPr>
        <p:spPr>
          <a:xfrm>
            <a:off x="3818979" y="9377321"/>
            <a:ext cx="2921583" cy="493635"/>
          </a:xfrm>
          <a:prstGeom prst="rect">
            <a:avLst/>
          </a:prstGeom>
        </p:spPr>
        <p:txBody>
          <a:bodyPr vert="horz" lIns="91388" tIns="45694" rIns="91388" bIns="45694" rtlCol="0" anchor="b"/>
          <a:lstStyle>
            <a:lvl1pPr algn="r">
              <a:defRPr sz="1200"/>
            </a:lvl1pPr>
          </a:lstStyle>
          <a:p>
            <a:fld id="{AD6B05F7-0D97-407F-9A09-4E682876F2AC}" type="slidenum">
              <a:rPr lang="ru-RU" smtClean="0"/>
              <a:pPr/>
              <a:t>‹#›</a:t>
            </a:fld>
            <a:endParaRPr lang="ru-RU"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6" y="4"/>
            <a:ext cx="2921583" cy="493635"/>
          </a:xfrm>
          <a:prstGeom prst="rect">
            <a:avLst/>
          </a:prstGeom>
        </p:spPr>
        <p:txBody>
          <a:bodyPr vert="horz" lIns="91388" tIns="45694" rIns="91388" bIns="45694" rtlCol="0"/>
          <a:lstStyle>
            <a:lvl1pPr algn="l">
              <a:defRPr sz="1200"/>
            </a:lvl1pPr>
          </a:lstStyle>
          <a:p>
            <a:endParaRPr lang="ru-RU" dirty="0"/>
          </a:p>
        </p:txBody>
      </p:sp>
      <p:sp>
        <p:nvSpPr>
          <p:cNvPr id="3" name="Дата 2"/>
          <p:cNvSpPr>
            <a:spLocks noGrp="1"/>
          </p:cNvSpPr>
          <p:nvPr>
            <p:ph type="dt" idx="1"/>
          </p:nvPr>
        </p:nvSpPr>
        <p:spPr>
          <a:xfrm>
            <a:off x="3818979" y="4"/>
            <a:ext cx="2921583" cy="493635"/>
          </a:xfrm>
          <a:prstGeom prst="rect">
            <a:avLst/>
          </a:prstGeom>
        </p:spPr>
        <p:txBody>
          <a:bodyPr vert="horz" lIns="91388" tIns="45694" rIns="91388" bIns="45694" rtlCol="0"/>
          <a:lstStyle>
            <a:lvl1pPr algn="r">
              <a:defRPr sz="1200"/>
            </a:lvl1pPr>
          </a:lstStyle>
          <a:p>
            <a:fld id="{32CEE46F-419A-46CF-BE90-605F95A4FF6B}" type="datetimeFigureOut">
              <a:rPr lang="ru-RU" smtClean="0"/>
              <a:pPr/>
              <a:t>16.02.2019</a:t>
            </a:fld>
            <a:endParaRPr lang="ru-RU" dirty="0"/>
          </a:p>
        </p:txBody>
      </p:sp>
      <p:sp>
        <p:nvSpPr>
          <p:cNvPr id="4" name="Образ слайда 3"/>
          <p:cNvSpPr>
            <a:spLocks noGrp="1" noRot="1" noChangeAspect="1"/>
          </p:cNvSpPr>
          <p:nvPr>
            <p:ph type="sldImg" idx="2"/>
          </p:nvPr>
        </p:nvSpPr>
        <p:spPr>
          <a:xfrm>
            <a:off x="900113" y="738188"/>
            <a:ext cx="4941887" cy="3706812"/>
          </a:xfrm>
          <a:prstGeom prst="rect">
            <a:avLst/>
          </a:prstGeom>
          <a:noFill/>
          <a:ln w="12700">
            <a:solidFill>
              <a:prstClr val="black"/>
            </a:solidFill>
          </a:ln>
        </p:spPr>
        <p:txBody>
          <a:bodyPr vert="horz" lIns="91388" tIns="45694" rIns="91388" bIns="45694" rtlCol="0" anchor="ctr"/>
          <a:lstStyle/>
          <a:p>
            <a:endParaRPr lang="ru-RU" dirty="0"/>
          </a:p>
        </p:txBody>
      </p:sp>
      <p:sp>
        <p:nvSpPr>
          <p:cNvPr id="5" name="Заметки 4"/>
          <p:cNvSpPr>
            <a:spLocks noGrp="1"/>
          </p:cNvSpPr>
          <p:nvPr>
            <p:ph type="body" sz="quarter" idx="3"/>
          </p:nvPr>
        </p:nvSpPr>
        <p:spPr>
          <a:xfrm>
            <a:off x="674212" y="4689520"/>
            <a:ext cx="5393690" cy="4442700"/>
          </a:xfrm>
          <a:prstGeom prst="rect">
            <a:avLst/>
          </a:prstGeom>
        </p:spPr>
        <p:txBody>
          <a:bodyPr vert="horz" lIns="91388" tIns="45694" rIns="91388" bIns="45694"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6" y="9377321"/>
            <a:ext cx="2921583" cy="493635"/>
          </a:xfrm>
          <a:prstGeom prst="rect">
            <a:avLst/>
          </a:prstGeom>
        </p:spPr>
        <p:txBody>
          <a:bodyPr vert="horz" lIns="91388" tIns="45694" rIns="91388" bIns="45694" rtlCol="0" anchor="b"/>
          <a:lstStyle>
            <a:lvl1pPr algn="l">
              <a:defRPr sz="1200"/>
            </a:lvl1pPr>
          </a:lstStyle>
          <a:p>
            <a:endParaRPr lang="ru-RU" dirty="0"/>
          </a:p>
        </p:txBody>
      </p:sp>
      <p:sp>
        <p:nvSpPr>
          <p:cNvPr id="7" name="Номер слайда 6"/>
          <p:cNvSpPr>
            <a:spLocks noGrp="1"/>
          </p:cNvSpPr>
          <p:nvPr>
            <p:ph type="sldNum" sz="quarter" idx="5"/>
          </p:nvPr>
        </p:nvSpPr>
        <p:spPr>
          <a:xfrm>
            <a:off x="3818979" y="9377321"/>
            <a:ext cx="2921583" cy="493635"/>
          </a:xfrm>
          <a:prstGeom prst="rect">
            <a:avLst/>
          </a:prstGeom>
        </p:spPr>
        <p:txBody>
          <a:bodyPr vert="horz" lIns="91388" tIns="45694" rIns="91388" bIns="45694" rtlCol="0" anchor="b"/>
          <a:lstStyle>
            <a:lvl1pPr algn="r">
              <a:defRPr sz="1200"/>
            </a:lvl1pPr>
          </a:lstStyle>
          <a:p>
            <a:fld id="{E92068CE-F04E-4E64-9769-0A654EDB38B2}"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dlse.multycourse.com.ua/u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dlse.multycourse.com.ua/u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r>
              <a:rPr lang="uk-UA" b="1" dirty="0" smtClean="0"/>
              <a:t>В рамках безпечної і дружньої до дитини школи:</a:t>
            </a:r>
          </a:p>
          <a:p>
            <a:endParaRPr lang="uk-UA" i="1" dirty="0" smtClean="0"/>
          </a:p>
          <a:p>
            <a:r>
              <a:rPr lang="uk-UA" i="1" dirty="0" smtClean="0"/>
              <a:t>Ми можемо подарувати учням особливий час і місце в школі. </a:t>
            </a:r>
            <a:r>
              <a:rPr lang="uk-UA" dirty="0" smtClean="0"/>
              <a:t>Запрошуючи дітей</a:t>
            </a:r>
            <a:endParaRPr lang="ru-RU" dirty="0" smtClean="0"/>
          </a:p>
          <a:p>
            <a:r>
              <a:rPr lang="uk-UA" dirty="0" smtClean="0"/>
              <a:t>сісти в коло і обмінятися думками, ми наслідуємо давні традиції, що існують у</a:t>
            </a:r>
            <a:endParaRPr lang="ru-RU" dirty="0" smtClean="0"/>
          </a:p>
          <a:p>
            <a:r>
              <a:rPr lang="uk-UA" dirty="0" smtClean="0"/>
              <a:t>багатьох культурах світу — організовувати своєрідне коло, де кожен має змогу</a:t>
            </a:r>
            <a:endParaRPr lang="ru-RU" dirty="0" smtClean="0"/>
          </a:p>
          <a:p>
            <a:r>
              <a:rPr lang="uk-UA" dirty="0" smtClean="0"/>
              <a:t>висловитися з приводу будь-якої події чи проблеми і вислухати думки інших.</a:t>
            </a:r>
            <a:endParaRPr lang="ru-RU" dirty="0" smtClean="0"/>
          </a:p>
          <a:p>
            <a:r>
              <a:rPr lang="uk-UA" i="1" dirty="0" smtClean="0"/>
              <a:t> </a:t>
            </a:r>
            <a:endParaRPr lang="ru-RU" dirty="0" smtClean="0"/>
          </a:p>
          <a:p>
            <a:r>
              <a:rPr lang="uk-UA" i="1" dirty="0" smtClean="0"/>
              <a:t>Ми можемо допомогти дітям відчути єднання з групою. </a:t>
            </a:r>
            <a:r>
              <a:rPr lang="uk-UA" dirty="0" smtClean="0"/>
              <a:t>Багатьом підліткам важко зосередитися на навчанні, якщо вони почуваються самотніми. Це відчуття може підштовхнути їх до компаній, нормою в яких є вживання алкоголю, наркотиків, насилля, інші протиправні дії.</a:t>
            </a:r>
            <a:endParaRPr lang="ru-RU" dirty="0" smtClean="0"/>
          </a:p>
          <a:p>
            <a:r>
              <a:rPr lang="uk-UA" i="1" dirty="0" smtClean="0"/>
              <a:t> </a:t>
            </a:r>
            <a:endParaRPr lang="ru-RU" dirty="0" smtClean="0"/>
          </a:p>
          <a:p>
            <a:r>
              <a:rPr lang="uk-UA" i="1" dirty="0" smtClean="0"/>
              <a:t>Ми можемо дати дітям «точку опори». </a:t>
            </a:r>
            <a:r>
              <a:rPr lang="uk-UA" dirty="0" smtClean="0"/>
              <a:t>Допомагаючи усвідомити цінності й пріоритети, ми наставляємо їх на правильний шлях, вчимо уникати невиправданих ризиків і створених ними самими проблем.</a:t>
            </a:r>
            <a:endParaRPr lang="ru-RU" dirty="0" smtClean="0"/>
          </a:p>
          <a:p>
            <a:r>
              <a:rPr lang="uk-UA" dirty="0" smtClean="0"/>
              <a:t> </a:t>
            </a:r>
            <a:endParaRPr lang="ru-RU" dirty="0" smtClean="0"/>
          </a:p>
          <a:p>
            <a:r>
              <a:rPr lang="uk-UA" i="1" dirty="0" smtClean="0"/>
              <a:t>Ми можемо навчити дітей приймати рішення і діяти з позицій здорового глузду. </a:t>
            </a:r>
            <a:r>
              <a:rPr lang="uk-UA" dirty="0" smtClean="0"/>
              <a:t>Розвиваючи і учнів навички критичного мислення, ми вчимо їх всебічно аналізувати ситуації, зважувати альтернативи, робити вибір і брати на себе відповідальність за його наслідки.</a:t>
            </a:r>
            <a:endParaRPr lang="ru-RU" dirty="0" smtClean="0"/>
          </a:p>
          <a:p>
            <a:r>
              <a:rPr lang="uk-UA" i="1" dirty="0" smtClean="0"/>
              <a:t> </a:t>
            </a:r>
            <a:endParaRPr lang="ru-RU" dirty="0" smtClean="0"/>
          </a:p>
          <a:p>
            <a:r>
              <a:rPr lang="uk-UA" i="1" dirty="0" smtClean="0"/>
              <a:t>Ми можемо навчити дітей протистояти соціальному тиску. </a:t>
            </a:r>
            <a:r>
              <a:rPr lang="uk-UA" dirty="0" smtClean="0"/>
              <a:t>Тренуючи навички відмови, ми вчимо їх протидіяти маніпуляціям, підвищуємо їхню стійкість до пропозицій, які можуть спричинити проблеми.</a:t>
            </a:r>
            <a:endParaRPr lang="ru-RU" dirty="0" smtClean="0"/>
          </a:p>
          <a:p>
            <a:r>
              <a:rPr lang="uk-UA" i="1" dirty="0" smtClean="0"/>
              <a:t> </a:t>
            </a:r>
            <a:endParaRPr lang="ru-RU" dirty="0" smtClean="0"/>
          </a:p>
          <a:p>
            <a:r>
              <a:rPr lang="uk-UA" i="1" dirty="0" smtClean="0"/>
              <a:t>Ми можемо навчити дітей долати стреси. </a:t>
            </a:r>
            <a:r>
              <a:rPr lang="uk-UA" dirty="0" smtClean="0"/>
              <a:t>В умовах інтенсивного навчального процесу важливо уміти розподіляти час, відпочивати і розслаблятися душею і тілом.</a:t>
            </a:r>
            <a:endParaRPr lang="ru-RU" dirty="0" smtClean="0"/>
          </a:p>
          <a:p>
            <a:r>
              <a:rPr lang="uk-UA" i="1" dirty="0" smtClean="0"/>
              <a:t> </a:t>
            </a:r>
            <a:endParaRPr lang="ru-RU" dirty="0" smtClean="0"/>
          </a:p>
          <a:p>
            <a:r>
              <a:rPr lang="uk-UA" i="1" dirty="0" smtClean="0"/>
              <a:t>Ми можемо показати дітям, як можна жити у світі без насилля. </a:t>
            </a:r>
            <a:r>
              <a:rPr lang="uk-UA" dirty="0" smtClean="0"/>
              <a:t>Навчаючи учнів спілкуватися і розуміти одне одного, ми допомагаємо їм набути досвіду мирного розв'язання конфліктів і пошуку компромісів. Ми здатні пробудити в дітей інтерес</a:t>
            </a:r>
            <a:endParaRPr lang="ru-RU" dirty="0" smtClean="0"/>
          </a:p>
          <a:p>
            <a:r>
              <a:rPr lang="uk-UA" dirty="0" smtClean="0"/>
              <a:t>до того, що відчувають і як думають інші люди, </a:t>
            </a:r>
            <a:r>
              <a:rPr lang="uk-UA" i="1" dirty="0" smtClean="0"/>
              <a:t>розвинути у них толерантність і співчуття</a:t>
            </a:r>
            <a:r>
              <a:rPr lang="uk-UA" dirty="0" smtClean="0"/>
              <a:t>.</a:t>
            </a:r>
            <a:endParaRPr lang="ru-RU" dirty="0" smtClean="0"/>
          </a:p>
          <a:p>
            <a:r>
              <a:rPr lang="uk-UA" i="1" dirty="0" smtClean="0"/>
              <a:t> </a:t>
            </a:r>
            <a:endParaRPr lang="ru-RU" dirty="0" smtClean="0"/>
          </a:p>
          <a:p>
            <a:r>
              <a:rPr lang="uk-UA" i="1" dirty="0" smtClean="0"/>
              <a:t>Ми можемо вселити у дітей надію. </a:t>
            </a:r>
            <a:r>
              <a:rPr lang="uk-UA" dirty="0" smtClean="0"/>
              <a:t>Розвиваючи у них навички самооцінки, ми найбільше допомагаємо дітям, які змушені дорослішати у складних життєвих обставинах. Переконуючи, що їхня доля у їхніх руках, ми захищаємо дітей від негативного впливу оточення, яке, можливо, щодня нагадує про відсутність життєвих перспектив.</a:t>
            </a:r>
            <a:endParaRPr lang="ru-RU" dirty="0" smtClean="0"/>
          </a:p>
          <a:p>
            <a:r>
              <a:rPr lang="uk-UA" dirty="0" smtClean="0"/>
              <a:t> </a:t>
            </a:r>
            <a:endParaRPr lang="ru-RU" dirty="0" smtClean="0"/>
          </a:p>
          <a:p>
            <a:r>
              <a:rPr lang="uk-UA" dirty="0" smtClean="0"/>
              <a:t>Усі ці завдання можуть здаватися надто складними для школи, яку дехто сприймає лише як місце, де учні здобувають знання. Однак сучасний випускник має бути не лише освіченою, а й добре вихованою, гармонійно розвиненою та стійкою особистістю, яка знає, чого хоче в житті і як цього досягти.</a:t>
            </a:r>
            <a:endParaRPr lang="ru-RU" dirty="0" smtClean="0"/>
          </a:p>
          <a:p>
            <a:endParaRPr lang="ru-RU" dirty="0"/>
          </a:p>
        </p:txBody>
      </p:sp>
      <p:sp>
        <p:nvSpPr>
          <p:cNvPr id="4" name="Номер слайда 3"/>
          <p:cNvSpPr>
            <a:spLocks noGrp="1"/>
          </p:cNvSpPr>
          <p:nvPr>
            <p:ph type="sldNum" sz="quarter" idx="10"/>
          </p:nvPr>
        </p:nvSpPr>
        <p:spPr/>
        <p:txBody>
          <a:bodyPr/>
          <a:lstStyle/>
          <a:p>
            <a:fld id="{E92068CE-F04E-4E64-9769-0A654EDB38B2}" type="slidenum">
              <a:rPr lang="ru-RU" smtClean="0"/>
              <a:pPr/>
              <a:t>1</a:t>
            </a:fld>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pPr lvl="0"/>
            <a:r>
              <a:rPr lang="uk-UA" i="1" dirty="0" smtClean="0"/>
              <a:t>Детальний аналіз і планування змін </a:t>
            </a:r>
            <a:r>
              <a:rPr lang="uk-UA" dirty="0" smtClean="0"/>
              <a:t>надає можливість:</a:t>
            </a:r>
            <a:endParaRPr lang="ru-RU" dirty="0" smtClean="0"/>
          </a:p>
          <a:p>
            <a:pPr lvl="0"/>
            <a:r>
              <a:rPr lang="uk-UA" dirty="0" smtClean="0"/>
              <a:t>визначити сильні та слабкі сторони шкільної політики, спрямовані на створення безпечного і дружнього до дитини навчального середовища;</a:t>
            </a:r>
            <a:endParaRPr lang="ru-RU" dirty="0" smtClean="0"/>
          </a:p>
          <a:p>
            <a:pPr lvl="0"/>
            <a:r>
              <a:rPr lang="uk-UA" dirty="0" smtClean="0"/>
              <a:t>розробити план дій для покращення ситуації;</a:t>
            </a:r>
            <a:endParaRPr lang="ru-RU" dirty="0" smtClean="0"/>
          </a:p>
          <a:p>
            <a:pPr lvl="0"/>
            <a:r>
              <a:rPr lang="uk-UA" dirty="0" smtClean="0"/>
              <a:t>залучати вчителів, батьків, учнів та громаду до процесу вдосконалення навчального закладу.</a:t>
            </a:r>
            <a:endParaRPr lang="ru-RU" dirty="0" smtClean="0"/>
          </a:p>
          <a:p>
            <a:r>
              <a:rPr lang="uk-UA" dirty="0" smtClean="0"/>
              <a:t>Цей етап передбачає два види заходів, які мають здійснити команди навчальних закладів: самооцінювання та планування для вдосконалення. До шкільних команд мають входити представники всіх зацікавлених сторін: дирекції, учнів, персоналу школи, вчителів, батьків, громад тощо.</a:t>
            </a:r>
            <a:endParaRPr lang="ru-RU" dirty="0" smtClean="0"/>
          </a:p>
          <a:p>
            <a:r>
              <a:rPr lang="uk-UA" dirty="0" smtClean="0"/>
              <a:t>Процес самооцінювання заохочує членів шкільної спільноти збиратися разом для обговорення поточної діяльності школи та визначення основних сильних та слабких сторін.</a:t>
            </a:r>
            <a:endParaRPr lang="ru-RU" dirty="0" smtClean="0"/>
          </a:p>
          <a:p>
            <a:r>
              <a:rPr lang="uk-UA" dirty="0" smtClean="0"/>
              <a:t>Процес планування дає змогу визначити дії, до яких школа може вдатися для поліпшення ситуації у слабких сферах. Колективне планування сприяє осмисленню та визначенню пріоритетних заходів, а також дає змогу скласти узгоджений план удосконалення навчального закладу та визначити першочергові кроки його впровадження. Сформований план заходів включає всі важливі для покращення ситуації стандарти, параметри та еталонні показники Безпечної та дружньої до дитини школи.</a:t>
            </a:r>
            <a:endParaRPr lang="ru-RU" dirty="0" smtClean="0"/>
          </a:p>
          <a:p>
            <a:r>
              <a:rPr lang="uk-UA" dirty="0" smtClean="0"/>
              <a:t>Результати самооцінювання школи в жодному разі не використовуються для перевірки або покарання співробітників школи. Отримані бали необхідні, аби краще зрозуміти сильні та слабкі сторони школи й розробити план дій для покращення ситуації. Низьких балів також слід очікувати, проте вони не свідчать про «низьку ефективність» шкіл, а вказують на сфери, в яких школа може вдосконалюватися.</a:t>
            </a:r>
            <a:endParaRPr lang="ru-RU" dirty="0" smtClean="0"/>
          </a:p>
          <a:p>
            <a:r>
              <a:rPr lang="uk-UA" dirty="0" smtClean="0"/>
              <a:t>Багатьох покращень можна досягти силами наявного персоналу без додаткових ресурсів. Для тих пріоритетних дій, які потребуватимуть додаткових ресурсів, результати оцінки можуть стати підставою для пошуку фінансових ресурсів.</a:t>
            </a:r>
            <a:endParaRPr lang="ru-RU" dirty="0" smtClean="0"/>
          </a:p>
          <a:p>
            <a:r>
              <a:rPr lang="uk-UA" i="1" dirty="0" smtClean="0"/>
              <a:t> </a:t>
            </a:r>
            <a:endParaRPr lang="ru-RU" dirty="0" smtClean="0"/>
          </a:p>
          <a:p>
            <a:endParaRPr lang="ru-RU" dirty="0"/>
          </a:p>
        </p:txBody>
      </p:sp>
      <p:sp>
        <p:nvSpPr>
          <p:cNvPr id="4" name="Номер слайда 3"/>
          <p:cNvSpPr>
            <a:spLocks noGrp="1"/>
          </p:cNvSpPr>
          <p:nvPr>
            <p:ph type="sldNum" sz="quarter" idx="10"/>
          </p:nvPr>
        </p:nvSpPr>
        <p:spPr/>
        <p:txBody>
          <a:bodyPr/>
          <a:lstStyle/>
          <a:p>
            <a:fld id="{E92068CE-F04E-4E64-9769-0A654EDB38B2}" type="slidenum">
              <a:rPr lang="ru-RU" smtClean="0"/>
              <a:pPr/>
              <a:t>11</a:t>
            </a:fld>
            <a:endParaRPr lang="ru-R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r>
              <a:rPr lang="uk-UA" b="1" dirty="0" smtClean="0"/>
              <a:t>В рамках безпечної і дружньої до дитини школи:</a:t>
            </a:r>
          </a:p>
          <a:p>
            <a:endParaRPr lang="uk-UA" i="1" dirty="0" smtClean="0"/>
          </a:p>
          <a:p>
            <a:r>
              <a:rPr lang="uk-UA" i="1" dirty="0" smtClean="0"/>
              <a:t>Ми можемо подарувати учням особливий час і місце в школі. </a:t>
            </a:r>
            <a:r>
              <a:rPr lang="uk-UA" dirty="0" smtClean="0"/>
              <a:t>Запрошуючи дітей</a:t>
            </a:r>
            <a:endParaRPr lang="ru-RU" dirty="0" smtClean="0"/>
          </a:p>
          <a:p>
            <a:r>
              <a:rPr lang="uk-UA" dirty="0" smtClean="0"/>
              <a:t>сісти в коло і обмінятися думками, ми наслідуємо давні традиції, що існують у</a:t>
            </a:r>
            <a:endParaRPr lang="ru-RU" dirty="0" smtClean="0"/>
          </a:p>
          <a:p>
            <a:r>
              <a:rPr lang="uk-UA" dirty="0" smtClean="0"/>
              <a:t>багатьох культурах світу — організовувати своєрідне коло, де кожен має змогу</a:t>
            </a:r>
            <a:endParaRPr lang="ru-RU" dirty="0" smtClean="0"/>
          </a:p>
          <a:p>
            <a:r>
              <a:rPr lang="uk-UA" dirty="0" smtClean="0"/>
              <a:t>висловитися з приводу будь-якої події чи проблеми і вислухати думки інших.</a:t>
            </a:r>
            <a:endParaRPr lang="ru-RU" dirty="0" smtClean="0"/>
          </a:p>
          <a:p>
            <a:r>
              <a:rPr lang="uk-UA" i="1" dirty="0" smtClean="0"/>
              <a:t> </a:t>
            </a:r>
            <a:endParaRPr lang="ru-RU" dirty="0" smtClean="0"/>
          </a:p>
          <a:p>
            <a:r>
              <a:rPr lang="uk-UA" i="1" dirty="0" smtClean="0"/>
              <a:t>Ми можемо допомогти дітям відчути єднання з групою. </a:t>
            </a:r>
            <a:r>
              <a:rPr lang="uk-UA" dirty="0" smtClean="0"/>
              <a:t>Багатьом підліткам важко зосередитися на навчанні, якщо вони почуваються самотніми. Це відчуття може підштовхнути їх до компаній, нормою в яких є вживання алкоголю, наркотиків, насилля, інші протиправні дії.</a:t>
            </a:r>
            <a:endParaRPr lang="ru-RU" dirty="0" smtClean="0"/>
          </a:p>
          <a:p>
            <a:r>
              <a:rPr lang="uk-UA" i="1" dirty="0" smtClean="0"/>
              <a:t> </a:t>
            </a:r>
            <a:endParaRPr lang="ru-RU" dirty="0" smtClean="0"/>
          </a:p>
          <a:p>
            <a:r>
              <a:rPr lang="uk-UA" i="1" dirty="0" smtClean="0"/>
              <a:t>Ми можемо дати дітям «точку опори». </a:t>
            </a:r>
            <a:r>
              <a:rPr lang="uk-UA" dirty="0" smtClean="0"/>
              <a:t>Допомагаючи усвідомити цінності й пріоритети, ми наставляємо їх на правильний шлях, вчимо уникати невиправданих ризиків і створених ними самими проблем.</a:t>
            </a:r>
            <a:endParaRPr lang="ru-RU" dirty="0" smtClean="0"/>
          </a:p>
          <a:p>
            <a:r>
              <a:rPr lang="uk-UA" dirty="0" smtClean="0"/>
              <a:t> </a:t>
            </a:r>
            <a:endParaRPr lang="ru-RU" dirty="0" smtClean="0"/>
          </a:p>
          <a:p>
            <a:r>
              <a:rPr lang="uk-UA" i="1" dirty="0" smtClean="0"/>
              <a:t>Ми можемо навчити дітей приймати рішення і діяти з позицій здорового глузду. </a:t>
            </a:r>
            <a:r>
              <a:rPr lang="uk-UA" dirty="0" smtClean="0"/>
              <a:t>Розвиваючи і учнів навички критичного мислення, ми вчимо їх всебічно аналізувати ситуації, зважувати альтернативи, робити вибір і брати на себе відповідальність за його наслідки.</a:t>
            </a:r>
            <a:endParaRPr lang="ru-RU" dirty="0" smtClean="0"/>
          </a:p>
          <a:p>
            <a:r>
              <a:rPr lang="uk-UA" i="1" dirty="0" smtClean="0"/>
              <a:t> </a:t>
            </a:r>
            <a:endParaRPr lang="ru-RU" dirty="0" smtClean="0"/>
          </a:p>
          <a:p>
            <a:r>
              <a:rPr lang="uk-UA" i="1" dirty="0" smtClean="0"/>
              <a:t>Ми можемо навчити дітей протистояти соціальному тиску. </a:t>
            </a:r>
            <a:r>
              <a:rPr lang="uk-UA" dirty="0" smtClean="0"/>
              <a:t>Тренуючи навички відмови, ми вчимо їх протидіяти маніпуляціям, підвищуємо їхню стійкість до пропозицій, які можуть спричинити проблеми.</a:t>
            </a:r>
            <a:endParaRPr lang="ru-RU" dirty="0" smtClean="0"/>
          </a:p>
          <a:p>
            <a:r>
              <a:rPr lang="uk-UA" i="1" dirty="0" smtClean="0"/>
              <a:t> </a:t>
            </a:r>
            <a:endParaRPr lang="ru-RU" dirty="0" smtClean="0"/>
          </a:p>
          <a:p>
            <a:r>
              <a:rPr lang="uk-UA" i="1" dirty="0" smtClean="0"/>
              <a:t>Ми можемо навчити дітей долати стреси. </a:t>
            </a:r>
            <a:r>
              <a:rPr lang="uk-UA" dirty="0" smtClean="0"/>
              <a:t>В умовах інтенсивного навчального процесу важливо уміти розподіляти час, відпочивати і розслаблятися душею і тілом.</a:t>
            </a:r>
            <a:endParaRPr lang="ru-RU" dirty="0" smtClean="0"/>
          </a:p>
          <a:p>
            <a:r>
              <a:rPr lang="uk-UA" i="1" dirty="0" smtClean="0"/>
              <a:t> </a:t>
            </a:r>
            <a:endParaRPr lang="ru-RU" dirty="0" smtClean="0"/>
          </a:p>
          <a:p>
            <a:r>
              <a:rPr lang="uk-UA" i="1" dirty="0" smtClean="0"/>
              <a:t>Ми можемо показати дітям, як можна жити у світі без насилля. </a:t>
            </a:r>
            <a:r>
              <a:rPr lang="uk-UA" dirty="0" smtClean="0"/>
              <a:t>Навчаючи учнів спілкуватися і розуміти одне одного, ми допомагаємо їм набути досвіду мирного розв'язання конфліктів і пошуку компромісів. Ми здатні пробудити в дітей інтерес</a:t>
            </a:r>
            <a:endParaRPr lang="ru-RU" dirty="0" smtClean="0"/>
          </a:p>
          <a:p>
            <a:r>
              <a:rPr lang="uk-UA" dirty="0" smtClean="0"/>
              <a:t>до того, що відчувають і як думають інші люди, </a:t>
            </a:r>
            <a:r>
              <a:rPr lang="uk-UA" i="1" dirty="0" smtClean="0"/>
              <a:t>розвинути у них толерантність і співчуття</a:t>
            </a:r>
            <a:r>
              <a:rPr lang="uk-UA" dirty="0" smtClean="0"/>
              <a:t>.</a:t>
            </a:r>
            <a:endParaRPr lang="ru-RU" dirty="0" smtClean="0"/>
          </a:p>
          <a:p>
            <a:r>
              <a:rPr lang="uk-UA" i="1" dirty="0" smtClean="0"/>
              <a:t> </a:t>
            </a:r>
            <a:endParaRPr lang="ru-RU" dirty="0" smtClean="0"/>
          </a:p>
          <a:p>
            <a:r>
              <a:rPr lang="uk-UA" i="1" dirty="0" smtClean="0"/>
              <a:t>Ми можемо вселити у дітей надію. </a:t>
            </a:r>
            <a:r>
              <a:rPr lang="uk-UA" dirty="0" smtClean="0"/>
              <a:t>Розвиваючи у них навички самооцінки, ми найбільше допомагаємо дітям, які змушені дорослішати у складних життєвих обставинах. Переконуючи, що їхня доля у їхніх руках, ми захищаємо дітей від негативного впливу оточення, яке, можливо, щодня нагадує про відсутність життєвих перспектив.</a:t>
            </a:r>
            <a:endParaRPr lang="ru-RU" dirty="0" smtClean="0"/>
          </a:p>
          <a:p>
            <a:r>
              <a:rPr lang="uk-UA" dirty="0" smtClean="0"/>
              <a:t> </a:t>
            </a:r>
            <a:endParaRPr lang="ru-RU" dirty="0" smtClean="0"/>
          </a:p>
          <a:p>
            <a:r>
              <a:rPr lang="uk-UA" dirty="0" smtClean="0"/>
              <a:t>Усі ці завдання можуть здаватися надто складними для школи, яку дехто сприймає лише як місце, де учні здобувають знання. Однак сучасний випускник має бути не лише освіченою, а й добре вихованою, гармонійно розвиненою та стійкою особистістю, яка знає, чого хоче в житті і як цього досягти.</a:t>
            </a:r>
            <a:endParaRPr lang="ru-RU" dirty="0" smtClean="0"/>
          </a:p>
          <a:p>
            <a:endParaRPr lang="ru-RU" dirty="0"/>
          </a:p>
        </p:txBody>
      </p:sp>
      <p:sp>
        <p:nvSpPr>
          <p:cNvPr id="4" name="Номер слайда 3"/>
          <p:cNvSpPr>
            <a:spLocks noGrp="1"/>
          </p:cNvSpPr>
          <p:nvPr>
            <p:ph type="sldNum" sz="quarter" idx="10"/>
          </p:nvPr>
        </p:nvSpPr>
        <p:spPr/>
        <p:txBody>
          <a:bodyPr/>
          <a:lstStyle/>
          <a:p>
            <a:fld id="{E92068CE-F04E-4E64-9769-0A654EDB38B2}" type="slidenum">
              <a:rPr lang="ru-RU" smtClean="0"/>
              <a:pPr/>
              <a:t>15</a:t>
            </a:fld>
            <a:endParaRPr lang="ru-R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endParaRPr lang="ru-RU" dirty="0"/>
          </a:p>
        </p:txBody>
      </p:sp>
      <p:sp>
        <p:nvSpPr>
          <p:cNvPr id="4" name="Номер слайда 3"/>
          <p:cNvSpPr>
            <a:spLocks noGrp="1"/>
          </p:cNvSpPr>
          <p:nvPr>
            <p:ph type="sldNum" sz="quarter" idx="10"/>
          </p:nvPr>
        </p:nvSpPr>
        <p:spPr/>
        <p:txBody>
          <a:bodyPr/>
          <a:lstStyle/>
          <a:p>
            <a:fld id="{E92068CE-F04E-4E64-9769-0A654EDB38B2}" type="slidenum">
              <a:rPr lang="ru-RU" smtClean="0"/>
              <a:pPr/>
              <a:t>16</a:t>
            </a:fld>
            <a:endParaRPr lang="ru-R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uk-UA" i="1" dirty="0" smtClean="0"/>
              <a:t>Експрес оцінка навчального закладу</a:t>
            </a:r>
            <a:r>
              <a:rPr lang="uk-UA" dirty="0" smtClean="0"/>
              <a:t> здійснюється шляхом опитування основних учасників навчально-виховного процесу ‑ учнів, вчителів, керівництва школи, батьків тощо. Результатом такої оцінки є профілі конкретного навчального закладу «очима всіх її учасників». Профілі формується на основі анонімного анкетування і представляється у вигляді кругових діаграм, осями яких є показники безпечної і дружньої до дитини школи. </a:t>
            </a:r>
            <a:endParaRPr lang="ru-RU" dirty="0" smtClean="0"/>
          </a:p>
          <a:p>
            <a:r>
              <a:rPr lang="uk-UA" dirty="0" smtClean="0"/>
              <a:t>Профілі відображають сильні і слабкі сторони конкретного навчального закладу (на думку учнів, вчителів, батьків, дирекції навчального закладу тощо). </a:t>
            </a:r>
            <a:endParaRPr lang="ru-RU" dirty="0" smtClean="0"/>
          </a:p>
          <a:p>
            <a:pPr defTabSz="914191">
              <a:defRPr/>
            </a:pPr>
            <a:r>
              <a:rPr lang="uk-UA" dirty="0" smtClean="0"/>
              <a:t>Експрес оцінка надає структуроване уявлення про те, як сприймають свій начальний заклад всі зацікавлені сторони. Можна порівнювати на одній діаграмі, як виглядає школа «очима» різних учасників (учнів, вчителів, батьків, тощо)</a:t>
            </a:r>
            <a:endParaRPr lang="ru-RU" dirty="0" smtClean="0"/>
          </a:p>
          <a:p>
            <a:pPr defTabSz="914191">
              <a:defRPr/>
            </a:pPr>
            <a:endParaRPr lang="uk-UA" dirty="0" smtClean="0"/>
          </a:p>
          <a:p>
            <a:pPr defTabSz="914191">
              <a:defRPr/>
            </a:pPr>
            <a:r>
              <a:rPr lang="uk-UA" dirty="0" smtClean="0"/>
              <a:t>На підставі такої оцінки можна визначати пріоритетні напрямки для подальшого детального аналізу окремих питань, планування змін, моніторингу процесу їх впровадження та оцінки результатів:</a:t>
            </a:r>
            <a:endParaRPr lang="ru-RU" dirty="0" smtClean="0"/>
          </a:p>
          <a:p>
            <a:endParaRPr lang="ru-RU" dirty="0"/>
          </a:p>
        </p:txBody>
      </p:sp>
      <p:sp>
        <p:nvSpPr>
          <p:cNvPr id="4" name="Номер слайда 3"/>
          <p:cNvSpPr>
            <a:spLocks noGrp="1"/>
          </p:cNvSpPr>
          <p:nvPr>
            <p:ph type="sldNum" sz="quarter" idx="10"/>
          </p:nvPr>
        </p:nvSpPr>
        <p:spPr/>
        <p:txBody>
          <a:bodyPr/>
          <a:lstStyle/>
          <a:p>
            <a:fld id="{E92068CE-F04E-4E64-9769-0A654EDB38B2}" type="slidenum">
              <a:rPr lang="ru-RU" smtClean="0"/>
              <a:pPr/>
              <a:t>22</a:t>
            </a:fld>
            <a:endParaRPr lang="ru-R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uk-UA" i="1" dirty="0" smtClean="0"/>
              <a:t>Експрес оцінка навчального закладу</a:t>
            </a:r>
            <a:r>
              <a:rPr lang="uk-UA" dirty="0" smtClean="0"/>
              <a:t> здійснюється шляхом опитування основних учасників навчально-виховного процесу ‑ учнів, вчителів, керівництва школи, батьків тощо. Результатом такої оцінки є профілі конкретного навчального закладу «очима всіх її учасників». Профілі формується на основі анонімного анкетування і представляється у вигляді кругових діаграм, осями яких є показники безпечної і дружньої до дитини школи. </a:t>
            </a:r>
            <a:endParaRPr lang="ru-RU" dirty="0" smtClean="0"/>
          </a:p>
          <a:p>
            <a:r>
              <a:rPr lang="uk-UA" dirty="0" smtClean="0"/>
              <a:t>Профілі відображають сильні і слабкі сторони конкретного навчального закладу (на думку учнів, вчителів, батьків, дирекції навчального закладу тощо). </a:t>
            </a:r>
            <a:endParaRPr lang="ru-RU" dirty="0" smtClean="0"/>
          </a:p>
          <a:p>
            <a:pPr defTabSz="914191">
              <a:defRPr/>
            </a:pPr>
            <a:r>
              <a:rPr lang="uk-UA" dirty="0" smtClean="0"/>
              <a:t>Експрес оцінка надає структуроване уявлення про те, як сприймають свій начальний заклад всі зацікавлені сторони. Можна порівнювати на одній діаграмі, як виглядає школа «очима» різних учасників (учнів, вчителів, батьків, тощо)</a:t>
            </a:r>
            <a:endParaRPr lang="ru-RU" dirty="0" smtClean="0"/>
          </a:p>
          <a:p>
            <a:pPr defTabSz="914191">
              <a:defRPr/>
            </a:pPr>
            <a:endParaRPr lang="uk-UA" dirty="0" smtClean="0"/>
          </a:p>
          <a:p>
            <a:pPr defTabSz="914191">
              <a:defRPr/>
            </a:pPr>
            <a:r>
              <a:rPr lang="uk-UA" dirty="0" smtClean="0"/>
              <a:t>На підставі такої оцінки можна визначати пріоритетні напрямки для подальшого детального аналізу окремих питань, планування змін, моніторингу процесу їх впровадження та оцінки результатів:</a:t>
            </a:r>
            <a:endParaRPr lang="ru-RU" dirty="0" smtClean="0"/>
          </a:p>
          <a:p>
            <a:endParaRPr lang="ru-RU" dirty="0"/>
          </a:p>
        </p:txBody>
      </p:sp>
      <p:sp>
        <p:nvSpPr>
          <p:cNvPr id="4" name="Номер слайда 3"/>
          <p:cNvSpPr>
            <a:spLocks noGrp="1"/>
          </p:cNvSpPr>
          <p:nvPr>
            <p:ph type="sldNum" sz="quarter" idx="10"/>
          </p:nvPr>
        </p:nvSpPr>
        <p:spPr/>
        <p:txBody>
          <a:bodyPr/>
          <a:lstStyle/>
          <a:p>
            <a:fld id="{E92068CE-F04E-4E64-9769-0A654EDB38B2}" type="slidenum">
              <a:rPr lang="ru-RU" smtClean="0"/>
              <a:pPr/>
              <a:t>23</a:t>
            </a:fld>
            <a:endParaRPr lang="ru-R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uk-UA" i="1" dirty="0" smtClean="0"/>
              <a:t>Експрес оцінка навчального закладу</a:t>
            </a:r>
            <a:r>
              <a:rPr lang="uk-UA" dirty="0" smtClean="0"/>
              <a:t> здійснюється шляхом опитування основних учасників навчально-виховного процесу ‑ учнів, вчителів, керівництва школи, батьків тощо. Результатом такої оцінки є профілі конкретного навчального закладу «очима всіх її учасників». Профілі формується на основі анонімного анкетування і представляється у вигляді кругових діаграм, осями яких є показники безпечної і дружньої до дитини школи. </a:t>
            </a:r>
            <a:endParaRPr lang="ru-RU" dirty="0" smtClean="0"/>
          </a:p>
          <a:p>
            <a:r>
              <a:rPr lang="uk-UA" dirty="0" smtClean="0"/>
              <a:t>Профілі відображають сильні і слабкі сторони конкретного навчального закладу (на думку учнів, вчителів, батьків, дирекції навчального закладу тощо). </a:t>
            </a:r>
            <a:endParaRPr lang="ru-RU" dirty="0" smtClean="0"/>
          </a:p>
          <a:p>
            <a:pPr defTabSz="914191">
              <a:defRPr/>
            </a:pPr>
            <a:r>
              <a:rPr lang="uk-UA" dirty="0" smtClean="0"/>
              <a:t>Експрес оцінка надає структуроване уявлення про те, як сприймають свій начальний заклад всі зацікавлені сторони. Можна порівнювати на одній діаграмі, як виглядає школа «очима» різних учасників (учнів, вчителів, батьків, тощо)</a:t>
            </a:r>
            <a:endParaRPr lang="ru-RU" dirty="0" smtClean="0"/>
          </a:p>
          <a:p>
            <a:pPr defTabSz="914191">
              <a:defRPr/>
            </a:pPr>
            <a:endParaRPr lang="uk-UA" dirty="0" smtClean="0"/>
          </a:p>
          <a:p>
            <a:pPr defTabSz="914191">
              <a:defRPr/>
            </a:pPr>
            <a:r>
              <a:rPr lang="uk-UA" dirty="0" smtClean="0"/>
              <a:t>На підставі такої оцінки можна визначати пріоритетні напрямки для подальшого детального аналізу окремих питань, планування змін, моніторингу процесу їх впровадження та оцінки результатів:</a:t>
            </a:r>
            <a:endParaRPr lang="ru-RU" dirty="0" smtClean="0"/>
          </a:p>
          <a:p>
            <a:endParaRPr lang="ru-RU" dirty="0"/>
          </a:p>
        </p:txBody>
      </p:sp>
      <p:sp>
        <p:nvSpPr>
          <p:cNvPr id="4" name="Номер слайда 3"/>
          <p:cNvSpPr>
            <a:spLocks noGrp="1"/>
          </p:cNvSpPr>
          <p:nvPr>
            <p:ph type="sldNum" sz="quarter" idx="10"/>
          </p:nvPr>
        </p:nvSpPr>
        <p:spPr/>
        <p:txBody>
          <a:bodyPr/>
          <a:lstStyle/>
          <a:p>
            <a:fld id="{E92068CE-F04E-4E64-9769-0A654EDB38B2}" type="slidenum">
              <a:rPr lang="ru-RU" smtClean="0"/>
              <a:pPr/>
              <a:t>24</a:t>
            </a:fld>
            <a:endParaRPr lang="ru-R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uk-UA" i="1" dirty="0" smtClean="0"/>
              <a:t>Експрес оцінка навчального закладу</a:t>
            </a:r>
            <a:r>
              <a:rPr lang="uk-UA" dirty="0" smtClean="0"/>
              <a:t> здійснюється шляхом опитування основних учасників навчально-виховного процесу ‑ учнів, вчителів, керівництва школи, батьків тощо. Результатом такої оцінки є профілі конкретного навчального закладу «очима всіх її учасників». Профілі формується на основі анонімного анкетування і представляється у вигляді кругових діаграм, осями яких є показники безпечної і дружньої до дитини школи. </a:t>
            </a:r>
            <a:endParaRPr lang="ru-RU" dirty="0" smtClean="0"/>
          </a:p>
          <a:p>
            <a:r>
              <a:rPr lang="uk-UA" dirty="0" smtClean="0"/>
              <a:t>Профілі відображають сильні і слабкі сторони конкретного навчального закладу (на думку учнів, вчителів, батьків, дирекції навчального закладу тощо). </a:t>
            </a:r>
            <a:endParaRPr lang="ru-RU" dirty="0" smtClean="0"/>
          </a:p>
          <a:p>
            <a:pPr defTabSz="914191">
              <a:defRPr/>
            </a:pPr>
            <a:r>
              <a:rPr lang="uk-UA" dirty="0" smtClean="0"/>
              <a:t>Експрес оцінка надає структуроване уявлення про те, як сприймають свій начальний заклад всі зацікавлені сторони. Можна порівнювати на одній діаграмі, як виглядає школа «очима» різних учасників (учнів, вчителів, батьків, тощо)</a:t>
            </a:r>
            <a:endParaRPr lang="ru-RU" dirty="0" smtClean="0"/>
          </a:p>
          <a:p>
            <a:pPr defTabSz="914191">
              <a:defRPr/>
            </a:pPr>
            <a:endParaRPr lang="uk-UA" dirty="0" smtClean="0"/>
          </a:p>
          <a:p>
            <a:pPr defTabSz="914191">
              <a:defRPr/>
            </a:pPr>
            <a:r>
              <a:rPr lang="uk-UA" dirty="0" smtClean="0"/>
              <a:t>На підставі такої оцінки можна визначати пріоритетні напрямки для подальшого детального аналізу окремих питань, планування змін, моніторингу процесу їх впровадження та оцінки результатів:</a:t>
            </a:r>
            <a:endParaRPr lang="ru-RU" dirty="0" smtClean="0"/>
          </a:p>
          <a:p>
            <a:endParaRPr lang="ru-RU" dirty="0"/>
          </a:p>
        </p:txBody>
      </p:sp>
      <p:sp>
        <p:nvSpPr>
          <p:cNvPr id="4" name="Номер слайда 3"/>
          <p:cNvSpPr>
            <a:spLocks noGrp="1"/>
          </p:cNvSpPr>
          <p:nvPr>
            <p:ph type="sldNum" sz="quarter" idx="10"/>
          </p:nvPr>
        </p:nvSpPr>
        <p:spPr/>
        <p:txBody>
          <a:bodyPr/>
          <a:lstStyle/>
          <a:p>
            <a:fld id="{E92068CE-F04E-4E64-9769-0A654EDB38B2}" type="slidenum">
              <a:rPr lang="ru-RU" smtClean="0"/>
              <a:pPr/>
              <a:t>25</a:t>
            </a:fld>
            <a:endParaRPr lang="ru-R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endParaRPr lang="ru-RU" dirty="0"/>
          </a:p>
        </p:txBody>
      </p:sp>
      <p:sp>
        <p:nvSpPr>
          <p:cNvPr id="4" name="Номер слайда 3"/>
          <p:cNvSpPr>
            <a:spLocks noGrp="1"/>
          </p:cNvSpPr>
          <p:nvPr>
            <p:ph type="sldNum" sz="quarter" idx="10"/>
          </p:nvPr>
        </p:nvSpPr>
        <p:spPr/>
        <p:txBody>
          <a:bodyPr/>
          <a:lstStyle/>
          <a:p>
            <a:fld id="{E92068CE-F04E-4E64-9769-0A654EDB38B2}" type="slidenum">
              <a:rPr lang="ru-RU" smtClean="0"/>
              <a:pPr/>
              <a:t>26</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r>
              <a:rPr lang="uk-UA" b="1" dirty="0" smtClean="0"/>
              <a:t>В рамках безпечної і дружньої до дитини школи:</a:t>
            </a:r>
          </a:p>
          <a:p>
            <a:endParaRPr lang="uk-UA" i="1" dirty="0" smtClean="0"/>
          </a:p>
          <a:p>
            <a:r>
              <a:rPr lang="uk-UA" i="1" dirty="0" smtClean="0"/>
              <a:t>Ми можемо подарувати учням особливий час і місце в школі. </a:t>
            </a:r>
            <a:r>
              <a:rPr lang="uk-UA" dirty="0" smtClean="0"/>
              <a:t>Запрошуючи дітей</a:t>
            </a:r>
            <a:endParaRPr lang="ru-RU" dirty="0" smtClean="0"/>
          </a:p>
          <a:p>
            <a:r>
              <a:rPr lang="uk-UA" dirty="0" smtClean="0"/>
              <a:t>сісти в коло і обмінятися думками, ми наслідуємо давні традиції, що існують у</a:t>
            </a:r>
            <a:endParaRPr lang="ru-RU" dirty="0" smtClean="0"/>
          </a:p>
          <a:p>
            <a:r>
              <a:rPr lang="uk-UA" dirty="0" smtClean="0"/>
              <a:t>багатьох культурах світу — організовувати своєрідне коло, де кожен має змогу</a:t>
            </a:r>
            <a:endParaRPr lang="ru-RU" dirty="0" smtClean="0"/>
          </a:p>
          <a:p>
            <a:r>
              <a:rPr lang="uk-UA" dirty="0" smtClean="0"/>
              <a:t>висловитися з приводу будь-якої події чи проблеми і вислухати думки інших.</a:t>
            </a:r>
            <a:endParaRPr lang="ru-RU" dirty="0" smtClean="0"/>
          </a:p>
          <a:p>
            <a:r>
              <a:rPr lang="uk-UA" i="1" dirty="0" smtClean="0"/>
              <a:t> </a:t>
            </a:r>
            <a:endParaRPr lang="ru-RU" dirty="0" smtClean="0"/>
          </a:p>
          <a:p>
            <a:r>
              <a:rPr lang="uk-UA" i="1" dirty="0" smtClean="0"/>
              <a:t>Ми можемо допомогти дітям відчути єднання з групою. </a:t>
            </a:r>
            <a:r>
              <a:rPr lang="uk-UA" dirty="0" smtClean="0"/>
              <a:t>Багатьом підліткам важко зосередитися на навчанні, якщо вони почуваються самотніми. Це відчуття може підштовхнути їх до компаній, нормою в яких є вживання алкоголю, наркотиків, насилля, інші протиправні дії.</a:t>
            </a:r>
            <a:endParaRPr lang="ru-RU" dirty="0" smtClean="0"/>
          </a:p>
          <a:p>
            <a:r>
              <a:rPr lang="uk-UA" i="1" dirty="0" smtClean="0"/>
              <a:t> </a:t>
            </a:r>
            <a:endParaRPr lang="ru-RU" dirty="0" smtClean="0"/>
          </a:p>
          <a:p>
            <a:r>
              <a:rPr lang="uk-UA" i="1" dirty="0" smtClean="0"/>
              <a:t>Ми можемо дати дітям «точку опори». </a:t>
            </a:r>
            <a:r>
              <a:rPr lang="uk-UA" dirty="0" smtClean="0"/>
              <a:t>Допомагаючи усвідомити цінності й пріоритети, ми наставляємо їх на правильний шлях, вчимо уникати невиправданих ризиків і створених ними самими проблем.</a:t>
            </a:r>
            <a:endParaRPr lang="ru-RU" dirty="0" smtClean="0"/>
          </a:p>
          <a:p>
            <a:r>
              <a:rPr lang="uk-UA" dirty="0" smtClean="0"/>
              <a:t> </a:t>
            </a:r>
            <a:endParaRPr lang="ru-RU" dirty="0" smtClean="0"/>
          </a:p>
          <a:p>
            <a:r>
              <a:rPr lang="uk-UA" i="1" dirty="0" smtClean="0"/>
              <a:t>Ми можемо навчити дітей приймати рішення і діяти з позицій здорового глузду. </a:t>
            </a:r>
            <a:r>
              <a:rPr lang="uk-UA" dirty="0" smtClean="0"/>
              <a:t>Розвиваючи і учнів навички критичного мислення, ми вчимо їх всебічно аналізувати ситуації, зважувати альтернативи, робити вибір і брати на себе відповідальність за його наслідки.</a:t>
            </a:r>
            <a:endParaRPr lang="ru-RU" dirty="0" smtClean="0"/>
          </a:p>
          <a:p>
            <a:r>
              <a:rPr lang="uk-UA" i="1" dirty="0" smtClean="0"/>
              <a:t> </a:t>
            </a:r>
            <a:endParaRPr lang="ru-RU" dirty="0" smtClean="0"/>
          </a:p>
          <a:p>
            <a:r>
              <a:rPr lang="uk-UA" i="1" dirty="0" smtClean="0"/>
              <a:t>Ми можемо навчити дітей протистояти соціальному тиску. </a:t>
            </a:r>
            <a:r>
              <a:rPr lang="uk-UA" dirty="0" smtClean="0"/>
              <a:t>Тренуючи навички відмови, ми вчимо їх протидіяти маніпуляціям, підвищуємо їхню стійкість до пропозицій, які можуть спричинити проблеми.</a:t>
            </a:r>
            <a:endParaRPr lang="ru-RU" dirty="0" smtClean="0"/>
          </a:p>
          <a:p>
            <a:r>
              <a:rPr lang="uk-UA" i="1" dirty="0" smtClean="0"/>
              <a:t> </a:t>
            </a:r>
            <a:endParaRPr lang="ru-RU" dirty="0" smtClean="0"/>
          </a:p>
          <a:p>
            <a:r>
              <a:rPr lang="uk-UA" i="1" dirty="0" smtClean="0"/>
              <a:t>Ми можемо навчити дітей долати стреси. </a:t>
            </a:r>
            <a:r>
              <a:rPr lang="uk-UA" dirty="0" smtClean="0"/>
              <a:t>В умовах інтенсивного навчального процесу важливо уміти розподіляти час, відпочивати і розслаблятися душею і тілом.</a:t>
            </a:r>
            <a:endParaRPr lang="ru-RU" dirty="0" smtClean="0"/>
          </a:p>
          <a:p>
            <a:r>
              <a:rPr lang="uk-UA" i="1" dirty="0" smtClean="0"/>
              <a:t> </a:t>
            </a:r>
            <a:endParaRPr lang="ru-RU" dirty="0" smtClean="0"/>
          </a:p>
          <a:p>
            <a:r>
              <a:rPr lang="uk-UA" i="1" dirty="0" smtClean="0"/>
              <a:t>Ми можемо показати дітям, як можна жити у світі без насилля. </a:t>
            </a:r>
            <a:r>
              <a:rPr lang="uk-UA" dirty="0" smtClean="0"/>
              <a:t>Навчаючи учнів спілкуватися і розуміти одне одного, ми допомагаємо їм набути досвіду мирного розв'язання конфліктів і пошуку компромісів. Ми здатні пробудити в дітей інтерес</a:t>
            </a:r>
            <a:endParaRPr lang="ru-RU" dirty="0" smtClean="0"/>
          </a:p>
          <a:p>
            <a:r>
              <a:rPr lang="uk-UA" dirty="0" smtClean="0"/>
              <a:t>до того, що відчувають і як думають інші люди, </a:t>
            </a:r>
            <a:r>
              <a:rPr lang="uk-UA" i="1" dirty="0" smtClean="0"/>
              <a:t>розвинути у них толерантність і співчуття</a:t>
            </a:r>
            <a:r>
              <a:rPr lang="uk-UA" dirty="0" smtClean="0"/>
              <a:t>.</a:t>
            </a:r>
            <a:endParaRPr lang="ru-RU" dirty="0" smtClean="0"/>
          </a:p>
          <a:p>
            <a:r>
              <a:rPr lang="uk-UA" i="1" dirty="0" smtClean="0"/>
              <a:t> </a:t>
            </a:r>
            <a:endParaRPr lang="ru-RU" dirty="0" smtClean="0"/>
          </a:p>
          <a:p>
            <a:r>
              <a:rPr lang="uk-UA" i="1" dirty="0" smtClean="0"/>
              <a:t>Ми можемо вселити у дітей надію. </a:t>
            </a:r>
            <a:r>
              <a:rPr lang="uk-UA" dirty="0" smtClean="0"/>
              <a:t>Розвиваючи у них навички самооцінки, ми найбільше допомагаємо дітям, які змушені дорослішати у складних життєвих обставинах. Переконуючи, що їхня доля у їхніх руках, ми захищаємо дітей від негативного впливу оточення, яке, можливо, щодня нагадує про відсутність життєвих перспектив.</a:t>
            </a:r>
            <a:endParaRPr lang="ru-RU" dirty="0" smtClean="0"/>
          </a:p>
          <a:p>
            <a:r>
              <a:rPr lang="uk-UA" dirty="0" smtClean="0"/>
              <a:t> </a:t>
            </a:r>
            <a:endParaRPr lang="ru-RU" dirty="0" smtClean="0"/>
          </a:p>
          <a:p>
            <a:r>
              <a:rPr lang="uk-UA" dirty="0" smtClean="0"/>
              <a:t>Усі ці завдання можуть здаватися надто складними для школи, яку дехто сприймає лише як місце, де учні здобувають знання. Однак сучасний випускник має бути не лише освіченою, а й добре вихованою, гармонійно розвиненою та стійкою особистістю, яка знає, чого хоче в житті і як цього досягти.</a:t>
            </a:r>
            <a:endParaRPr lang="ru-RU" dirty="0" smtClean="0"/>
          </a:p>
          <a:p>
            <a:endParaRPr lang="ru-RU" dirty="0"/>
          </a:p>
        </p:txBody>
      </p:sp>
      <p:sp>
        <p:nvSpPr>
          <p:cNvPr id="4" name="Номер слайда 3"/>
          <p:cNvSpPr>
            <a:spLocks noGrp="1"/>
          </p:cNvSpPr>
          <p:nvPr>
            <p:ph type="sldNum" sz="quarter" idx="10"/>
          </p:nvPr>
        </p:nvSpPr>
        <p:spPr/>
        <p:txBody>
          <a:bodyPr/>
          <a:lstStyle/>
          <a:p>
            <a:fld id="{E92068CE-F04E-4E64-9769-0A654EDB38B2}" type="slidenum">
              <a:rPr lang="ru-RU" smtClean="0"/>
              <a:pPr/>
              <a:t>2</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r>
              <a:rPr lang="uk-UA" b="1" dirty="0" smtClean="0"/>
              <a:t>В рамках безпечної і дружньої до дитини школи:</a:t>
            </a:r>
          </a:p>
          <a:p>
            <a:endParaRPr lang="uk-UA" i="1" dirty="0" smtClean="0"/>
          </a:p>
          <a:p>
            <a:r>
              <a:rPr lang="uk-UA" i="1" dirty="0" smtClean="0"/>
              <a:t>Ми можемо подарувати учням особливий час і місце в школі. </a:t>
            </a:r>
            <a:r>
              <a:rPr lang="uk-UA" dirty="0" smtClean="0"/>
              <a:t>Запрошуючи дітей</a:t>
            </a:r>
            <a:endParaRPr lang="ru-RU" dirty="0" smtClean="0"/>
          </a:p>
          <a:p>
            <a:r>
              <a:rPr lang="uk-UA" dirty="0" smtClean="0"/>
              <a:t>сісти в коло і обмінятися думками, ми наслідуємо давні традиції, що існують у</a:t>
            </a:r>
            <a:endParaRPr lang="ru-RU" dirty="0" smtClean="0"/>
          </a:p>
          <a:p>
            <a:r>
              <a:rPr lang="uk-UA" dirty="0" smtClean="0"/>
              <a:t>багатьох культурах світу — організовувати своєрідне коло, де кожен має змогу</a:t>
            </a:r>
            <a:endParaRPr lang="ru-RU" dirty="0" smtClean="0"/>
          </a:p>
          <a:p>
            <a:r>
              <a:rPr lang="uk-UA" dirty="0" smtClean="0"/>
              <a:t>висловитися з приводу будь-якої події чи проблеми і вислухати думки інших.</a:t>
            </a:r>
            <a:endParaRPr lang="ru-RU" dirty="0" smtClean="0"/>
          </a:p>
          <a:p>
            <a:r>
              <a:rPr lang="uk-UA" i="1" dirty="0" smtClean="0"/>
              <a:t> </a:t>
            </a:r>
            <a:endParaRPr lang="ru-RU" dirty="0" smtClean="0"/>
          </a:p>
          <a:p>
            <a:r>
              <a:rPr lang="uk-UA" i="1" dirty="0" smtClean="0"/>
              <a:t>Ми можемо допомогти дітям відчути єднання з групою. </a:t>
            </a:r>
            <a:r>
              <a:rPr lang="uk-UA" dirty="0" smtClean="0"/>
              <a:t>Багатьом підліткам важко зосередитися на навчанні, якщо вони почуваються самотніми. Це відчуття може підштовхнути їх до компаній, нормою в яких є вживання алкоголю, наркотиків, насилля, інші протиправні дії.</a:t>
            </a:r>
            <a:endParaRPr lang="ru-RU" dirty="0" smtClean="0"/>
          </a:p>
          <a:p>
            <a:r>
              <a:rPr lang="uk-UA" i="1" dirty="0" smtClean="0"/>
              <a:t> </a:t>
            </a:r>
            <a:endParaRPr lang="ru-RU" dirty="0" smtClean="0"/>
          </a:p>
          <a:p>
            <a:r>
              <a:rPr lang="uk-UA" i="1" dirty="0" smtClean="0"/>
              <a:t>Ми можемо дати дітям «точку опори». </a:t>
            </a:r>
            <a:r>
              <a:rPr lang="uk-UA" dirty="0" smtClean="0"/>
              <a:t>Допомагаючи усвідомити цінності й пріоритети, ми наставляємо їх на правильний шлях, вчимо уникати невиправданих ризиків і створених ними самими проблем.</a:t>
            </a:r>
            <a:endParaRPr lang="ru-RU" dirty="0" smtClean="0"/>
          </a:p>
          <a:p>
            <a:r>
              <a:rPr lang="uk-UA" dirty="0" smtClean="0"/>
              <a:t> </a:t>
            </a:r>
            <a:endParaRPr lang="ru-RU" dirty="0" smtClean="0"/>
          </a:p>
          <a:p>
            <a:r>
              <a:rPr lang="uk-UA" i="1" dirty="0" smtClean="0"/>
              <a:t>Ми можемо навчити дітей приймати рішення і діяти з позицій здорового глузду. </a:t>
            </a:r>
            <a:r>
              <a:rPr lang="uk-UA" dirty="0" smtClean="0"/>
              <a:t>Розвиваючи і учнів навички критичного мислення, ми вчимо їх всебічно аналізувати ситуації, зважувати альтернативи, робити вибір і брати на себе відповідальність за його наслідки.</a:t>
            </a:r>
            <a:endParaRPr lang="ru-RU" dirty="0" smtClean="0"/>
          </a:p>
          <a:p>
            <a:r>
              <a:rPr lang="uk-UA" i="1" dirty="0" smtClean="0"/>
              <a:t> </a:t>
            </a:r>
            <a:endParaRPr lang="ru-RU" dirty="0" smtClean="0"/>
          </a:p>
          <a:p>
            <a:r>
              <a:rPr lang="uk-UA" i="1" dirty="0" smtClean="0"/>
              <a:t>Ми можемо навчити дітей протистояти соціальному тиску. </a:t>
            </a:r>
            <a:r>
              <a:rPr lang="uk-UA" dirty="0" smtClean="0"/>
              <a:t>Тренуючи навички відмови, ми вчимо їх протидіяти маніпуляціям, підвищуємо їхню стійкість до пропозицій, які можуть спричинити проблеми.</a:t>
            </a:r>
            <a:endParaRPr lang="ru-RU" dirty="0" smtClean="0"/>
          </a:p>
          <a:p>
            <a:r>
              <a:rPr lang="uk-UA" i="1" dirty="0" smtClean="0"/>
              <a:t> </a:t>
            </a:r>
            <a:endParaRPr lang="ru-RU" dirty="0" smtClean="0"/>
          </a:p>
          <a:p>
            <a:r>
              <a:rPr lang="uk-UA" i="1" dirty="0" smtClean="0"/>
              <a:t>Ми можемо навчити дітей долати стреси. </a:t>
            </a:r>
            <a:r>
              <a:rPr lang="uk-UA" dirty="0" smtClean="0"/>
              <a:t>В умовах інтенсивного навчального процесу важливо уміти розподіляти час, відпочивати і розслаблятися душею і тілом.</a:t>
            </a:r>
            <a:endParaRPr lang="ru-RU" dirty="0" smtClean="0"/>
          </a:p>
          <a:p>
            <a:r>
              <a:rPr lang="uk-UA" i="1" dirty="0" smtClean="0"/>
              <a:t> </a:t>
            </a:r>
            <a:endParaRPr lang="ru-RU" dirty="0" smtClean="0"/>
          </a:p>
          <a:p>
            <a:r>
              <a:rPr lang="uk-UA" i="1" dirty="0" smtClean="0"/>
              <a:t>Ми можемо показати дітям, як можна жити у світі без насилля. </a:t>
            </a:r>
            <a:r>
              <a:rPr lang="uk-UA" dirty="0" smtClean="0"/>
              <a:t>Навчаючи учнів спілкуватися і розуміти одне одного, ми допомагаємо їм набути досвіду мирного розв'язання конфліктів і пошуку компромісів. Ми здатні пробудити в дітей інтерес</a:t>
            </a:r>
            <a:endParaRPr lang="ru-RU" dirty="0" smtClean="0"/>
          </a:p>
          <a:p>
            <a:r>
              <a:rPr lang="uk-UA" dirty="0" smtClean="0"/>
              <a:t>до того, що відчувають і як думають інші люди, </a:t>
            </a:r>
            <a:r>
              <a:rPr lang="uk-UA" i="1" dirty="0" smtClean="0"/>
              <a:t>розвинути у них толерантність і співчуття</a:t>
            </a:r>
            <a:r>
              <a:rPr lang="uk-UA" dirty="0" smtClean="0"/>
              <a:t>.</a:t>
            </a:r>
            <a:endParaRPr lang="ru-RU" dirty="0" smtClean="0"/>
          </a:p>
          <a:p>
            <a:r>
              <a:rPr lang="uk-UA" i="1" dirty="0" smtClean="0"/>
              <a:t> </a:t>
            </a:r>
            <a:endParaRPr lang="ru-RU" dirty="0" smtClean="0"/>
          </a:p>
          <a:p>
            <a:r>
              <a:rPr lang="uk-UA" i="1" dirty="0" smtClean="0"/>
              <a:t>Ми можемо вселити у дітей надію. </a:t>
            </a:r>
            <a:r>
              <a:rPr lang="uk-UA" dirty="0" smtClean="0"/>
              <a:t>Розвиваючи у них навички самооцінки, ми найбільше допомагаємо дітям, які змушені дорослішати у складних життєвих обставинах. Переконуючи, що їхня доля у їхніх руках, ми захищаємо дітей від негативного впливу оточення, яке, можливо, щодня нагадує про відсутність життєвих перспектив.</a:t>
            </a:r>
            <a:endParaRPr lang="ru-RU" dirty="0" smtClean="0"/>
          </a:p>
          <a:p>
            <a:r>
              <a:rPr lang="uk-UA" dirty="0" smtClean="0"/>
              <a:t> </a:t>
            </a:r>
            <a:endParaRPr lang="ru-RU" dirty="0" smtClean="0"/>
          </a:p>
          <a:p>
            <a:r>
              <a:rPr lang="uk-UA" dirty="0" smtClean="0"/>
              <a:t>Усі ці завдання можуть здаватися надто складними для школи, яку дехто сприймає лише як місце, де учні здобувають знання. Однак сучасний випускник має бути не лише освіченою, а й добре вихованою, гармонійно розвиненою та стійкою особистістю, яка знає, чого хоче в житті і як цього досягти.</a:t>
            </a:r>
            <a:endParaRPr lang="ru-RU" dirty="0" smtClean="0"/>
          </a:p>
          <a:p>
            <a:endParaRPr lang="ru-RU" dirty="0"/>
          </a:p>
        </p:txBody>
      </p:sp>
      <p:sp>
        <p:nvSpPr>
          <p:cNvPr id="4" name="Номер слайда 3"/>
          <p:cNvSpPr>
            <a:spLocks noGrp="1"/>
          </p:cNvSpPr>
          <p:nvPr>
            <p:ph type="sldNum" sz="quarter" idx="10"/>
          </p:nvPr>
        </p:nvSpPr>
        <p:spPr/>
        <p:txBody>
          <a:bodyPr/>
          <a:lstStyle/>
          <a:p>
            <a:fld id="{E92068CE-F04E-4E64-9769-0A654EDB38B2}" type="slidenum">
              <a:rPr lang="ru-RU" smtClean="0"/>
              <a:pPr/>
              <a:t>3</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r>
              <a:rPr lang="uk-UA" b="1" dirty="0" smtClean="0"/>
              <a:t>В рамках безпечної і дружньої до дитини школи:</a:t>
            </a:r>
          </a:p>
          <a:p>
            <a:endParaRPr lang="uk-UA" i="1" dirty="0" smtClean="0"/>
          </a:p>
          <a:p>
            <a:r>
              <a:rPr lang="uk-UA" i="1" dirty="0" smtClean="0"/>
              <a:t>Ми можемо подарувати учням особливий час і місце в школі. </a:t>
            </a:r>
            <a:r>
              <a:rPr lang="uk-UA" dirty="0" smtClean="0"/>
              <a:t>Запрошуючи дітей</a:t>
            </a:r>
            <a:endParaRPr lang="ru-RU" dirty="0" smtClean="0"/>
          </a:p>
          <a:p>
            <a:r>
              <a:rPr lang="uk-UA" dirty="0" smtClean="0"/>
              <a:t>сісти в коло і обмінятися думками, ми наслідуємо давні традиції, що існують у</a:t>
            </a:r>
            <a:endParaRPr lang="ru-RU" dirty="0" smtClean="0"/>
          </a:p>
          <a:p>
            <a:r>
              <a:rPr lang="uk-UA" dirty="0" smtClean="0"/>
              <a:t>багатьох культурах світу — організовувати своєрідне коло, де кожен має змогу</a:t>
            </a:r>
            <a:endParaRPr lang="ru-RU" dirty="0" smtClean="0"/>
          </a:p>
          <a:p>
            <a:r>
              <a:rPr lang="uk-UA" dirty="0" smtClean="0"/>
              <a:t>висловитися з приводу будь-якої події чи проблеми і вислухати думки інших.</a:t>
            </a:r>
            <a:endParaRPr lang="ru-RU" dirty="0" smtClean="0"/>
          </a:p>
          <a:p>
            <a:r>
              <a:rPr lang="uk-UA" i="1" dirty="0" smtClean="0"/>
              <a:t> </a:t>
            </a:r>
            <a:endParaRPr lang="ru-RU" dirty="0" smtClean="0"/>
          </a:p>
          <a:p>
            <a:r>
              <a:rPr lang="uk-UA" i="1" dirty="0" smtClean="0"/>
              <a:t>Ми можемо допомогти дітям відчути єднання з групою. </a:t>
            </a:r>
            <a:r>
              <a:rPr lang="uk-UA" dirty="0" smtClean="0"/>
              <a:t>Багатьом підліткам важко зосередитися на навчанні, якщо вони почуваються самотніми. Це відчуття може підштовхнути їх до компаній, нормою в яких є вживання алкоголю, наркотиків, насилля, інші протиправні дії.</a:t>
            </a:r>
            <a:endParaRPr lang="ru-RU" dirty="0" smtClean="0"/>
          </a:p>
          <a:p>
            <a:r>
              <a:rPr lang="uk-UA" i="1" dirty="0" smtClean="0"/>
              <a:t> </a:t>
            </a:r>
            <a:endParaRPr lang="ru-RU" dirty="0" smtClean="0"/>
          </a:p>
          <a:p>
            <a:r>
              <a:rPr lang="uk-UA" i="1" dirty="0" smtClean="0"/>
              <a:t>Ми можемо дати дітям «точку опори». </a:t>
            </a:r>
            <a:r>
              <a:rPr lang="uk-UA" dirty="0" smtClean="0"/>
              <a:t>Допомагаючи усвідомити цінності й пріоритети, ми наставляємо їх на правильний шлях, вчимо уникати невиправданих ризиків і створених ними самими проблем.</a:t>
            </a:r>
            <a:endParaRPr lang="ru-RU" dirty="0" smtClean="0"/>
          </a:p>
          <a:p>
            <a:r>
              <a:rPr lang="uk-UA" dirty="0" smtClean="0"/>
              <a:t> </a:t>
            </a:r>
            <a:endParaRPr lang="ru-RU" dirty="0" smtClean="0"/>
          </a:p>
          <a:p>
            <a:r>
              <a:rPr lang="uk-UA" i="1" dirty="0" smtClean="0"/>
              <a:t>Ми можемо навчити дітей приймати рішення і діяти з позицій здорового глузду. </a:t>
            </a:r>
            <a:r>
              <a:rPr lang="uk-UA" dirty="0" smtClean="0"/>
              <a:t>Розвиваючи і учнів навички критичного мислення, ми вчимо їх всебічно аналізувати ситуації, зважувати альтернативи, робити вибір і брати на себе відповідальність за його наслідки.</a:t>
            </a:r>
            <a:endParaRPr lang="ru-RU" dirty="0" smtClean="0"/>
          </a:p>
          <a:p>
            <a:r>
              <a:rPr lang="uk-UA" i="1" dirty="0" smtClean="0"/>
              <a:t> </a:t>
            </a:r>
            <a:endParaRPr lang="ru-RU" dirty="0" smtClean="0"/>
          </a:p>
          <a:p>
            <a:r>
              <a:rPr lang="uk-UA" i="1" dirty="0" smtClean="0"/>
              <a:t>Ми можемо навчити дітей протистояти соціальному тиску. </a:t>
            </a:r>
            <a:r>
              <a:rPr lang="uk-UA" dirty="0" smtClean="0"/>
              <a:t>Тренуючи навички відмови, ми вчимо їх протидіяти маніпуляціям, підвищуємо їхню стійкість до пропозицій, які можуть спричинити проблеми.</a:t>
            </a:r>
            <a:endParaRPr lang="ru-RU" dirty="0" smtClean="0"/>
          </a:p>
          <a:p>
            <a:r>
              <a:rPr lang="uk-UA" i="1" dirty="0" smtClean="0"/>
              <a:t> </a:t>
            </a:r>
            <a:endParaRPr lang="ru-RU" dirty="0" smtClean="0"/>
          </a:p>
          <a:p>
            <a:r>
              <a:rPr lang="uk-UA" i="1" dirty="0" smtClean="0"/>
              <a:t>Ми можемо навчити дітей долати стреси. </a:t>
            </a:r>
            <a:r>
              <a:rPr lang="uk-UA" dirty="0" smtClean="0"/>
              <a:t>В умовах інтенсивного навчального процесу важливо уміти розподіляти час, відпочивати і розслаблятися душею і тілом.</a:t>
            </a:r>
            <a:endParaRPr lang="ru-RU" dirty="0" smtClean="0"/>
          </a:p>
          <a:p>
            <a:r>
              <a:rPr lang="uk-UA" i="1" dirty="0" smtClean="0"/>
              <a:t> </a:t>
            </a:r>
            <a:endParaRPr lang="ru-RU" dirty="0" smtClean="0"/>
          </a:p>
          <a:p>
            <a:r>
              <a:rPr lang="uk-UA" i="1" dirty="0" smtClean="0"/>
              <a:t>Ми можемо показати дітям, як можна жити у світі без насилля. </a:t>
            </a:r>
            <a:r>
              <a:rPr lang="uk-UA" dirty="0" smtClean="0"/>
              <a:t>Навчаючи учнів спілкуватися і розуміти одне одного, ми допомагаємо їм набути досвіду мирного розв'язання конфліктів і пошуку компромісів. Ми здатні пробудити в дітей інтерес</a:t>
            </a:r>
            <a:endParaRPr lang="ru-RU" dirty="0" smtClean="0"/>
          </a:p>
          <a:p>
            <a:r>
              <a:rPr lang="uk-UA" dirty="0" smtClean="0"/>
              <a:t>до того, що відчувають і як думають інші люди, </a:t>
            </a:r>
            <a:r>
              <a:rPr lang="uk-UA" i="1" dirty="0" smtClean="0"/>
              <a:t>розвинути у них толерантність і співчуття</a:t>
            </a:r>
            <a:r>
              <a:rPr lang="uk-UA" dirty="0" smtClean="0"/>
              <a:t>.</a:t>
            </a:r>
            <a:endParaRPr lang="ru-RU" dirty="0" smtClean="0"/>
          </a:p>
          <a:p>
            <a:r>
              <a:rPr lang="uk-UA" i="1" dirty="0" smtClean="0"/>
              <a:t> </a:t>
            </a:r>
            <a:endParaRPr lang="ru-RU" dirty="0" smtClean="0"/>
          </a:p>
          <a:p>
            <a:r>
              <a:rPr lang="uk-UA" i="1" dirty="0" smtClean="0"/>
              <a:t>Ми можемо вселити у дітей надію. </a:t>
            </a:r>
            <a:r>
              <a:rPr lang="uk-UA" dirty="0" smtClean="0"/>
              <a:t>Розвиваючи у них навички самооцінки, ми найбільше допомагаємо дітям, які змушені дорослішати у складних життєвих обставинах. Переконуючи, що їхня доля у їхніх руках, ми захищаємо дітей від негативного впливу оточення, яке, можливо, щодня нагадує про відсутність життєвих перспектив.</a:t>
            </a:r>
            <a:endParaRPr lang="ru-RU" dirty="0" smtClean="0"/>
          </a:p>
          <a:p>
            <a:r>
              <a:rPr lang="uk-UA" dirty="0" smtClean="0"/>
              <a:t> </a:t>
            </a:r>
            <a:endParaRPr lang="ru-RU" dirty="0" smtClean="0"/>
          </a:p>
          <a:p>
            <a:r>
              <a:rPr lang="uk-UA" dirty="0" smtClean="0"/>
              <a:t>Усі ці завдання можуть здаватися надто складними для школи, яку дехто сприймає лише як місце, де учні здобувають знання. Однак сучасний випускник має бути не лише освіченою, а й добре вихованою, гармонійно розвиненою та стійкою особистістю, яка знає, чого хоче в житті і як цього досягти.</a:t>
            </a:r>
            <a:endParaRPr lang="ru-RU" dirty="0" smtClean="0"/>
          </a:p>
          <a:p>
            <a:endParaRPr lang="ru-RU" dirty="0"/>
          </a:p>
        </p:txBody>
      </p:sp>
      <p:sp>
        <p:nvSpPr>
          <p:cNvPr id="4" name="Номер слайда 3"/>
          <p:cNvSpPr>
            <a:spLocks noGrp="1"/>
          </p:cNvSpPr>
          <p:nvPr>
            <p:ph type="sldNum" sz="quarter" idx="10"/>
          </p:nvPr>
        </p:nvSpPr>
        <p:spPr/>
        <p:txBody>
          <a:bodyPr/>
          <a:lstStyle/>
          <a:p>
            <a:fld id="{E92068CE-F04E-4E64-9769-0A654EDB38B2}" type="slidenum">
              <a:rPr lang="ru-RU" smtClean="0"/>
              <a:pPr/>
              <a:t>4</a:t>
            </a:fld>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smtClean="0"/>
              <a:t>Всі три напрямки є</a:t>
            </a:r>
            <a:r>
              <a:rPr lang="uk-UA" baseline="0" dirty="0" smtClean="0"/>
              <a:t> обов’язковими компонентами Безпечної і дружньої до дитини школи</a:t>
            </a:r>
            <a:endParaRPr lang="ru-RU" dirty="0"/>
          </a:p>
        </p:txBody>
      </p:sp>
      <p:sp>
        <p:nvSpPr>
          <p:cNvPr id="4" name="Номер слайда 3"/>
          <p:cNvSpPr>
            <a:spLocks noGrp="1"/>
          </p:cNvSpPr>
          <p:nvPr>
            <p:ph type="sldNum" sz="quarter" idx="10"/>
          </p:nvPr>
        </p:nvSpPr>
        <p:spPr/>
        <p:txBody>
          <a:bodyPr/>
          <a:lstStyle/>
          <a:p>
            <a:fld id="{E92068CE-F04E-4E64-9769-0A654EDB38B2}" type="slidenum">
              <a:rPr lang="ru-RU" smtClean="0"/>
              <a:pPr/>
              <a:t>5</a:t>
            </a:fld>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uk-UA" dirty="0" smtClean="0"/>
              <a:t>Концептуальна рамка безпечної і дружньої до дитини школи визначає стандарти, параметри стандартів, еталонні показники, еталонну модель і критерії відповідності конкретної школи еталонним показникам. Детальніше з концептуальною рамкою можна ознайомитися у розділі 4 онлайн модуля «Освіта на основі життєвих навичок» за посиланням </a:t>
            </a:r>
            <a:r>
              <a:rPr lang="uk-UA" u="sng" dirty="0" smtClean="0">
                <a:hlinkClick r:id="rId3"/>
              </a:rPr>
              <a:t>http://dlse.multycourse.com.ua/ua/</a:t>
            </a:r>
            <a:endParaRPr lang="ru-RU" dirty="0" smtClean="0"/>
          </a:p>
          <a:p>
            <a:r>
              <a:rPr lang="uk-UA" dirty="0" smtClean="0"/>
              <a:t>  </a:t>
            </a:r>
            <a:endParaRPr lang="ru-RU" dirty="0" smtClean="0"/>
          </a:p>
          <a:p>
            <a:r>
              <a:rPr lang="uk-UA" i="1" dirty="0" smtClean="0"/>
              <a:t>Стандарти — </a:t>
            </a:r>
            <a:r>
              <a:rPr lang="uk-UA" dirty="0" smtClean="0"/>
              <a:t>узагальнені вимоги, виконання яких є обов’язковим для того, щоб вважати школу безпечною (дружньою до дитини).</a:t>
            </a:r>
            <a:endParaRPr lang="ru-RU" dirty="0" smtClean="0"/>
          </a:p>
          <a:p>
            <a:r>
              <a:rPr lang="uk-UA" i="1" dirty="0" smtClean="0"/>
              <a:t>Параметри стандартів — </a:t>
            </a:r>
            <a:r>
              <a:rPr lang="uk-UA" dirty="0" smtClean="0"/>
              <a:t>показники, що конкретизують узагальнені вимоги стандарту «Безпечної школи» (визначають його складові).</a:t>
            </a:r>
            <a:endParaRPr lang="ru-RU" dirty="0" smtClean="0"/>
          </a:p>
          <a:p>
            <a:r>
              <a:rPr lang="uk-UA" i="1" dirty="0" smtClean="0"/>
              <a:t>Еталонний показник — </a:t>
            </a:r>
            <a:r>
              <a:rPr lang="uk-UA" dirty="0" smtClean="0"/>
              <a:t>твердження, яке є еталоном для порівняння. Кожному параметру стандартів може відповідати один або декілька еталонних показників. Наприклад, твердження «У школі є окремі туалетні кімнати для хлопців та дівчат, які облаштовані всім необхідним (відповідна кількість унітазів, рукомийників, є вода, мило, папір, рушники тощо)» є одним із еталонних показників для параметра «У школі створено належні санітарно-гігієнічні умови».</a:t>
            </a:r>
            <a:endParaRPr lang="ru-RU" dirty="0" smtClean="0"/>
          </a:p>
          <a:p>
            <a:r>
              <a:rPr lang="uk-UA" i="1" dirty="0" smtClean="0"/>
              <a:t>Еталонна модель безпечної школи — </a:t>
            </a:r>
            <a:r>
              <a:rPr lang="uk-UA" dirty="0" smtClean="0"/>
              <a:t>ідеальний начальний заклад, всі без винятку показники якого дорівнюють еталонам.</a:t>
            </a:r>
            <a:endParaRPr lang="ru-RU" dirty="0" smtClean="0"/>
          </a:p>
          <a:p>
            <a:pPr hangingPunct="0"/>
            <a:r>
              <a:rPr lang="uk-UA" i="1" dirty="0" smtClean="0"/>
              <a:t>Критерій відповідності — </a:t>
            </a:r>
            <a:r>
              <a:rPr lang="uk-UA" dirty="0" smtClean="0"/>
              <a:t>ступінь відповідності (схожості) навчального закладу еталонному показнику. Критерієм відповідності для всіх еталонних показників є запитання «Це схоже на Вашу школу?» разом із варіантами відповідей:</a:t>
            </a:r>
            <a:endParaRPr lang="ru-RU" dirty="0" smtClean="0"/>
          </a:p>
          <a:p>
            <a:r>
              <a:rPr lang="uk-UA" dirty="0" smtClean="0"/>
              <a:t>Зовсім ні (1)      Певною мірою (2)      Здебільшого (3)	       Дуже (4)</a:t>
            </a:r>
            <a:endParaRPr lang="ru-RU" dirty="0" smtClean="0"/>
          </a:p>
          <a:p>
            <a:r>
              <a:rPr lang="uk-UA" i="1" dirty="0" smtClean="0"/>
              <a:t>Наскрізні питання</a:t>
            </a:r>
            <a:r>
              <a:rPr lang="uk-UA" dirty="0" smtClean="0"/>
              <a:t> (</a:t>
            </a:r>
            <a:r>
              <a:rPr lang="en-US" dirty="0" smtClean="0"/>
              <a:t>cross cutting items</a:t>
            </a:r>
            <a:r>
              <a:rPr lang="uk-UA" dirty="0" smtClean="0"/>
              <a:t>) — питання, які релевантні (дотичні) всім стандартам. У контексті стандартів безпечної школи це:</a:t>
            </a:r>
            <a:endParaRPr lang="ru-RU" dirty="0" smtClean="0"/>
          </a:p>
          <a:p>
            <a:pPr lvl="0"/>
            <a:r>
              <a:rPr lang="uk-UA" dirty="0" smtClean="0"/>
              <a:t>шкільна політика;</a:t>
            </a:r>
            <a:endParaRPr lang="ru-RU" dirty="0" smtClean="0"/>
          </a:p>
          <a:p>
            <a:pPr lvl="0"/>
            <a:r>
              <a:rPr lang="uk-UA" dirty="0" smtClean="0"/>
              <a:t>гендерна рівність;</a:t>
            </a:r>
            <a:endParaRPr lang="ru-RU" dirty="0" smtClean="0"/>
          </a:p>
          <a:p>
            <a:pPr lvl="0"/>
            <a:r>
              <a:rPr lang="uk-UA" dirty="0" smtClean="0"/>
              <a:t>послуги;</a:t>
            </a:r>
            <a:endParaRPr lang="ru-RU" dirty="0" smtClean="0"/>
          </a:p>
          <a:p>
            <a:pPr lvl="0"/>
            <a:r>
              <a:rPr lang="uk-UA" dirty="0" smtClean="0"/>
              <a:t>моніторинг і оцінка.</a:t>
            </a:r>
            <a:endParaRPr lang="ru-RU" dirty="0" smtClean="0"/>
          </a:p>
          <a:p>
            <a:r>
              <a:rPr lang="uk-UA" dirty="0" smtClean="0"/>
              <a:t>Концептуальна рамка є фундаментом для структурованої експрес-оцінки щодо близькості конкретної школи до еталонної моделі. Таку експрес-оцінку мають здійснювати всі ключові зацікавлені сторони навчального закладу: адміністрація, вчителі, учні, батьки.</a:t>
            </a:r>
            <a:endParaRPr lang="ru-RU" dirty="0" smtClean="0"/>
          </a:p>
          <a:p>
            <a:endParaRPr lang="ru-RU" dirty="0"/>
          </a:p>
        </p:txBody>
      </p:sp>
      <p:sp>
        <p:nvSpPr>
          <p:cNvPr id="4" name="Номер слайда 3"/>
          <p:cNvSpPr>
            <a:spLocks noGrp="1"/>
          </p:cNvSpPr>
          <p:nvPr>
            <p:ph type="sldNum" sz="quarter" idx="10"/>
          </p:nvPr>
        </p:nvSpPr>
        <p:spPr/>
        <p:txBody>
          <a:bodyPr/>
          <a:lstStyle/>
          <a:p>
            <a:fld id="{E92068CE-F04E-4E64-9769-0A654EDB38B2}" type="slidenum">
              <a:rPr lang="ru-RU" smtClean="0"/>
              <a:pPr/>
              <a:t>6</a:t>
            </a:fld>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uk-UA" dirty="0" smtClean="0"/>
              <a:t>Концептуальна рамка безпечної і дружньої до дитини школи визначає стандарти, параметри стандартів, еталонні показники, еталонну модель і критерії відповідності конкретної школи еталонним показникам. Детальніше з концептуальною рамкою можна ознайомитися у розділі 4 онлайн модуля «Освіта на основі життєвих навичок» за посиланням </a:t>
            </a:r>
            <a:r>
              <a:rPr lang="uk-UA" u="sng" dirty="0" smtClean="0">
                <a:hlinkClick r:id="rId3"/>
              </a:rPr>
              <a:t>http://dlse.multycourse.com.ua/ua/</a:t>
            </a:r>
            <a:endParaRPr lang="ru-RU" dirty="0" smtClean="0"/>
          </a:p>
          <a:p>
            <a:r>
              <a:rPr lang="uk-UA" dirty="0" smtClean="0"/>
              <a:t>  </a:t>
            </a:r>
            <a:endParaRPr lang="ru-RU" dirty="0" smtClean="0"/>
          </a:p>
          <a:p>
            <a:r>
              <a:rPr lang="uk-UA" i="1" dirty="0" smtClean="0"/>
              <a:t>Стандарти — </a:t>
            </a:r>
            <a:r>
              <a:rPr lang="uk-UA" dirty="0" smtClean="0"/>
              <a:t>узагальнені вимоги, виконання яких є обов’язковим для того, щоб вважати школу безпечною (дружньою до дитини).</a:t>
            </a:r>
            <a:endParaRPr lang="ru-RU" dirty="0" smtClean="0"/>
          </a:p>
          <a:p>
            <a:r>
              <a:rPr lang="uk-UA" i="1" dirty="0" smtClean="0"/>
              <a:t>Параметри стандартів — </a:t>
            </a:r>
            <a:r>
              <a:rPr lang="uk-UA" dirty="0" smtClean="0"/>
              <a:t>показники, що конкретизують узагальнені вимоги стандарту «Безпечної школи» (визначають його складові).</a:t>
            </a:r>
            <a:endParaRPr lang="ru-RU" dirty="0" smtClean="0"/>
          </a:p>
          <a:p>
            <a:r>
              <a:rPr lang="uk-UA" i="1" dirty="0" smtClean="0"/>
              <a:t>Еталонний показник — </a:t>
            </a:r>
            <a:r>
              <a:rPr lang="uk-UA" dirty="0" smtClean="0"/>
              <a:t>твердження, яке є еталоном для порівняння. Кожному параметру стандартів може відповідати один або декілька еталонних показників. Наприклад, твердження «У школі є окремі туалетні кімнати для хлопців та дівчат, які облаштовані всім необхідним (відповідна кількість унітазів, рукомийників, є вода, мило, папір, рушники тощо)» є одним із еталонних показників для параметра «У школі створено належні санітарно-гігієнічні умови».</a:t>
            </a:r>
            <a:endParaRPr lang="ru-RU" dirty="0" smtClean="0"/>
          </a:p>
          <a:p>
            <a:r>
              <a:rPr lang="uk-UA" i="1" dirty="0" smtClean="0"/>
              <a:t>Еталонна модель безпечної школи — </a:t>
            </a:r>
            <a:r>
              <a:rPr lang="uk-UA" dirty="0" smtClean="0"/>
              <a:t>ідеальний начальний заклад, всі без винятку показники якого дорівнюють еталонам.</a:t>
            </a:r>
            <a:endParaRPr lang="ru-RU" dirty="0" smtClean="0"/>
          </a:p>
          <a:p>
            <a:pPr hangingPunct="0"/>
            <a:r>
              <a:rPr lang="uk-UA" i="1" dirty="0" smtClean="0"/>
              <a:t>Критерій відповідності — </a:t>
            </a:r>
            <a:r>
              <a:rPr lang="uk-UA" dirty="0" smtClean="0"/>
              <a:t>ступінь відповідності (схожості) навчального закладу еталонному показнику. Критерієм відповідності для всіх еталонних показників є запитання «Це схоже на Вашу школу?» разом із варіантами відповідей:</a:t>
            </a:r>
            <a:endParaRPr lang="ru-RU" dirty="0" smtClean="0"/>
          </a:p>
          <a:p>
            <a:r>
              <a:rPr lang="uk-UA" dirty="0" smtClean="0"/>
              <a:t>Зовсім ні (1)      Певною мірою (2)      Здебільшого (3)	       Дуже (4)</a:t>
            </a:r>
            <a:endParaRPr lang="ru-RU" dirty="0" smtClean="0"/>
          </a:p>
          <a:p>
            <a:r>
              <a:rPr lang="uk-UA" i="1" dirty="0" smtClean="0"/>
              <a:t>Наскрізні питання</a:t>
            </a:r>
            <a:r>
              <a:rPr lang="uk-UA" dirty="0" smtClean="0"/>
              <a:t> (</a:t>
            </a:r>
            <a:r>
              <a:rPr lang="en-US" dirty="0" smtClean="0"/>
              <a:t>cross cutting items</a:t>
            </a:r>
            <a:r>
              <a:rPr lang="uk-UA" dirty="0" smtClean="0"/>
              <a:t>) — питання, які релевантні (дотичні) всім стандартам. У контексті стандартів безпечної школи це:</a:t>
            </a:r>
            <a:endParaRPr lang="ru-RU" dirty="0" smtClean="0"/>
          </a:p>
          <a:p>
            <a:pPr lvl="0"/>
            <a:r>
              <a:rPr lang="uk-UA" dirty="0" smtClean="0"/>
              <a:t>шкільна політика;</a:t>
            </a:r>
            <a:endParaRPr lang="ru-RU" dirty="0" smtClean="0"/>
          </a:p>
          <a:p>
            <a:pPr lvl="0"/>
            <a:r>
              <a:rPr lang="uk-UA" dirty="0" smtClean="0"/>
              <a:t>гендерна рівність;</a:t>
            </a:r>
            <a:endParaRPr lang="ru-RU" dirty="0" smtClean="0"/>
          </a:p>
          <a:p>
            <a:pPr lvl="0"/>
            <a:r>
              <a:rPr lang="uk-UA" dirty="0" smtClean="0"/>
              <a:t>послуги;</a:t>
            </a:r>
            <a:endParaRPr lang="ru-RU" dirty="0" smtClean="0"/>
          </a:p>
          <a:p>
            <a:pPr lvl="0"/>
            <a:r>
              <a:rPr lang="uk-UA" dirty="0" smtClean="0"/>
              <a:t>моніторинг і оцінка.</a:t>
            </a:r>
            <a:endParaRPr lang="ru-RU" dirty="0" smtClean="0"/>
          </a:p>
          <a:p>
            <a:r>
              <a:rPr lang="uk-UA" dirty="0" smtClean="0"/>
              <a:t>Концептуальна рамка є фундаментом для структурованої експрес-оцінки щодо близькості конкретної школи до еталонної моделі. Таку експрес-оцінку мають здійснювати всі ключові зацікавлені сторони навчального закладу: адміністрація, вчителі, учні, батьки.</a:t>
            </a:r>
            <a:endParaRPr lang="ru-RU" dirty="0" smtClean="0"/>
          </a:p>
          <a:p>
            <a:endParaRPr lang="ru-RU" dirty="0"/>
          </a:p>
        </p:txBody>
      </p:sp>
      <p:sp>
        <p:nvSpPr>
          <p:cNvPr id="4" name="Номер слайда 3"/>
          <p:cNvSpPr>
            <a:spLocks noGrp="1"/>
          </p:cNvSpPr>
          <p:nvPr>
            <p:ph type="sldNum" sz="quarter" idx="10"/>
          </p:nvPr>
        </p:nvSpPr>
        <p:spPr/>
        <p:txBody>
          <a:bodyPr/>
          <a:lstStyle/>
          <a:p>
            <a:fld id="{E92068CE-F04E-4E64-9769-0A654EDB38B2}" type="slidenum">
              <a:rPr lang="ru-RU" smtClean="0"/>
              <a:pPr/>
              <a:t>7</a:t>
            </a:fld>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uk-UA" dirty="0" smtClean="0"/>
              <a:t>Експрес оцінювання і комплексний аналіз детальніше розглянемо далі. Тут коротко про забезпечення ресурсами і моніторинг</a:t>
            </a:r>
          </a:p>
          <a:p>
            <a:pPr lvl="0"/>
            <a:endParaRPr lang="uk-UA" dirty="0" smtClean="0"/>
          </a:p>
          <a:p>
            <a:pPr lvl="0"/>
            <a:r>
              <a:rPr lang="uk-UA" i="1" dirty="0" smtClean="0"/>
              <a:t>Забезпечення ресурсами для навчання. </a:t>
            </a:r>
            <a:endParaRPr lang="ru-RU" dirty="0" smtClean="0"/>
          </a:p>
          <a:p>
            <a:r>
              <a:rPr lang="uk-UA" dirty="0" smtClean="0"/>
              <a:t>На підставі сформованого плану заходів здійснюється забезпечення необхідними ресурсами, наприклад підготовка вчителів, закупівля навчально-методичних матеріалів, облаштування навчальних приміщень тощо.</a:t>
            </a:r>
            <a:endParaRPr lang="ru-RU" dirty="0" smtClean="0"/>
          </a:p>
          <a:p>
            <a:r>
              <a:rPr lang="uk-UA" dirty="0" smtClean="0"/>
              <a:t> </a:t>
            </a:r>
            <a:endParaRPr lang="ru-RU" dirty="0" smtClean="0"/>
          </a:p>
          <a:p>
            <a:pPr lvl="0"/>
            <a:r>
              <a:rPr lang="uk-UA" i="1" dirty="0" smtClean="0"/>
              <a:t>Впровадження, моніторинг і оцінка заходів щодо вдосконалення школи</a:t>
            </a:r>
            <a:endParaRPr lang="ru-RU" dirty="0" smtClean="0"/>
          </a:p>
          <a:p>
            <a:r>
              <a:rPr lang="uk-UA" dirty="0" smtClean="0"/>
              <a:t>Моніторинг передбачає постійне спостереження процесу впровадження щодо його відповідності узгодженому плану та аналізу причин відхилення. Для оцінювання змін, що сталися в результаті впровадження плану школи, доцільно проводити періодичну (наприклад, два рази на рік) експрес оцінку навчального закладу. Це дозволяє отримати дані щодо змін у вигляді «діаграми прогресу</a:t>
            </a:r>
            <a:r>
              <a:rPr lang="ru-RU" dirty="0" smtClean="0"/>
              <a:t>»:</a:t>
            </a:r>
          </a:p>
          <a:p>
            <a:endParaRPr lang="ru-RU" dirty="0"/>
          </a:p>
        </p:txBody>
      </p:sp>
      <p:sp>
        <p:nvSpPr>
          <p:cNvPr id="4" name="Номер слайда 3"/>
          <p:cNvSpPr>
            <a:spLocks noGrp="1"/>
          </p:cNvSpPr>
          <p:nvPr>
            <p:ph type="sldNum" sz="quarter" idx="10"/>
          </p:nvPr>
        </p:nvSpPr>
        <p:spPr/>
        <p:txBody>
          <a:bodyPr/>
          <a:lstStyle/>
          <a:p>
            <a:fld id="{E92068CE-F04E-4E64-9769-0A654EDB38B2}" type="slidenum">
              <a:rPr lang="ru-RU" smtClean="0"/>
              <a:pPr/>
              <a:t>8</a:t>
            </a:fld>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uk-UA" i="1" dirty="0" smtClean="0"/>
              <a:t>Експрес оцінка навчального закладу</a:t>
            </a:r>
            <a:r>
              <a:rPr lang="uk-UA" dirty="0" smtClean="0"/>
              <a:t> здійснюється шляхом опитування основних учасників навчально-виховного процесу ‑ учнів, вчителів, керівництва школи, батьків тощо. Результатом такої оцінки є профілі конкретного навчального закладу «очима всіх її учасників». Профілі формується на основі анонімного анкетування і представляється у вигляді кругових діаграм, осями яких є показники безпечної і дружньої до дитини школи. </a:t>
            </a:r>
            <a:endParaRPr lang="ru-RU" dirty="0" smtClean="0"/>
          </a:p>
          <a:p>
            <a:r>
              <a:rPr lang="uk-UA" dirty="0" smtClean="0"/>
              <a:t>Профілі відображають сильні і слабкі сторони конкретного навчального закладу (на думку учнів, вчителів, батьків, дирекції навчального закладу тощо). </a:t>
            </a:r>
            <a:endParaRPr lang="ru-RU" dirty="0" smtClean="0"/>
          </a:p>
          <a:p>
            <a:pPr defTabSz="914191">
              <a:defRPr/>
            </a:pPr>
            <a:r>
              <a:rPr lang="uk-UA" dirty="0" smtClean="0"/>
              <a:t>Експрес оцінка надає структуроване уявлення про те, як сприймають свій начальний заклад всі зацікавлені сторони. Можна порівнювати на одній діаграмі, як виглядає школа «очима» різних учасників (учнів, вчителів, батьків, тощо)</a:t>
            </a:r>
            <a:endParaRPr lang="ru-RU" dirty="0" smtClean="0"/>
          </a:p>
          <a:p>
            <a:pPr defTabSz="914191">
              <a:defRPr/>
            </a:pPr>
            <a:endParaRPr lang="uk-UA" dirty="0" smtClean="0"/>
          </a:p>
          <a:p>
            <a:pPr defTabSz="914191">
              <a:defRPr/>
            </a:pPr>
            <a:r>
              <a:rPr lang="uk-UA" dirty="0" smtClean="0"/>
              <a:t>На підставі такої оцінки можна визначати пріоритетні напрямки для подальшого детального аналізу окремих питань, планування змін, моніторингу процесу їх впровадження та оцінки результатів:</a:t>
            </a:r>
            <a:endParaRPr lang="ru-RU" dirty="0" smtClean="0"/>
          </a:p>
          <a:p>
            <a:endParaRPr lang="ru-RU" dirty="0"/>
          </a:p>
        </p:txBody>
      </p:sp>
      <p:sp>
        <p:nvSpPr>
          <p:cNvPr id="4" name="Номер слайда 3"/>
          <p:cNvSpPr>
            <a:spLocks noGrp="1"/>
          </p:cNvSpPr>
          <p:nvPr>
            <p:ph type="sldNum" sz="quarter" idx="10"/>
          </p:nvPr>
        </p:nvSpPr>
        <p:spPr/>
        <p:txBody>
          <a:bodyPr/>
          <a:lstStyle/>
          <a:p>
            <a:fld id="{E92068CE-F04E-4E64-9769-0A654EDB38B2}" type="slidenum">
              <a:rPr lang="ru-RU" smtClean="0"/>
              <a:pPr/>
              <a:t>10</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5932A02-9788-4347-9E1D-9D4ECA0A5106}" type="datetimeFigureOut">
              <a:rPr lang="ru-RU" smtClean="0"/>
              <a:pPr/>
              <a:t>16.02.2019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A2DFEA1-6D9A-4BB8-95CB-04C0F37C9F80}"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5932A02-9788-4347-9E1D-9D4ECA0A5106}" type="datetimeFigureOut">
              <a:rPr lang="ru-RU" smtClean="0"/>
              <a:pPr/>
              <a:t>16.02.2019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A2DFEA1-6D9A-4BB8-95CB-04C0F37C9F80}"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5932A02-9788-4347-9E1D-9D4ECA0A5106}" type="datetimeFigureOut">
              <a:rPr lang="ru-RU" smtClean="0"/>
              <a:pPr/>
              <a:t>16.02.2019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A2DFEA1-6D9A-4BB8-95CB-04C0F37C9F80}"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5932A02-9788-4347-9E1D-9D4ECA0A5106}" type="datetimeFigureOut">
              <a:rPr lang="ru-RU" smtClean="0"/>
              <a:pPr/>
              <a:t>16.02.2019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A2DFEA1-6D9A-4BB8-95CB-04C0F37C9F80}"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5932A02-9788-4347-9E1D-9D4ECA0A5106}" type="datetimeFigureOut">
              <a:rPr lang="ru-RU" smtClean="0"/>
              <a:pPr/>
              <a:t>16.02.2019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A2DFEA1-6D9A-4BB8-95CB-04C0F37C9F80}"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5932A02-9788-4347-9E1D-9D4ECA0A5106}" type="datetimeFigureOut">
              <a:rPr lang="ru-RU" smtClean="0"/>
              <a:pPr/>
              <a:t>16.02.2019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A2DFEA1-6D9A-4BB8-95CB-04C0F37C9F80}"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5932A02-9788-4347-9E1D-9D4ECA0A5106}" type="datetimeFigureOut">
              <a:rPr lang="ru-RU" smtClean="0"/>
              <a:pPr/>
              <a:t>16.02.2019</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4A2DFEA1-6D9A-4BB8-95CB-04C0F37C9F80}"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5932A02-9788-4347-9E1D-9D4ECA0A5106}" type="datetimeFigureOut">
              <a:rPr lang="ru-RU" smtClean="0"/>
              <a:pPr/>
              <a:t>16.02.2019</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4A2DFEA1-6D9A-4BB8-95CB-04C0F37C9F80}"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5932A02-9788-4347-9E1D-9D4ECA0A5106}" type="datetimeFigureOut">
              <a:rPr lang="ru-RU" smtClean="0"/>
              <a:pPr/>
              <a:t>16.02.2019</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4A2DFEA1-6D9A-4BB8-95CB-04C0F37C9F80}"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5932A02-9788-4347-9E1D-9D4ECA0A5106}" type="datetimeFigureOut">
              <a:rPr lang="ru-RU" smtClean="0"/>
              <a:pPr/>
              <a:t>16.02.2019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A2DFEA1-6D9A-4BB8-95CB-04C0F37C9F80}"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5932A02-9788-4347-9E1D-9D4ECA0A5106}" type="datetimeFigureOut">
              <a:rPr lang="ru-RU" smtClean="0"/>
              <a:pPr/>
              <a:t>16.02.2019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A2DFEA1-6D9A-4BB8-95CB-04C0F37C9F80}"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8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932A02-9788-4347-9E1D-9D4ECA0A5106}" type="datetimeFigureOut">
              <a:rPr lang="ru-RU" smtClean="0"/>
              <a:pPr/>
              <a:t>16.02.2019</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DFEA1-6D9A-4BB8-95CB-04C0F37C9F80}"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cfs.multycourse.com.ua/u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0" y="0"/>
            <a:ext cx="9144000" cy="6858000"/>
          </a:xfrm>
          <a:prstGeom prst="rect">
            <a:avLst/>
          </a:prstGeom>
          <a:solidFill>
            <a:schemeClr val="bg2"/>
          </a:solidFill>
          <a:ln w="9525">
            <a:solidFill>
              <a:schemeClr val="accent4">
                <a:lumMod val="60000"/>
                <a:lumOff val="40000"/>
              </a:schemeClr>
            </a:solidFill>
            <a:miter lim="800000"/>
            <a:headEnd/>
            <a:tailEnd/>
          </a:ln>
        </p:spPr>
        <p:style>
          <a:lnRef idx="0">
            <a:scrgbClr r="0" g="0" b="0"/>
          </a:lnRef>
          <a:fillRef idx="1001">
            <a:schemeClr val="lt2"/>
          </a:fillRef>
          <a:effectRef idx="0">
            <a:scrgbClr r="0" g="0" b="0"/>
          </a:effectRef>
          <a:fontRef idx="major"/>
        </p:style>
        <p:txBody>
          <a:bodyPr vert="horz" wrap="square" lIns="91440" tIns="45720" rIns="91440" bIns="45720" numCol="1" anchor="t" anchorCtr="0" compatLnSpc="1">
            <a:prstTxWarp prst="textNoShape">
              <a:avLst/>
            </a:prstTxWarp>
          </a:bodyPr>
          <a:lstStyle/>
          <a:p>
            <a:pPr algn="ctr">
              <a:lnSpc>
                <a:spcPct val="80000"/>
              </a:lnSpc>
              <a:spcBef>
                <a:spcPts val="600"/>
              </a:spcBef>
              <a:buClr>
                <a:schemeClr val="folHlink"/>
              </a:buClr>
              <a:buSzPct val="60000"/>
              <a:defRPr/>
            </a:pPr>
            <a:endParaRPr lang="uk-UA" sz="200" b="1" dirty="0" smtClean="0">
              <a:solidFill>
                <a:srgbClr val="C00000"/>
              </a:solidFill>
            </a:endParaRPr>
          </a:p>
          <a:p>
            <a:pPr marL="177800" lvl="1" indent="-177800" algn="l">
              <a:lnSpc>
                <a:spcPct val="85000"/>
              </a:lnSpc>
              <a:spcBef>
                <a:spcPts val="1200"/>
              </a:spcBef>
              <a:buClr>
                <a:srgbClr val="006666"/>
              </a:buClr>
              <a:buSzPct val="70000"/>
              <a:buFont typeface="Wingdings" pitchFamily="2" charset="2"/>
              <a:buChar char="Ø"/>
              <a:defRPr/>
            </a:pPr>
            <a:endParaRPr lang="en-US" sz="2000" dirty="0" smtClean="0">
              <a:solidFill>
                <a:srgbClr val="006666"/>
              </a:solidFill>
              <a:latin typeface="Helvetica Neue"/>
            </a:endParaRPr>
          </a:p>
        </p:txBody>
      </p:sp>
      <p:sp>
        <p:nvSpPr>
          <p:cNvPr id="10242" name="Rectangle 13"/>
          <p:cNvSpPr>
            <a:spLocks noGrp="1" noChangeArrowheads="1"/>
          </p:cNvSpPr>
          <p:nvPr>
            <p:ph type="title" idx="4294967295"/>
          </p:nvPr>
        </p:nvSpPr>
        <p:spPr>
          <a:xfrm>
            <a:off x="0" y="2132856"/>
            <a:ext cx="9144000" cy="1800200"/>
          </a:xfrm>
          <a:solidFill>
            <a:schemeClr val="accent4">
              <a:lumMod val="20000"/>
              <a:lumOff val="80000"/>
            </a:schemeClr>
          </a:solidFill>
        </p:spPr>
        <p:txBody>
          <a:bodyPr>
            <a:normAutofit/>
          </a:bodyPr>
          <a:lstStyle/>
          <a:p>
            <a:pPr lvl="0">
              <a:lnSpc>
                <a:spcPct val="120000"/>
              </a:lnSpc>
            </a:pPr>
            <a:r>
              <a:rPr lang="uk-UA" sz="2200" b="1" cap="all" spc="300" dirty="0" smtClean="0">
                <a:solidFill>
                  <a:srgbClr val="006666"/>
                </a:solidFill>
                <a:latin typeface="Arial Black" pitchFamily="34" charset="0"/>
                <a:ea typeface="Helvetica Neue" panose="02000503000000020004" pitchFamily="2" charset="0"/>
                <a:cs typeface="Arial" pitchFamily="34" charset="0"/>
              </a:rPr>
              <a:t>Безпечна і дружня до дитини школа: </a:t>
            </a:r>
            <a:br>
              <a:rPr lang="uk-UA" sz="2200" b="1" cap="all" spc="300" dirty="0" smtClean="0">
                <a:solidFill>
                  <a:srgbClr val="006666"/>
                </a:solidFill>
                <a:latin typeface="Arial Black" pitchFamily="34" charset="0"/>
                <a:ea typeface="Helvetica Neue" panose="02000503000000020004" pitchFamily="2" charset="0"/>
                <a:cs typeface="Arial" pitchFamily="34" charset="0"/>
              </a:rPr>
            </a:br>
            <a:r>
              <a:rPr lang="uk-UA" sz="2200" b="1" cap="all" spc="300" dirty="0" smtClean="0">
                <a:solidFill>
                  <a:srgbClr val="006666"/>
                </a:solidFill>
                <a:latin typeface="Arial Black" pitchFamily="34" charset="0"/>
                <a:ea typeface="Helvetica Neue" panose="02000503000000020004" pitchFamily="2" charset="0"/>
                <a:cs typeface="Arial" pitchFamily="34" charset="0"/>
              </a:rPr>
              <a:t>концептуальна рамка</a:t>
            </a:r>
            <a:br>
              <a:rPr lang="uk-UA" sz="2200" b="1" cap="all" spc="300" dirty="0" smtClean="0">
                <a:solidFill>
                  <a:srgbClr val="006666"/>
                </a:solidFill>
                <a:latin typeface="Arial Black" pitchFamily="34" charset="0"/>
                <a:ea typeface="Helvetica Neue" panose="02000503000000020004" pitchFamily="2" charset="0"/>
                <a:cs typeface="Arial" pitchFamily="34" charset="0"/>
              </a:rPr>
            </a:br>
            <a:r>
              <a:rPr lang="uk-UA" sz="2200" b="1" cap="all" spc="300" dirty="0" smtClean="0">
                <a:solidFill>
                  <a:srgbClr val="006666"/>
                </a:solidFill>
                <a:latin typeface="Arial Black" pitchFamily="34" charset="0"/>
                <a:ea typeface="Helvetica Neue" panose="02000503000000020004" pitchFamily="2" charset="0"/>
                <a:cs typeface="Arial" pitchFamily="34" charset="0"/>
              </a:rPr>
              <a:t> та Узагальнені результати апробації</a:t>
            </a:r>
            <a:endParaRPr lang="ru-RU" sz="2200" b="1" dirty="0" smtClean="0">
              <a:solidFill>
                <a:srgbClr val="006666"/>
              </a:solidFill>
              <a:latin typeface="Arial" pitchFamily="34" charset="0"/>
              <a:cs typeface="Arial" pitchFamily="34" charset="0"/>
            </a:endParaRPr>
          </a:p>
        </p:txBody>
      </p:sp>
      <p:sp>
        <p:nvSpPr>
          <p:cNvPr id="5" name="Заголовок 1">
            <a:extLst>
              <a:ext uri="{FF2B5EF4-FFF2-40B4-BE49-F238E27FC236}">
                <a16:creationId xmlns:a16="http://schemas.microsoft.com/office/drawing/2014/main" xmlns="" id="{B63AB97C-BD36-854F-8B71-6D82E02BFA52}"/>
              </a:ext>
            </a:extLst>
          </p:cNvPr>
          <p:cNvSpPr txBox="1">
            <a:spLocks/>
          </p:cNvSpPr>
          <p:nvPr/>
        </p:nvSpPr>
        <p:spPr>
          <a:xfrm>
            <a:off x="323528" y="1516567"/>
            <a:ext cx="8568952" cy="1552393"/>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uk-UA" sz="3200" b="1" i="0" u="none" strike="noStrike" kern="1200" cap="none" spc="300" normalizeH="0" baseline="0" noProof="0" dirty="0">
              <a:ln>
                <a:noFill/>
              </a:ln>
              <a:solidFill>
                <a:srgbClr val="006666"/>
              </a:solidFill>
              <a:effectLst/>
              <a:uLnTx/>
              <a:uFillTx/>
              <a:latin typeface="Arial" pitchFamily="34" charset="0"/>
              <a:ea typeface="Helvetica Neue" panose="02000503000000020004" pitchFamily="2" charset="0"/>
              <a:cs typeface="Arial" pitchFamily="34" charset="0"/>
            </a:endParaRPr>
          </a:p>
        </p:txBody>
      </p:sp>
      <p:sp>
        <p:nvSpPr>
          <p:cNvPr id="6" name="Подзаголовок 2">
            <a:extLst>
              <a:ext uri="{FF2B5EF4-FFF2-40B4-BE49-F238E27FC236}">
                <a16:creationId xmlns:a16="http://schemas.microsoft.com/office/drawing/2014/main" xmlns="" id="{44BF0537-39D0-064A-B1B0-618F66E317A2}"/>
              </a:ext>
            </a:extLst>
          </p:cNvPr>
          <p:cNvSpPr txBox="1">
            <a:spLocks/>
          </p:cNvSpPr>
          <p:nvPr/>
        </p:nvSpPr>
        <p:spPr>
          <a:xfrm>
            <a:off x="3419872" y="4725144"/>
            <a:ext cx="5417840" cy="1728192"/>
          </a:xfrm>
          <a:prstGeom prst="rect">
            <a:avLst/>
          </a:prstGeom>
        </p:spPr>
        <p:txBody>
          <a:bodyPr>
            <a:noAutofit/>
          </a:bodyPr>
          <a:lstStyle/>
          <a:p>
            <a:pPr marL="342900" lvl="0" indent="-342900" algn="r">
              <a:spcBef>
                <a:spcPct val="20000"/>
              </a:spcBef>
            </a:pPr>
            <a:r>
              <a:rPr lang="uk-UA" sz="1600" dirty="0" smtClean="0">
                <a:solidFill>
                  <a:srgbClr val="006666"/>
                </a:solidFill>
                <a:latin typeface="Arial" pitchFamily="34" charset="0"/>
                <a:ea typeface="Helvetica Neue Medium" panose="02000503000000020004" pitchFamily="2" charset="0"/>
                <a:cs typeface="Arial" pitchFamily="34" charset="0"/>
              </a:rPr>
              <a:t>ГО Дитячий фонд «Здоров’я через освіту» </a:t>
            </a:r>
            <a:br>
              <a:rPr lang="uk-UA" sz="1600" dirty="0" smtClean="0">
                <a:solidFill>
                  <a:srgbClr val="006666"/>
                </a:solidFill>
                <a:latin typeface="Arial" pitchFamily="34" charset="0"/>
                <a:ea typeface="Helvetica Neue Medium" panose="02000503000000020004" pitchFamily="2" charset="0"/>
                <a:cs typeface="Arial" pitchFamily="34" charset="0"/>
              </a:rPr>
            </a:br>
            <a:r>
              <a:rPr lang="uk-UA" sz="1600" dirty="0" smtClean="0">
                <a:solidFill>
                  <a:srgbClr val="006666"/>
                </a:solidFill>
                <a:latin typeface="Arial" pitchFamily="34" charset="0"/>
                <a:ea typeface="Helvetica Neue Medium" panose="02000503000000020004" pitchFamily="2" charset="0"/>
                <a:cs typeface="Arial" pitchFamily="34" charset="0"/>
              </a:rPr>
              <a:t>за  підтримки </a:t>
            </a:r>
            <a:br>
              <a:rPr lang="uk-UA" sz="1600" dirty="0" smtClean="0">
                <a:solidFill>
                  <a:srgbClr val="006666"/>
                </a:solidFill>
                <a:latin typeface="Arial" pitchFamily="34" charset="0"/>
                <a:ea typeface="Helvetica Neue Medium" panose="02000503000000020004" pitchFamily="2" charset="0"/>
                <a:cs typeface="Arial" pitchFamily="34" charset="0"/>
              </a:rPr>
            </a:br>
            <a:r>
              <a:rPr lang="uk-UA" sz="1600" dirty="0" smtClean="0">
                <a:solidFill>
                  <a:srgbClr val="006666"/>
                </a:solidFill>
                <a:latin typeface="Arial" pitchFamily="34" charset="0"/>
                <a:ea typeface="Helvetica Neue Medium" panose="02000503000000020004" pitchFamily="2" charset="0"/>
                <a:cs typeface="Arial" pitchFamily="34" charset="0"/>
              </a:rPr>
              <a:t>Міністерства освіти і науки  України </a:t>
            </a:r>
            <a:br>
              <a:rPr lang="uk-UA" sz="1600" dirty="0" smtClean="0">
                <a:solidFill>
                  <a:srgbClr val="006666"/>
                </a:solidFill>
                <a:latin typeface="Arial" pitchFamily="34" charset="0"/>
                <a:ea typeface="Helvetica Neue Medium" panose="02000503000000020004" pitchFamily="2" charset="0"/>
                <a:cs typeface="Arial" pitchFamily="34" charset="0"/>
              </a:rPr>
            </a:br>
            <a:r>
              <a:rPr lang="uk-UA" sz="1600" dirty="0" smtClean="0">
                <a:solidFill>
                  <a:srgbClr val="006666"/>
                </a:solidFill>
                <a:latin typeface="Arial" pitchFamily="34" charset="0"/>
                <a:ea typeface="Helvetica Neue Medium" panose="02000503000000020004" pitchFamily="2" charset="0"/>
                <a:cs typeface="Arial" pitchFamily="34" charset="0"/>
              </a:rPr>
              <a:t>Дитячого фонду ООН (ЮНІСЕФ)</a:t>
            </a:r>
            <a:br>
              <a:rPr lang="uk-UA" sz="1600" dirty="0" smtClean="0">
                <a:solidFill>
                  <a:srgbClr val="006666"/>
                </a:solidFill>
                <a:latin typeface="Arial" pitchFamily="34" charset="0"/>
                <a:ea typeface="Helvetica Neue Medium" panose="02000503000000020004" pitchFamily="2" charset="0"/>
                <a:cs typeface="Arial" pitchFamily="34" charset="0"/>
              </a:rPr>
            </a:br>
            <a:r>
              <a:rPr lang="uk-UA" sz="1600" dirty="0" smtClean="0">
                <a:solidFill>
                  <a:srgbClr val="006666"/>
                </a:solidFill>
                <a:latin typeface="Arial" pitchFamily="34" charset="0"/>
                <a:ea typeface="Helvetica Neue Medium" panose="02000503000000020004" pitchFamily="2" charset="0"/>
                <a:cs typeface="Arial" pitchFamily="34" charset="0"/>
              </a:rPr>
              <a:t>Департаментів освіти і науки </a:t>
            </a:r>
            <a:br>
              <a:rPr lang="uk-UA" sz="1600" dirty="0" smtClean="0">
                <a:solidFill>
                  <a:srgbClr val="006666"/>
                </a:solidFill>
                <a:latin typeface="Arial" pitchFamily="34" charset="0"/>
                <a:ea typeface="Helvetica Neue Medium" panose="02000503000000020004" pitchFamily="2" charset="0"/>
                <a:cs typeface="Arial" pitchFamily="34" charset="0"/>
              </a:rPr>
            </a:br>
            <a:r>
              <a:rPr lang="uk-UA" sz="1600" dirty="0" smtClean="0">
                <a:solidFill>
                  <a:srgbClr val="006666"/>
                </a:solidFill>
                <a:latin typeface="Arial" pitchFamily="34" charset="0"/>
                <a:ea typeface="Helvetica Neue Medium" panose="02000503000000020004" pitchFamily="2" charset="0"/>
                <a:cs typeface="Arial" pitchFamily="34" charset="0"/>
              </a:rPr>
              <a:t>Донецької та Луганської областей</a:t>
            </a:r>
            <a:r>
              <a:rPr kumimoji="0" lang="uk-UA" sz="2000" i="0" u="none" strike="noStrike" kern="1200" cap="none" spc="0" normalizeH="0" noProof="0" dirty="0" smtClean="0">
                <a:ln>
                  <a:noFill/>
                </a:ln>
                <a:solidFill>
                  <a:srgbClr val="006666"/>
                </a:solidFill>
                <a:effectLst/>
                <a:uLnTx/>
                <a:uFillTx/>
                <a:latin typeface="Arial" pitchFamily="34" charset="0"/>
                <a:ea typeface="Helvetica Neue Medium" panose="02000503000000020004" pitchFamily="2" charset="0"/>
                <a:cs typeface="Arial" pitchFamily="34" charset="0"/>
              </a:rPr>
              <a:t> </a:t>
            </a:r>
            <a:r>
              <a:rPr kumimoji="0" lang="uk-UA" sz="2000" i="0" u="none" strike="noStrike" kern="1200" cap="none" spc="0" normalizeH="0" baseline="0" noProof="0" dirty="0" smtClean="0">
                <a:ln>
                  <a:noFill/>
                </a:ln>
                <a:solidFill>
                  <a:srgbClr val="006666"/>
                </a:solidFill>
                <a:effectLst/>
                <a:uLnTx/>
                <a:uFillTx/>
                <a:latin typeface="Arial" pitchFamily="34" charset="0"/>
                <a:ea typeface="Helvetica Neue Medium" panose="02000503000000020004" pitchFamily="2" charset="0"/>
                <a:cs typeface="Arial" pitchFamily="34" charset="0"/>
              </a:rPr>
              <a:t> </a:t>
            </a:r>
            <a:r>
              <a:rPr kumimoji="0" lang="uk-UA" sz="2000" b="1" i="0" u="none" strike="noStrike" kern="1200" cap="none" spc="0" normalizeH="0" baseline="0" noProof="0" dirty="0" smtClean="0">
                <a:ln>
                  <a:noFill/>
                </a:ln>
                <a:solidFill>
                  <a:srgbClr val="006666"/>
                </a:solidFill>
                <a:effectLst/>
                <a:uLnTx/>
                <a:uFillTx/>
                <a:latin typeface="Arial" pitchFamily="34" charset="0"/>
                <a:ea typeface="Helvetica Neue Medium" panose="02000503000000020004" pitchFamily="2" charset="0"/>
                <a:cs typeface="Arial" pitchFamily="34" charset="0"/>
              </a:rPr>
              <a:t/>
            </a:r>
            <a:br>
              <a:rPr kumimoji="0" lang="uk-UA" sz="2000" b="1" i="0" u="none" strike="noStrike" kern="1200" cap="none" spc="0" normalizeH="0" baseline="0" noProof="0" dirty="0" smtClean="0">
                <a:ln>
                  <a:noFill/>
                </a:ln>
                <a:solidFill>
                  <a:srgbClr val="006666"/>
                </a:solidFill>
                <a:effectLst/>
                <a:uLnTx/>
                <a:uFillTx/>
                <a:latin typeface="Arial" pitchFamily="34" charset="0"/>
                <a:ea typeface="Helvetica Neue Medium" panose="02000503000000020004" pitchFamily="2" charset="0"/>
                <a:cs typeface="Arial" pitchFamily="34" charset="0"/>
              </a:rPr>
            </a:br>
            <a:endParaRPr kumimoji="0" lang="uk-UA" sz="2000" b="0" i="0" u="none" strike="noStrike" kern="1200" cap="none" spc="0" normalizeH="0" baseline="0" noProof="0" dirty="0">
              <a:ln>
                <a:noFill/>
              </a:ln>
              <a:solidFill>
                <a:srgbClr val="006666"/>
              </a:solidFill>
              <a:effectLst/>
              <a:uLnTx/>
              <a:uFillTx/>
              <a:latin typeface="Arial" pitchFamily="34" charset="0"/>
              <a:ea typeface="Helvetica Neue" panose="02000503000000020004" pitchFamily="2" charset="0"/>
              <a:cs typeface="Arial" pitchFamily="34" charset="0"/>
            </a:endParaRPr>
          </a:p>
        </p:txBody>
      </p:sp>
      <p:pic>
        <p:nvPicPr>
          <p:cNvPr id="1027" name="Picture 3" descr="C:\Users\VAIO\Desktop\БДДШ НАРАДА 2 КИЇВ 28-29.08.2018\Логотипы на нараду\2_ЮНИСЕФlogo_new_curves.png"/>
          <p:cNvPicPr>
            <a:picLocks noChangeAspect="1" noChangeArrowheads="1"/>
          </p:cNvPicPr>
          <p:nvPr/>
        </p:nvPicPr>
        <p:blipFill>
          <a:blip r:embed="rId3" cstate="print"/>
          <a:srcRect/>
          <a:stretch>
            <a:fillRect/>
          </a:stretch>
        </p:blipFill>
        <p:spPr bwMode="auto">
          <a:xfrm>
            <a:off x="3707904" y="262299"/>
            <a:ext cx="1758615" cy="705433"/>
          </a:xfrm>
          <a:prstGeom prst="rect">
            <a:avLst/>
          </a:prstGeom>
          <a:noFill/>
        </p:spPr>
      </p:pic>
      <p:pic>
        <p:nvPicPr>
          <p:cNvPr id="1030" name="Picture 6" descr="C:\Users\VAIO\Desktop\БДДШ НАРАДА 2 КИЇВ 28-29.08.2018\Логотипы на нараду\4_Logo_KOLOKol_ZALIVka.png"/>
          <p:cNvPicPr>
            <a:picLocks noChangeAspect="1" noChangeArrowheads="1"/>
          </p:cNvPicPr>
          <p:nvPr/>
        </p:nvPicPr>
        <p:blipFill>
          <a:blip r:embed="rId4" cstate="print"/>
          <a:srcRect/>
          <a:stretch>
            <a:fillRect/>
          </a:stretch>
        </p:blipFill>
        <p:spPr bwMode="auto">
          <a:xfrm>
            <a:off x="7596336" y="125686"/>
            <a:ext cx="1008112" cy="879807"/>
          </a:xfrm>
          <a:prstGeom prst="rect">
            <a:avLst/>
          </a:prstGeom>
          <a:noFill/>
        </p:spPr>
      </p:pic>
      <p:pic>
        <p:nvPicPr>
          <p:cNvPr id="12" name="Picture 3" descr="C:\Users\VAIO\Desktop\Підготовка доТоТ 15-17 січня 2019\7_Готово Сертифікат ООЖН 2019 методисти України\Links\МОН новий лого.png"/>
          <p:cNvPicPr>
            <a:picLocks noChangeAspect="1" noChangeArrowheads="1"/>
          </p:cNvPicPr>
          <p:nvPr/>
        </p:nvPicPr>
        <p:blipFill>
          <a:blip r:embed="rId5" cstate="print"/>
          <a:srcRect/>
          <a:stretch>
            <a:fillRect/>
          </a:stretch>
        </p:blipFill>
        <p:spPr bwMode="auto">
          <a:xfrm>
            <a:off x="611560" y="332656"/>
            <a:ext cx="720080" cy="72008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Grp="1" noChangeArrowheads="1"/>
          </p:cNvSpPr>
          <p:nvPr>
            <p:ph type="title" idx="4294967295"/>
          </p:nvPr>
        </p:nvSpPr>
        <p:spPr>
          <a:xfrm>
            <a:off x="144016" y="44625"/>
            <a:ext cx="8964488" cy="792088"/>
          </a:xfrm>
        </p:spPr>
        <p:txBody>
          <a:bodyPr>
            <a:noAutofit/>
          </a:bodyPr>
          <a:lstStyle/>
          <a:p>
            <a:pPr marL="95250">
              <a:lnSpc>
                <a:spcPct val="80000"/>
              </a:lnSpc>
              <a:spcBef>
                <a:spcPts val="600"/>
              </a:spcBef>
              <a:defRPr/>
            </a:pPr>
            <a:r>
              <a:rPr lang="uk-UA" sz="2600" b="1" dirty="0" smtClean="0">
                <a:solidFill>
                  <a:srgbClr val="006666"/>
                </a:solidFill>
                <a:latin typeface="Arial" pitchFamily="34" charset="0"/>
                <a:cs typeface="Arial" pitchFamily="34" charset="0"/>
              </a:rPr>
              <a:t>Приклад: Результати експрес оцінки закладу освіти</a:t>
            </a:r>
          </a:p>
        </p:txBody>
      </p:sp>
      <p:sp>
        <p:nvSpPr>
          <p:cNvPr id="11" name="Стрелка вправо 10"/>
          <p:cNvSpPr/>
          <p:nvPr/>
        </p:nvSpPr>
        <p:spPr>
          <a:xfrm rot="10642036">
            <a:off x="10700116" y="3808563"/>
            <a:ext cx="857942" cy="343446"/>
          </a:xfrm>
          <a:prstGeom prst="rightArrow">
            <a:avLst>
              <a:gd name="adj1" fmla="val 55515"/>
              <a:gd name="adj2" fmla="val 50000"/>
            </a:avLst>
          </a:prstGeom>
          <a:solidFill>
            <a:schemeClr val="accent6">
              <a:lumMod val="20000"/>
              <a:lumOff val="80000"/>
            </a:schemeClr>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Стрелка вправо 11"/>
          <p:cNvSpPr/>
          <p:nvPr/>
        </p:nvSpPr>
        <p:spPr>
          <a:xfrm>
            <a:off x="10692680" y="1268760"/>
            <a:ext cx="576064" cy="288032"/>
          </a:xfrm>
          <a:prstGeom prst="rightArrow">
            <a:avLst/>
          </a:prstGeom>
          <a:solidFill>
            <a:schemeClr val="accent6">
              <a:lumMod val="20000"/>
              <a:lumOff val="80000"/>
            </a:schemeClr>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Стрелка вправо 12"/>
          <p:cNvSpPr/>
          <p:nvPr/>
        </p:nvSpPr>
        <p:spPr>
          <a:xfrm rot="15776683">
            <a:off x="-1658409" y="3372500"/>
            <a:ext cx="576064" cy="288032"/>
          </a:xfrm>
          <a:prstGeom prst="rightArrow">
            <a:avLst/>
          </a:prstGeom>
          <a:solidFill>
            <a:schemeClr val="accent6">
              <a:lumMod val="20000"/>
              <a:lumOff val="80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5" name="Рисунок 14" descr="C:\Users\VAIO\Desktop\5_Брошура Експрес оцнювання\1_Слайди для презентації\7_Попаснянська №1.png"/>
          <p:cNvPicPr/>
          <p:nvPr/>
        </p:nvPicPr>
        <p:blipFill>
          <a:blip r:embed="rId3" cstate="print"/>
          <a:srcRect/>
          <a:stretch>
            <a:fillRect/>
          </a:stretch>
        </p:blipFill>
        <p:spPr bwMode="auto">
          <a:xfrm>
            <a:off x="251520" y="1340768"/>
            <a:ext cx="8712968" cy="5517232"/>
          </a:xfrm>
          <a:prstGeom prst="rect">
            <a:avLst/>
          </a:prstGeom>
          <a:noFill/>
          <a:ln w="9525">
            <a:noFill/>
            <a:miter lim="800000"/>
            <a:headEnd/>
            <a:tailEnd/>
          </a:ln>
        </p:spPr>
      </p:pic>
      <p:sp>
        <p:nvSpPr>
          <p:cNvPr id="16" name="Прямоугольник 15"/>
          <p:cNvSpPr/>
          <p:nvPr/>
        </p:nvSpPr>
        <p:spPr>
          <a:xfrm>
            <a:off x="323528" y="908720"/>
            <a:ext cx="8640960" cy="701731"/>
          </a:xfrm>
          <a:prstGeom prst="rect">
            <a:avLst/>
          </a:prstGeom>
          <a:solidFill>
            <a:schemeClr val="accent4">
              <a:lumMod val="20000"/>
              <a:lumOff val="80000"/>
            </a:schemeClr>
          </a:solidFill>
        </p:spPr>
        <p:txBody>
          <a:bodyPr wrap="square">
            <a:spAutoFit/>
          </a:bodyPr>
          <a:lstStyle/>
          <a:p>
            <a:pPr>
              <a:lnSpc>
                <a:spcPct val="110000"/>
              </a:lnSpc>
              <a:spcBef>
                <a:spcPts val="600"/>
              </a:spcBef>
              <a:buClr>
                <a:srgbClr val="006666"/>
              </a:buClr>
              <a:buSzPct val="90000"/>
            </a:pPr>
            <a:r>
              <a:rPr lang="uk-UA" dirty="0" smtClean="0">
                <a:latin typeface="Arial" pitchFamily="34" charset="0"/>
                <a:cs typeface="Arial" pitchFamily="34" charset="0"/>
              </a:rPr>
              <a:t>Надає структуровану, вимірювальну  інформацію про те, як виглядає школа очима усіх зацікавлених сторін (профілі школи)  Ця інформація  - для роздумів.</a:t>
            </a:r>
            <a:endParaRPr lang="uk-UA"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трелка вправо 11"/>
          <p:cNvSpPr/>
          <p:nvPr/>
        </p:nvSpPr>
        <p:spPr>
          <a:xfrm>
            <a:off x="10692680" y="1268760"/>
            <a:ext cx="576064" cy="288032"/>
          </a:xfrm>
          <a:prstGeom prst="rightArrow">
            <a:avLst/>
          </a:prstGeom>
          <a:solidFill>
            <a:schemeClr val="accent6">
              <a:lumMod val="20000"/>
              <a:lumOff val="80000"/>
            </a:schemeClr>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Rectangle 14"/>
          <p:cNvSpPr txBox="1">
            <a:spLocks noChangeArrowheads="1"/>
          </p:cNvSpPr>
          <p:nvPr/>
        </p:nvSpPr>
        <p:spPr>
          <a:xfrm>
            <a:off x="395536" y="1052736"/>
            <a:ext cx="4104456" cy="5472608"/>
          </a:xfrm>
          <a:prstGeom prst="rect">
            <a:avLst/>
          </a:prstGeom>
          <a:solidFill>
            <a:schemeClr val="accent3">
              <a:lumMod val="20000"/>
              <a:lumOff val="80000"/>
            </a:schemeClr>
          </a:solidFill>
        </p:spPr>
        <p:txBody>
          <a:bodyPr vert="horz" lIns="91440" tIns="45720" rIns="91440" bIns="45720" rtlCol="0">
            <a:normAutofit/>
          </a:bodyPr>
          <a:lstStyle/>
          <a:p>
            <a:pPr marL="144000" marR="0" lvl="0" indent="-342900" algn="l" defTabSz="914400" rtl="0" eaLnBrk="1" fontAlgn="auto" latinLnBrk="0" hangingPunct="1">
              <a:spcBef>
                <a:spcPts val="600"/>
              </a:spcBef>
              <a:buClr>
                <a:srgbClr val="006666"/>
              </a:buClr>
              <a:buSzPct val="90000"/>
              <a:buFont typeface="Arial" pitchFamily="34" charset="0"/>
              <a:buNone/>
              <a:tabLst/>
              <a:defRPr/>
            </a:pPr>
            <a:endParaRPr kumimoji="0" lang="en-US" sz="1100" b="1" i="0" u="none" strike="noStrike" kern="1200" cap="none" spc="0" normalizeH="0" baseline="0" noProof="0" dirty="0" smtClean="0">
              <a:ln>
                <a:noFill/>
              </a:ln>
              <a:solidFill>
                <a:srgbClr val="C00000"/>
              </a:solidFill>
              <a:effectLst/>
              <a:uLnTx/>
              <a:uFillTx/>
              <a:latin typeface="+mn-lt"/>
              <a:ea typeface="+mn-ea"/>
              <a:cs typeface="+mn-cs"/>
            </a:endParaRPr>
          </a:p>
          <a:p>
            <a:pPr marL="108000">
              <a:lnSpc>
                <a:spcPct val="110000"/>
              </a:lnSpc>
              <a:spcBef>
                <a:spcPts val="600"/>
              </a:spcBef>
              <a:buClr>
                <a:srgbClr val="006666"/>
              </a:buClr>
              <a:buSzPct val="90000"/>
            </a:pPr>
            <a:r>
              <a:rPr lang="uk-UA" sz="2000" dirty="0" smtClean="0">
                <a:latin typeface="Arial" pitchFamily="34" charset="0"/>
                <a:cs typeface="Arial" pitchFamily="34" charset="0"/>
              </a:rPr>
              <a:t>Забезпечує  формування  плану удосконалення школи на основі всебічного, добре структурованого аналізу сильних і слабих сторін школи</a:t>
            </a:r>
            <a:br>
              <a:rPr lang="uk-UA" sz="2000" dirty="0" smtClean="0">
                <a:latin typeface="Arial" pitchFamily="34" charset="0"/>
                <a:cs typeface="Arial" pitchFamily="34" charset="0"/>
              </a:rPr>
            </a:br>
            <a:r>
              <a:rPr lang="uk-UA" sz="2000" dirty="0" smtClean="0">
                <a:latin typeface="Arial" pitchFamily="34" charset="0"/>
                <a:cs typeface="Arial" pitchFamily="34" charset="0"/>
              </a:rPr>
              <a:t> і зваженої оцінки всіх складових цього плану</a:t>
            </a:r>
            <a:endParaRPr lang="uk-UA" sz="2000" b="1" dirty="0" smtClean="0">
              <a:latin typeface="Arial" pitchFamily="34" charset="0"/>
              <a:cs typeface="Arial" pitchFamily="34" charset="0"/>
            </a:endParaRPr>
          </a:p>
        </p:txBody>
      </p:sp>
      <p:pic>
        <p:nvPicPr>
          <p:cNvPr id="6" name="Picture 2" descr="C:\Users\VAIO\Desktop\11.bmp"/>
          <p:cNvPicPr>
            <a:picLocks noChangeAspect="1" noChangeArrowheads="1"/>
          </p:cNvPicPr>
          <p:nvPr/>
        </p:nvPicPr>
        <p:blipFill>
          <a:blip r:embed="rId3" cstate="print"/>
          <a:srcRect/>
          <a:stretch>
            <a:fillRect/>
          </a:stretch>
        </p:blipFill>
        <p:spPr bwMode="auto">
          <a:xfrm>
            <a:off x="755576" y="3933056"/>
            <a:ext cx="3367758" cy="2304256"/>
          </a:xfrm>
          <a:prstGeom prst="rect">
            <a:avLst/>
          </a:prstGeom>
          <a:noFill/>
        </p:spPr>
      </p:pic>
      <p:sp>
        <p:nvSpPr>
          <p:cNvPr id="9" name="Стрелка вправо 8"/>
          <p:cNvSpPr/>
          <p:nvPr/>
        </p:nvSpPr>
        <p:spPr>
          <a:xfrm>
            <a:off x="4427984" y="3645024"/>
            <a:ext cx="576064" cy="288032"/>
          </a:xfrm>
          <a:prstGeom prst="rightArrow">
            <a:avLst/>
          </a:prstGeom>
          <a:solidFill>
            <a:schemeClr val="accent3">
              <a:lumMod val="40000"/>
              <a:lumOff val="6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050" name="Picture 2" descr="C:\Users\VAIO\Desktop\Screenshot_1.png"/>
          <p:cNvPicPr>
            <a:picLocks noChangeAspect="1" noChangeArrowheads="1"/>
          </p:cNvPicPr>
          <p:nvPr/>
        </p:nvPicPr>
        <p:blipFill>
          <a:blip r:embed="rId4" cstate="print"/>
          <a:srcRect/>
          <a:stretch>
            <a:fillRect/>
          </a:stretch>
        </p:blipFill>
        <p:spPr bwMode="auto">
          <a:xfrm>
            <a:off x="5580112" y="5013176"/>
            <a:ext cx="3456384" cy="1711252"/>
          </a:xfrm>
          <a:prstGeom prst="rect">
            <a:avLst/>
          </a:prstGeom>
          <a:noFill/>
          <a:ln>
            <a:solidFill>
              <a:schemeClr val="accent3">
                <a:lumMod val="75000"/>
              </a:schemeClr>
            </a:solidFill>
          </a:ln>
        </p:spPr>
      </p:pic>
      <p:pic>
        <p:nvPicPr>
          <p:cNvPr id="2051" name="Picture 3" descr="C:\Users\VAIO\Desktop\Screenshot_3.png"/>
          <p:cNvPicPr>
            <a:picLocks noChangeAspect="1" noChangeArrowheads="1"/>
          </p:cNvPicPr>
          <p:nvPr/>
        </p:nvPicPr>
        <p:blipFill>
          <a:blip r:embed="rId5" cstate="print"/>
          <a:srcRect/>
          <a:stretch>
            <a:fillRect/>
          </a:stretch>
        </p:blipFill>
        <p:spPr bwMode="auto">
          <a:xfrm>
            <a:off x="5292080" y="3140968"/>
            <a:ext cx="3375296" cy="1772030"/>
          </a:xfrm>
          <a:prstGeom prst="rect">
            <a:avLst/>
          </a:prstGeom>
          <a:noFill/>
          <a:ln>
            <a:solidFill>
              <a:schemeClr val="accent3">
                <a:lumMod val="75000"/>
              </a:schemeClr>
            </a:solidFill>
          </a:ln>
        </p:spPr>
      </p:pic>
      <p:pic>
        <p:nvPicPr>
          <p:cNvPr id="2052" name="Picture 4" descr="C:\Users\VAIO\Desktop\Screenshot_4.png"/>
          <p:cNvPicPr>
            <a:picLocks noChangeAspect="1" noChangeArrowheads="1"/>
          </p:cNvPicPr>
          <p:nvPr/>
        </p:nvPicPr>
        <p:blipFill>
          <a:blip r:embed="rId6" cstate="print"/>
          <a:srcRect/>
          <a:stretch>
            <a:fillRect/>
          </a:stretch>
        </p:blipFill>
        <p:spPr bwMode="auto">
          <a:xfrm>
            <a:off x="5076056" y="1052736"/>
            <a:ext cx="3237412" cy="1999294"/>
          </a:xfrm>
          <a:prstGeom prst="rect">
            <a:avLst/>
          </a:prstGeom>
          <a:noFill/>
          <a:ln>
            <a:solidFill>
              <a:schemeClr val="accent3">
                <a:lumMod val="75000"/>
              </a:schemeClr>
            </a:solidFill>
          </a:ln>
        </p:spPr>
      </p:pic>
      <p:sp>
        <p:nvSpPr>
          <p:cNvPr id="10" name="Rectangle 13"/>
          <p:cNvSpPr txBox="1">
            <a:spLocks noChangeArrowheads="1"/>
          </p:cNvSpPr>
          <p:nvPr/>
        </p:nvSpPr>
        <p:spPr>
          <a:xfrm>
            <a:off x="107504" y="116632"/>
            <a:ext cx="8568952" cy="864096"/>
          </a:xfrm>
          <a:prstGeom prst="rect">
            <a:avLst/>
          </a:prstGeom>
        </p:spPr>
        <p:txBody>
          <a:bodyPr vert="horz" lIns="91440" tIns="45720" rIns="91440" bIns="45720" rtlCol="0" anchor="ctr">
            <a:noAutofit/>
          </a:bodyPr>
          <a:lstStyle/>
          <a:p>
            <a:pPr marL="95250" marR="0" lvl="1" indent="0" algn="ctr" defTabSz="914400" rtl="0" eaLnBrk="1" fontAlgn="auto" latinLnBrk="0" hangingPunct="1">
              <a:lnSpc>
                <a:spcPct val="80000"/>
              </a:lnSpc>
              <a:spcBef>
                <a:spcPts val="600"/>
              </a:spcBef>
              <a:spcAft>
                <a:spcPts val="0"/>
              </a:spcAft>
              <a:buClrTx/>
              <a:buSzTx/>
              <a:buFontTx/>
              <a:buNone/>
              <a:tabLst/>
              <a:defRPr/>
            </a:pPr>
            <a:r>
              <a:rPr kumimoji="0" lang="uk-UA" sz="2600" b="1" i="0" u="none" strike="noStrike" kern="0" cap="none" spc="0" normalizeH="0" baseline="0" noProof="0" dirty="0" smtClean="0">
                <a:ln>
                  <a:noFill/>
                </a:ln>
                <a:solidFill>
                  <a:srgbClr val="006666"/>
                </a:solidFill>
                <a:effectLst/>
                <a:uLnTx/>
                <a:uFillTx/>
                <a:latin typeface="Arial" pitchFamily="34" charset="0"/>
                <a:cs typeface="Arial" pitchFamily="34" charset="0"/>
              </a:rPr>
              <a:t>Комплексний аналіз</a:t>
            </a:r>
            <a:br>
              <a:rPr kumimoji="0" lang="uk-UA" sz="2600" b="1" i="0" u="none" strike="noStrike" kern="0" cap="none" spc="0" normalizeH="0" baseline="0" noProof="0" dirty="0" smtClean="0">
                <a:ln>
                  <a:noFill/>
                </a:ln>
                <a:solidFill>
                  <a:srgbClr val="006666"/>
                </a:solidFill>
                <a:effectLst/>
                <a:uLnTx/>
                <a:uFillTx/>
                <a:latin typeface="Arial" pitchFamily="34" charset="0"/>
                <a:cs typeface="Arial" pitchFamily="34" charset="0"/>
              </a:rPr>
            </a:br>
            <a:r>
              <a:rPr kumimoji="0" lang="uk-UA" sz="2600" b="1" i="0" u="none" strike="noStrike" kern="0" cap="none" spc="0" normalizeH="0" baseline="0" noProof="0" dirty="0" smtClean="0">
                <a:ln>
                  <a:noFill/>
                </a:ln>
                <a:solidFill>
                  <a:srgbClr val="006666"/>
                </a:solidFill>
                <a:effectLst/>
                <a:uLnTx/>
                <a:uFillTx/>
                <a:latin typeface="Arial" pitchFamily="34" charset="0"/>
                <a:cs typeface="Arial" pitchFamily="34" charset="0"/>
              </a:rPr>
              <a:t> і планування змін у навчальному закладі</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Grp="1" noChangeArrowheads="1"/>
          </p:cNvSpPr>
          <p:nvPr>
            <p:ph type="title" idx="4294967295"/>
          </p:nvPr>
        </p:nvSpPr>
        <p:spPr>
          <a:xfrm>
            <a:off x="0" y="0"/>
            <a:ext cx="9144000" cy="980727"/>
          </a:xfrm>
        </p:spPr>
        <p:txBody>
          <a:bodyPr>
            <a:normAutofit fontScale="90000"/>
          </a:bodyPr>
          <a:lstStyle/>
          <a:p>
            <a:pPr>
              <a:spcBef>
                <a:spcPts val="600"/>
              </a:spcBef>
            </a:pPr>
            <a:r>
              <a:rPr lang="uk-UA" sz="2600" b="1" dirty="0" smtClean="0">
                <a:solidFill>
                  <a:srgbClr val="006666"/>
                </a:solidFill>
                <a:latin typeface="Arial" pitchFamily="34" charset="0"/>
                <a:cs typeface="Arial" pitchFamily="34" charset="0"/>
              </a:rPr>
              <a:t>Комплексний аналіз і планування змін у закладі освіти  здійснюється за 4 стандартами і 5 додатковими модулями</a:t>
            </a:r>
          </a:p>
        </p:txBody>
      </p:sp>
      <p:sp>
        <p:nvSpPr>
          <p:cNvPr id="12" name="Стрелка вправо 11"/>
          <p:cNvSpPr/>
          <p:nvPr/>
        </p:nvSpPr>
        <p:spPr>
          <a:xfrm>
            <a:off x="10692680" y="1268760"/>
            <a:ext cx="576064" cy="288032"/>
          </a:xfrm>
          <a:prstGeom prst="rightArrow">
            <a:avLst/>
          </a:prstGeom>
          <a:solidFill>
            <a:schemeClr val="accent6">
              <a:lumMod val="20000"/>
              <a:lumOff val="80000"/>
            </a:schemeClr>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Rectangle 14"/>
          <p:cNvSpPr txBox="1">
            <a:spLocks noChangeArrowheads="1"/>
          </p:cNvSpPr>
          <p:nvPr/>
        </p:nvSpPr>
        <p:spPr>
          <a:xfrm>
            <a:off x="179512" y="980728"/>
            <a:ext cx="3888432" cy="5688632"/>
          </a:xfrm>
          <a:prstGeom prst="rect">
            <a:avLst/>
          </a:prstGeom>
          <a:solidFill>
            <a:schemeClr val="accent3">
              <a:lumMod val="20000"/>
              <a:lumOff val="80000"/>
            </a:schemeClr>
          </a:solidFill>
        </p:spPr>
        <p:txBody>
          <a:bodyPr vert="horz" lIns="91440" tIns="45720" rIns="91440" bIns="45720" rtlCol="0">
            <a:normAutofit/>
          </a:bodyPr>
          <a:lstStyle/>
          <a:p>
            <a:pPr marL="457200" lvl="3" defTabSz="1119188">
              <a:spcBef>
                <a:spcPts val="600"/>
              </a:spcBef>
              <a:buClr>
                <a:srgbClr val="006666"/>
              </a:buClr>
              <a:buSzPct val="90000"/>
              <a:defRPr/>
            </a:pPr>
            <a:endParaRPr lang="uk-UA" sz="800" dirty="0" smtClean="0"/>
          </a:p>
          <a:p>
            <a:pPr marL="108000" lvl="2" algn="ctr" defTabSz="1119188">
              <a:spcBef>
                <a:spcPts val="600"/>
              </a:spcBef>
              <a:buClr>
                <a:srgbClr val="006666"/>
              </a:buClr>
              <a:buSzPct val="90000"/>
              <a:defRPr/>
            </a:pPr>
            <a:r>
              <a:rPr lang="uk-UA" b="1" dirty="0" smtClean="0">
                <a:solidFill>
                  <a:srgbClr val="990000"/>
                </a:solidFill>
                <a:latin typeface="Arial" pitchFamily="34" charset="0"/>
                <a:cs typeface="Arial" pitchFamily="34" charset="0"/>
              </a:rPr>
              <a:t>Тематика упорядкована </a:t>
            </a:r>
            <a:br>
              <a:rPr lang="uk-UA" b="1" dirty="0" smtClean="0">
                <a:solidFill>
                  <a:srgbClr val="990000"/>
                </a:solidFill>
                <a:latin typeface="Arial" pitchFamily="34" charset="0"/>
                <a:cs typeface="Arial" pitchFamily="34" charset="0"/>
              </a:rPr>
            </a:br>
            <a:r>
              <a:rPr lang="uk-UA" b="1" dirty="0" smtClean="0">
                <a:solidFill>
                  <a:srgbClr val="990000"/>
                </a:solidFill>
                <a:latin typeface="Arial" pitchFamily="34" charset="0"/>
                <a:cs typeface="Arial" pitchFamily="34" charset="0"/>
              </a:rPr>
              <a:t>за 9 модулями: </a:t>
            </a:r>
          </a:p>
          <a:p>
            <a:pPr marL="108000" lvl="2" defTabSz="1119188">
              <a:spcBef>
                <a:spcPts val="600"/>
              </a:spcBef>
              <a:buClr>
                <a:srgbClr val="006666"/>
              </a:buClr>
              <a:buSzPct val="90000"/>
              <a:buFont typeface="Wingdings" pitchFamily="2" charset="2"/>
              <a:buChar char="ü"/>
              <a:defRPr/>
            </a:pPr>
            <a:r>
              <a:rPr lang="uk-UA" dirty="0" smtClean="0">
                <a:latin typeface="Arial" pitchFamily="34" charset="0"/>
                <a:cs typeface="Arial" pitchFamily="34" charset="0"/>
              </a:rPr>
              <a:t> 4  розширені стандарти  БДДШ</a:t>
            </a:r>
          </a:p>
          <a:p>
            <a:pPr marL="108000" lvl="2" defTabSz="1119188">
              <a:spcBef>
                <a:spcPts val="600"/>
              </a:spcBef>
              <a:buClr>
                <a:srgbClr val="006666"/>
              </a:buClr>
              <a:buSzPct val="90000"/>
              <a:buFont typeface="Wingdings" pitchFamily="2" charset="2"/>
              <a:buChar char="ü"/>
              <a:defRPr/>
            </a:pPr>
            <a:r>
              <a:rPr lang="uk-UA" dirty="0" smtClean="0">
                <a:latin typeface="Arial" pitchFamily="34" charset="0"/>
                <a:cs typeface="Arial" pitchFamily="34" charset="0"/>
              </a:rPr>
              <a:t>  5 додаткових модулів із</a:t>
            </a:r>
            <a:br>
              <a:rPr lang="uk-UA" dirty="0" smtClean="0">
                <a:latin typeface="Arial" pitchFamily="34" charset="0"/>
                <a:cs typeface="Arial" pitchFamily="34" charset="0"/>
              </a:rPr>
            </a:br>
            <a:r>
              <a:rPr lang="uk-UA" dirty="0" smtClean="0">
                <a:latin typeface="Arial" pitchFamily="34" charset="0"/>
                <a:cs typeface="Arial" pitchFamily="34" charset="0"/>
              </a:rPr>
              <a:t> «Індексу здоров’я школи» (</a:t>
            </a:r>
            <a:r>
              <a:rPr lang="en-US" dirty="0" smtClean="0">
                <a:latin typeface="Arial" pitchFamily="34" charset="0"/>
                <a:cs typeface="Arial" pitchFamily="34" charset="0"/>
              </a:rPr>
              <a:t>CDC</a:t>
            </a:r>
            <a:r>
              <a:rPr lang="uk-UA" dirty="0" smtClean="0">
                <a:latin typeface="Arial" pitchFamily="34" charset="0"/>
                <a:cs typeface="Arial" pitchFamily="34" charset="0"/>
              </a:rPr>
              <a:t>)</a:t>
            </a:r>
          </a:p>
          <a:p>
            <a:pPr marL="108000" lvl="2" defTabSz="1119188">
              <a:spcBef>
                <a:spcPts val="600"/>
              </a:spcBef>
              <a:buClr>
                <a:srgbClr val="006666"/>
              </a:buClr>
              <a:buSzPct val="90000"/>
              <a:defRPr/>
            </a:pPr>
            <a:endParaRPr kumimoji="0" lang="ru-RU" sz="2000" b="0" i="0" u="none" strike="noStrike" kern="1200" cap="none" spc="0" normalizeH="0" baseline="0" noProof="0" dirty="0" smtClean="0">
              <a:ln>
                <a:noFill/>
              </a:ln>
              <a:solidFill>
                <a:srgbClr val="006666"/>
              </a:solidFill>
              <a:effectLst/>
              <a:uLnTx/>
              <a:uFillTx/>
              <a:latin typeface="+mn-lt"/>
              <a:ea typeface="+mn-ea"/>
              <a:cs typeface="+mn-cs"/>
            </a:endParaRPr>
          </a:p>
        </p:txBody>
      </p:sp>
      <p:sp>
        <p:nvSpPr>
          <p:cNvPr id="9" name="Стрелка вправо 8"/>
          <p:cNvSpPr/>
          <p:nvPr/>
        </p:nvSpPr>
        <p:spPr>
          <a:xfrm>
            <a:off x="3923928" y="3645024"/>
            <a:ext cx="576064" cy="288032"/>
          </a:xfrm>
          <a:prstGeom prst="rightArrow">
            <a:avLst/>
          </a:prstGeom>
          <a:solidFill>
            <a:schemeClr val="accent3">
              <a:lumMod val="40000"/>
              <a:lumOff val="6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4"/>
          <p:cNvSpPr txBox="1">
            <a:spLocks noChangeArrowheads="1"/>
          </p:cNvSpPr>
          <p:nvPr/>
        </p:nvSpPr>
        <p:spPr>
          <a:xfrm>
            <a:off x="4644008" y="1052736"/>
            <a:ext cx="4248472" cy="5616624"/>
          </a:xfrm>
          <a:prstGeom prst="rect">
            <a:avLst/>
          </a:prstGeom>
          <a:solidFill>
            <a:schemeClr val="accent3">
              <a:lumMod val="20000"/>
              <a:lumOff val="80000"/>
            </a:schemeClr>
          </a:solidFill>
        </p:spPr>
        <p:txBody>
          <a:bodyPr vert="horz" lIns="91440" tIns="45720" rIns="91440" bIns="45720" rtlCol="0">
            <a:normAutofit fontScale="55000" lnSpcReduction="20000"/>
          </a:bodyPr>
          <a:lstStyle/>
          <a:p>
            <a:pPr marL="457200" lvl="3" defTabSz="1119188">
              <a:spcBef>
                <a:spcPts val="600"/>
              </a:spcBef>
              <a:buClr>
                <a:srgbClr val="006666"/>
              </a:buClr>
              <a:buSzPct val="90000"/>
              <a:defRPr/>
            </a:pPr>
            <a:endParaRPr lang="uk-UA" sz="800" dirty="0" smtClean="0"/>
          </a:p>
          <a:p>
            <a:pPr marL="0" lvl="2" algn="ctr" defTabSz="1119188">
              <a:spcBef>
                <a:spcPts val="600"/>
              </a:spcBef>
              <a:buClr>
                <a:srgbClr val="006666"/>
              </a:buClr>
              <a:buSzPct val="90000"/>
              <a:defRPr/>
            </a:pPr>
            <a:r>
              <a:rPr lang="uk-UA" sz="3600" b="1" dirty="0" smtClean="0">
                <a:solidFill>
                  <a:srgbClr val="990000"/>
                </a:solidFill>
              </a:rPr>
              <a:t>Модулі системи</a:t>
            </a:r>
            <a:endParaRPr lang="ru-RU" sz="3600" b="1" dirty="0" smtClean="0">
              <a:solidFill>
                <a:srgbClr val="990000"/>
              </a:solidFill>
            </a:endParaRPr>
          </a:p>
          <a:p>
            <a:pPr marL="72000" lvl="0" indent="-72000" fontAlgn="base">
              <a:spcBef>
                <a:spcPts val="600"/>
              </a:spcBef>
              <a:buFont typeface="+mj-lt"/>
              <a:buAutoNum type="arabicPeriod"/>
            </a:pPr>
            <a:r>
              <a:rPr lang="uk-UA" sz="3300" dirty="0" smtClean="0">
                <a:ea typeface="Calibri" pitchFamily="34" charset="0"/>
                <a:cs typeface="Times New Roman" pitchFamily="18" charset="0"/>
              </a:rPr>
              <a:t>Захисне та сприятливе для здоров’я і навчання фізичне середовище» (Стандарт 1)</a:t>
            </a:r>
            <a:endParaRPr lang="ru-RU" sz="3300" dirty="0" smtClean="0">
              <a:cs typeface="Arial" pitchFamily="34" charset="0"/>
            </a:endParaRPr>
          </a:p>
          <a:p>
            <a:pPr marL="72000" lvl="0" indent="-72000" eaLnBrk="0" fontAlgn="base" hangingPunct="0">
              <a:spcBef>
                <a:spcPts val="600"/>
              </a:spcBef>
              <a:buFont typeface="+mj-lt"/>
              <a:buAutoNum type="arabicPeriod"/>
            </a:pPr>
            <a:r>
              <a:rPr lang="uk-UA" sz="3300" dirty="0" smtClean="0">
                <a:ea typeface="Calibri" pitchFamily="34" charset="0"/>
                <a:cs typeface="Times New Roman" pitchFamily="18" charset="0"/>
              </a:rPr>
              <a:t>Комфортне психосоціальне середовище» (Стандарт 2)</a:t>
            </a:r>
            <a:endParaRPr lang="ru-RU" sz="3300" dirty="0" smtClean="0">
              <a:cs typeface="Arial" pitchFamily="34" charset="0"/>
            </a:endParaRPr>
          </a:p>
          <a:p>
            <a:pPr marL="72000" lvl="0" indent="-72000" eaLnBrk="0" fontAlgn="base" hangingPunct="0">
              <a:spcBef>
                <a:spcPts val="600"/>
              </a:spcBef>
              <a:buFont typeface="+mj-lt"/>
              <a:buAutoNum type="arabicPeriod"/>
            </a:pPr>
            <a:r>
              <a:rPr lang="uk-UA" sz="3300" dirty="0" smtClean="0">
                <a:ea typeface="Calibri" pitchFamily="34" charset="0"/>
                <a:cs typeface="Times New Roman" pitchFamily="18" charset="0"/>
              </a:rPr>
              <a:t>Інклюзивна освіта на засадах загальнолюдських цінностей і життєвих навичок» (Стандарт 3)</a:t>
            </a:r>
            <a:endParaRPr lang="ru-RU" sz="3300" dirty="0" smtClean="0">
              <a:cs typeface="Arial" pitchFamily="34" charset="0"/>
            </a:endParaRPr>
          </a:p>
          <a:p>
            <a:pPr marL="72000" lvl="0" indent="-72000" eaLnBrk="0" fontAlgn="base" hangingPunct="0">
              <a:spcBef>
                <a:spcPts val="600"/>
              </a:spcBef>
              <a:buFont typeface="+mj-lt"/>
              <a:buAutoNum type="arabicPeriod"/>
            </a:pPr>
            <a:r>
              <a:rPr lang="uk-UA" sz="3300" dirty="0" smtClean="0">
                <a:ea typeface="Calibri" pitchFamily="34" charset="0"/>
                <a:cs typeface="Times New Roman" pitchFamily="18" charset="0"/>
              </a:rPr>
              <a:t>Ефективне шкільне управління, партнерство  та участь» (Стандарт 4)</a:t>
            </a:r>
            <a:endParaRPr lang="ru-RU" sz="3300" dirty="0" smtClean="0">
              <a:cs typeface="Arial" pitchFamily="34" charset="0"/>
            </a:endParaRPr>
          </a:p>
          <a:p>
            <a:pPr marL="72000" lvl="0" indent="-72000" eaLnBrk="0" fontAlgn="base" hangingPunct="0">
              <a:spcBef>
                <a:spcPts val="600"/>
              </a:spcBef>
              <a:buFont typeface="+mj-lt"/>
              <a:buAutoNum type="arabicPeriod"/>
            </a:pPr>
            <a:r>
              <a:rPr lang="uk-UA" sz="3300" dirty="0" smtClean="0">
                <a:ea typeface="Calibri" pitchFamily="34" charset="0"/>
                <a:cs typeface="Times New Roman" pitchFamily="18" charset="0"/>
              </a:rPr>
              <a:t>Фізичне виховання та інші програми фізичної активності</a:t>
            </a:r>
            <a:endParaRPr lang="ru-RU" sz="3300" dirty="0" smtClean="0">
              <a:cs typeface="Arial" pitchFamily="34" charset="0"/>
            </a:endParaRPr>
          </a:p>
          <a:p>
            <a:pPr marL="72000" lvl="0" indent="-72000" eaLnBrk="0" fontAlgn="base" hangingPunct="0">
              <a:spcBef>
                <a:spcPts val="600"/>
              </a:spcBef>
              <a:buFont typeface="+mj-lt"/>
              <a:buAutoNum type="arabicPeriod"/>
            </a:pPr>
            <a:r>
              <a:rPr lang="uk-UA" sz="3300" dirty="0" smtClean="0">
                <a:ea typeface="Calibri" pitchFamily="34" charset="0"/>
                <a:cs typeface="Times New Roman" pitchFamily="18" charset="0"/>
              </a:rPr>
              <a:t>Послуги з харчування</a:t>
            </a:r>
            <a:endParaRPr lang="ru-RU" sz="3300" dirty="0" smtClean="0">
              <a:cs typeface="Arial" pitchFamily="34" charset="0"/>
            </a:endParaRPr>
          </a:p>
          <a:p>
            <a:pPr marL="72000" lvl="0" indent="-72000" eaLnBrk="0" fontAlgn="base" hangingPunct="0">
              <a:spcBef>
                <a:spcPts val="600"/>
              </a:spcBef>
              <a:buFont typeface="+mj-lt"/>
              <a:buAutoNum type="arabicPeriod"/>
            </a:pPr>
            <a:r>
              <a:rPr lang="uk-UA" sz="3300" dirty="0" smtClean="0">
                <a:ea typeface="Calibri" pitchFamily="34" charset="0"/>
                <a:cs typeface="Times New Roman" pitchFamily="18" charset="0"/>
              </a:rPr>
              <a:t>Послуги з охорони здоров`я</a:t>
            </a:r>
            <a:endParaRPr lang="ru-RU" sz="3300" dirty="0" smtClean="0">
              <a:cs typeface="Arial" pitchFamily="34" charset="0"/>
            </a:endParaRPr>
          </a:p>
          <a:p>
            <a:pPr marL="72000" lvl="0" indent="-72000" eaLnBrk="0" fontAlgn="base" hangingPunct="0">
              <a:spcBef>
                <a:spcPts val="600"/>
              </a:spcBef>
              <a:buFont typeface="+mj-lt"/>
              <a:buAutoNum type="arabicPeriod"/>
            </a:pPr>
            <a:r>
              <a:rPr lang="uk-UA" sz="3300" dirty="0" smtClean="0">
                <a:ea typeface="Calibri" pitchFamily="34" charset="0"/>
                <a:cs typeface="Times New Roman" pitchFamily="18" charset="0"/>
              </a:rPr>
              <a:t>Консультування та надання психологічної і соціальної допомоги</a:t>
            </a:r>
            <a:endParaRPr lang="ru-RU" sz="3300" dirty="0" smtClean="0">
              <a:cs typeface="Arial" pitchFamily="34" charset="0"/>
            </a:endParaRPr>
          </a:p>
          <a:p>
            <a:pPr marL="72000" lvl="0" indent="-72000" eaLnBrk="0" fontAlgn="base" hangingPunct="0">
              <a:spcBef>
                <a:spcPts val="600"/>
              </a:spcBef>
              <a:buFont typeface="+mj-lt"/>
              <a:buAutoNum type="arabicPeriod"/>
            </a:pPr>
            <a:r>
              <a:rPr lang="uk-UA" sz="3300" dirty="0" smtClean="0">
                <a:ea typeface="Calibri" pitchFamily="34" charset="0"/>
                <a:cs typeface="Times New Roman" pitchFamily="18" charset="0"/>
              </a:rPr>
              <a:t>Підготовка персоналу та популяризація здорового способу життя серед працівників закладу освіти</a:t>
            </a:r>
            <a:endParaRPr kumimoji="0" lang="ru-RU" sz="3300" b="0" i="0" u="none" strike="noStrike" kern="1200" cap="none" spc="0" normalizeH="0" baseline="0" noProof="0" dirty="0" smtClean="0">
              <a:ln>
                <a:noFill/>
              </a:ln>
              <a:effectLst/>
              <a:uLnTx/>
              <a:uFillTx/>
              <a:ea typeface="+mn-ea"/>
              <a:cs typeface="+mn-cs"/>
            </a:endParaRPr>
          </a:p>
        </p:txBody>
      </p:sp>
      <p:pic>
        <p:nvPicPr>
          <p:cNvPr id="8" name="Picture 7" descr="C:\Users\VAIO\Desktop\12.bmp"/>
          <p:cNvPicPr>
            <a:picLocks noChangeAspect="1" noChangeArrowheads="1"/>
          </p:cNvPicPr>
          <p:nvPr/>
        </p:nvPicPr>
        <p:blipFill>
          <a:blip r:embed="rId2" cstate="print"/>
          <a:srcRect/>
          <a:stretch>
            <a:fillRect/>
          </a:stretch>
        </p:blipFill>
        <p:spPr bwMode="auto">
          <a:xfrm>
            <a:off x="251520" y="3429000"/>
            <a:ext cx="1750360" cy="1728087"/>
          </a:xfrm>
          <a:prstGeom prst="rect">
            <a:avLst/>
          </a:prstGeom>
          <a:noFill/>
        </p:spPr>
      </p:pic>
      <p:pic>
        <p:nvPicPr>
          <p:cNvPr id="3074" name="Picture 2"/>
          <p:cNvPicPr>
            <a:picLocks noChangeAspect="1" noChangeArrowheads="1"/>
          </p:cNvPicPr>
          <p:nvPr/>
        </p:nvPicPr>
        <p:blipFill>
          <a:blip r:embed="rId3" cstate="print"/>
          <a:srcRect/>
          <a:stretch>
            <a:fillRect/>
          </a:stretch>
        </p:blipFill>
        <p:spPr bwMode="auto">
          <a:xfrm>
            <a:off x="1907704" y="4868565"/>
            <a:ext cx="2088232" cy="16567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Grp="1" noChangeArrowheads="1"/>
          </p:cNvSpPr>
          <p:nvPr>
            <p:ph type="title" idx="4294967295"/>
          </p:nvPr>
        </p:nvSpPr>
        <p:spPr>
          <a:xfrm>
            <a:off x="0" y="-27384"/>
            <a:ext cx="9144000" cy="1080121"/>
          </a:xfrm>
        </p:spPr>
        <p:txBody>
          <a:bodyPr>
            <a:normAutofit/>
          </a:bodyPr>
          <a:lstStyle/>
          <a:p>
            <a:pPr>
              <a:spcBef>
                <a:spcPts val="600"/>
              </a:spcBef>
            </a:pPr>
            <a:r>
              <a:rPr lang="uk-UA" sz="2600" b="1" dirty="0" smtClean="0">
                <a:solidFill>
                  <a:srgbClr val="006666"/>
                </a:solidFill>
                <a:latin typeface="Arial" pitchFamily="34" charset="0"/>
                <a:cs typeface="Arial" pitchFamily="34" charset="0"/>
              </a:rPr>
              <a:t>Комплексне планування і реалізацією змін</a:t>
            </a:r>
            <a:br>
              <a:rPr lang="uk-UA" sz="2600" b="1" dirty="0" smtClean="0">
                <a:solidFill>
                  <a:srgbClr val="006666"/>
                </a:solidFill>
                <a:latin typeface="Arial" pitchFamily="34" charset="0"/>
                <a:cs typeface="Arial" pitchFamily="34" charset="0"/>
              </a:rPr>
            </a:br>
            <a:r>
              <a:rPr lang="uk-UA" sz="2600" b="1" dirty="0" smtClean="0">
                <a:solidFill>
                  <a:srgbClr val="006666"/>
                </a:solidFill>
                <a:latin typeface="Arial" pitchFamily="34" charset="0"/>
                <a:cs typeface="Arial" pitchFamily="34" charset="0"/>
              </a:rPr>
              <a:t> здійснює КОМАНДА закладу освіти </a:t>
            </a:r>
          </a:p>
        </p:txBody>
      </p:sp>
      <p:sp>
        <p:nvSpPr>
          <p:cNvPr id="12" name="Стрелка вправо 11"/>
          <p:cNvSpPr/>
          <p:nvPr/>
        </p:nvSpPr>
        <p:spPr>
          <a:xfrm>
            <a:off x="10692680" y="1268760"/>
            <a:ext cx="576064" cy="288032"/>
          </a:xfrm>
          <a:prstGeom prst="rightArrow">
            <a:avLst/>
          </a:prstGeom>
          <a:solidFill>
            <a:schemeClr val="accent6">
              <a:lumMod val="20000"/>
              <a:lumOff val="80000"/>
            </a:schemeClr>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Rectangle 14"/>
          <p:cNvSpPr txBox="1">
            <a:spLocks noChangeArrowheads="1"/>
          </p:cNvSpPr>
          <p:nvPr/>
        </p:nvSpPr>
        <p:spPr>
          <a:xfrm>
            <a:off x="107504" y="1052736"/>
            <a:ext cx="3960440" cy="5472608"/>
          </a:xfrm>
          <a:prstGeom prst="rect">
            <a:avLst/>
          </a:prstGeom>
          <a:solidFill>
            <a:schemeClr val="accent3">
              <a:lumMod val="20000"/>
              <a:lumOff val="80000"/>
            </a:schemeClr>
          </a:solidFill>
        </p:spPr>
        <p:txBody>
          <a:bodyPr vert="horz" lIns="91440" tIns="45720" rIns="91440" bIns="45720" rtlCol="0">
            <a:normAutofit/>
          </a:bodyPr>
          <a:lstStyle/>
          <a:p>
            <a:pPr marL="457200" lvl="3" defTabSz="1119188">
              <a:spcBef>
                <a:spcPts val="600"/>
              </a:spcBef>
              <a:buClr>
                <a:srgbClr val="006666"/>
              </a:buClr>
              <a:buSzPct val="90000"/>
              <a:defRPr/>
            </a:pPr>
            <a:endParaRPr lang="uk-UA" sz="800" dirty="0" smtClean="0"/>
          </a:p>
          <a:p>
            <a:pPr marL="108000" lvl="2" defTabSz="1119188">
              <a:spcBef>
                <a:spcPts val="600"/>
              </a:spcBef>
              <a:buClr>
                <a:srgbClr val="006666"/>
              </a:buClr>
              <a:buSzPct val="90000"/>
              <a:defRPr/>
            </a:pPr>
            <a:r>
              <a:rPr lang="uk-UA" b="1" dirty="0" smtClean="0">
                <a:solidFill>
                  <a:srgbClr val="990000"/>
                </a:solidFill>
                <a:latin typeface="Arial" pitchFamily="34" charset="0"/>
                <a:cs typeface="Arial" pitchFamily="34" charset="0"/>
              </a:rPr>
              <a:t>Командна робота</a:t>
            </a:r>
            <a:r>
              <a:rPr lang="uk-UA" dirty="0" smtClean="0">
                <a:latin typeface="Arial" pitchFamily="34" charset="0"/>
                <a:cs typeface="Arial" pitchFamily="34" charset="0"/>
              </a:rPr>
              <a:t> за чітко структурованою процедурою. </a:t>
            </a:r>
          </a:p>
          <a:p>
            <a:pPr marL="108000" lvl="2" defTabSz="1119188">
              <a:spcBef>
                <a:spcPts val="600"/>
              </a:spcBef>
              <a:buClr>
                <a:srgbClr val="006666"/>
              </a:buClr>
              <a:buSzPct val="90000"/>
              <a:defRPr/>
            </a:pPr>
            <a:r>
              <a:rPr lang="uk-UA" dirty="0" smtClean="0">
                <a:latin typeface="Arial" pitchFamily="34" charset="0"/>
                <a:cs typeface="Arial" pitchFamily="34" charset="0"/>
              </a:rPr>
              <a:t> Надає  всім учасникам відчуття єдиної команди, залученності до життя школи, забезпечує зваженість і реалістичність планів,  відповідальність за результат тощо.</a:t>
            </a:r>
            <a:endParaRPr kumimoji="0" lang="ru-RU" b="0" i="0" u="none" strike="noStrike" kern="1200" cap="none" spc="0" normalizeH="0" baseline="0" noProof="0" dirty="0" smtClean="0">
              <a:ln>
                <a:noFill/>
              </a:ln>
              <a:solidFill>
                <a:srgbClr val="006666"/>
              </a:solidFill>
              <a:effectLst/>
              <a:uLnTx/>
              <a:uFillTx/>
              <a:latin typeface="Arial" pitchFamily="34" charset="0"/>
              <a:cs typeface="Arial" pitchFamily="34" charset="0"/>
            </a:endParaRPr>
          </a:p>
        </p:txBody>
      </p:sp>
      <p:sp>
        <p:nvSpPr>
          <p:cNvPr id="9" name="Стрелка вправо 8"/>
          <p:cNvSpPr/>
          <p:nvPr/>
        </p:nvSpPr>
        <p:spPr>
          <a:xfrm>
            <a:off x="3995936" y="3645024"/>
            <a:ext cx="576064" cy="288032"/>
          </a:xfrm>
          <a:prstGeom prst="rightArrow">
            <a:avLst/>
          </a:prstGeom>
          <a:solidFill>
            <a:schemeClr val="accent3">
              <a:lumMod val="40000"/>
              <a:lumOff val="6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 name="Picture 2"/>
          <p:cNvPicPr>
            <a:picLocks noChangeAspect="1" noChangeArrowheads="1"/>
          </p:cNvPicPr>
          <p:nvPr/>
        </p:nvPicPr>
        <p:blipFill>
          <a:blip r:embed="rId2" cstate="print"/>
          <a:srcRect/>
          <a:stretch>
            <a:fillRect/>
          </a:stretch>
        </p:blipFill>
        <p:spPr bwMode="auto">
          <a:xfrm>
            <a:off x="395536" y="4036931"/>
            <a:ext cx="3312368" cy="2200381"/>
          </a:xfrm>
          <a:prstGeom prst="rect">
            <a:avLst/>
          </a:prstGeom>
          <a:noFill/>
          <a:ln w="9525">
            <a:noFill/>
            <a:miter lim="800000"/>
            <a:headEnd/>
            <a:tailEnd/>
          </a:ln>
        </p:spPr>
      </p:pic>
      <p:sp>
        <p:nvSpPr>
          <p:cNvPr id="11" name="Rectangle 14"/>
          <p:cNvSpPr txBox="1">
            <a:spLocks noChangeArrowheads="1"/>
          </p:cNvSpPr>
          <p:nvPr/>
        </p:nvSpPr>
        <p:spPr>
          <a:xfrm>
            <a:off x="4644008" y="980728"/>
            <a:ext cx="4355976" cy="5616624"/>
          </a:xfrm>
          <a:prstGeom prst="rect">
            <a:avLst/>
          </a:prstGeom>
          <a:solidFill>
            <a:schemeClr val="accent3">
              <a:lumMod val="20000"/>
              <a:lumOff val="80000"/>
            </a:schemeClr>
          </a:solidFill>
        </p:spPr>
        <p:txBody>
          <a:bodyPr vert="horz" lIns="91440" tIns="45720" rIns="91440" bIns="45720" rtlCol="0">
            <a:normAutofit lnSpcReduction="10000"/>
          </a:bodyPr>
          <a:lstStyle/>
          <a:p>
            <a:pPr marL="457200" lvl="3" defTabSz="1119188">
              <a:spcBef>
                <a:spcPts val="600"/>
              </a:spcBef>
              <a:buClr>
                <a:srgbClr val="006666"/>
              </a:buClr>
              <a:buSzPct val="90000"/>
              <a:defRPr/>
            </a:pPr>
            <a:endParaRPr lang="uk-UA" sz="800" dirty="0" smtClean="0"/>
          </a:p>
          <a:p>
            <a:pPr marL="0" lvl="2" defTabSz="1119188">
              <a:lnSpc>
                <a:spcPct val="110000"/>
              </a:lnSpc>
              <a:spcBef>
                <a:spcPts val="600"/>
              </a:spcBef>
              <a:buClr>
                <a:srgbClr val="006666"/>
              </a:buClr>
              <a:buSzPct val="90000"/>
              <a:defRPr/>
            </a:pPr>
            <a:r>
              <a:rPr lang="uk-UA" sz="1600" b="1" dirty="0" smtClean="0">
                <a:solidFill>
                  <a:srgbClr val="990000"/>
                </a:solidFill>
                <a:latin typeface="Arial" pitchFamily="34" charset="0"/>
                <a:cs typeface="Arial" pitchFamily="34" charset="0"/>
              </a:rPr>
              <a:t>Орієнтовний склад шкільної команди</a:t>
            </a:r>
          </a:p>
          <a:p>
            <a:pPr lvl="0">
              <a:lnSpc>
                <a:spcPct val="110000"/>
              </a:lnSpc>
              <a:spcBef>
                <a:spcPts val="600"/>
              </a:spcBef>
              <a:buFont typeface="Wingdings" pitchFamily="2" charset="2"/>
              <a:buChar char="ü"/>
            </a:pPr>
            <a:r>
              <a:rPr lang="uk-UA" sz="1600" dirty="0" smtClean="0">
                <a:latin typeface="Arial" pitchFamily="34" charset="0"/>
                <a:cs typeface="Arial" pitchFamily="34" charset="0"/>
              </a:rPr>
              <a:t>Директор, помічник директора</a:t>
            </a:r>
            <a:endParaRPr lang="ru-RU" sz="1600" dirty="0" smtClean="0">
              <a:latin typeface="Arial" pitchFamily="34" charset="0"/>
              <a:cs typeface="Arial" pitchFamily="34" charset="0"/>
            </a:endParaRPr>
          </a:p>
          <a:p>
            <a:pPr lvl="0">
              <a:lnSpc>
                <a:spcPct val="110000"/>
              </a:lnSpc>
              <a:spcBef>
                <a:spcPts val="100"/>
              </a:spcBef>
              <a:buFont typeface="Wingdings" pitchFamily="2" charset="2"/>
              <a:buChar char="ü"/>
            </a:pPr>
            <a:r>
              <a:rPr lang="uk-UA" sz="1600" dirty="0" smtClean="0">
                <a:latin typeface="Arial" pitchFamily="34" charset="0"/>
                <a:cs typeface="Arial" pitchFamily="34" charset="0"/>
              </a:rPr>
              <a:t>Учитель з основ здоров`я</a:t>
            </a:r>
            <a:endParaRPr lang="ru-RU" sz="1600" dirty="0" smtClean="0">
              <a:latin typeface="Arial" pitchFamily="34" charset="0"/>
              <a:cs typeface="Arial" pitchFamily="34" charset="0"/>
            </a:endParaRPr>
          </a:p>
          <a:p>
            <a:pPr lvl="0">
              <a:lnSpc>
                <a:spcPct val="110000"/>
              </a:lnSpc>
              <a:spcBef>
                <a:spcPts val="100"/>
              </a:spcBef>
              <a:buFont typeface="Wingdings" pitchFamily="2" charset="2"/>
              <a:buChar char="ü"/>
            </a:pPr>
            <a:r>
              <a:rPr lang="uk-UA" sz="1600" dirty="0" smtClean="0">
                <a:latin typeface="Arial" pitchFamily="34" charset="0"/>
                <a:cs typeface="Arial" pitchFamily="34" charset="0"/>
              </a:rPr>
              <a:t>Учитель фізкультури</a:t>
            </a:r>
            <a:endParaRPr lang="ru-RU" sz="1600" dirty="0" smtClean="0">
              <a:latin typeface="Arial" pitchFamily="34" charset="0"/>
              <a:cs typeface="Arial" pitchFamily="34" charset="0"/>
            </a:endParaRPr>
          </a:p>
          <a:p>
            <a:pPr lvl="0">
              <a:lnSpc>
                <a:spcPct val="110000"/>
              </a:lnSpc>
              <a:spcBef>
                <a:spcPts val="100"/>
              </a:spcBef>
              <a:buFont typeface="Wingdings" pitchFamily="2" charset="2"/>
              <a:buChar char="ü"/>
            </a:pPr>
            <a:r>
              <a:rPr lang="uk-UA" sz="1600" dirty="0" smtClean="0">
                <a:latin typeface="Arial" pitchFamily="34" charset="0"/>
                <a:cs typeface="Arial" pitchFamily="34" charset="0"/>
              </a:rPr>
              <a:t>Класний керівник</a:t>
            </a:r>
            <a:endParaRPr lang="ru-RU" sz="1600" dirty="0" smtClean="0">
              <a:latin typeface="Arial" pitchFamily="34" charset="0"/>
              <a:cs typeface="Arial" pitchFamily="34" charset="0"/>
            </a:endParaRPr>
          </a:p>
          <a:p>
            <a:pPr lvl="0">
              <a:lnSpc>
                <a:spcPct val="110000"/>
              </a:lnSpc>
              <a:spcBef>
                <a:spcPts val="100"/>
              </a:spcBef>
              <a:buFont typeface="Wingdings" pitchFamily="2" charset="2"/>
              <a:buChar char="ü"/>
            </a:pPr>
            <a:r>
              <a:rPr lang="uk-UA" sz="1600" dirty="0" smtClean="0">
                <a:latin typeface="Arial" pitchFamily="34" charset="0"/>
                <a:cs typeface="Arial" pitchFamily="34" charset="0"/>
              </a:rPr>
              <a:t>Учні</a:t>
            </a:r>
            <a:endParaRPr lang="ru-RU" sz="1600" dirty="0" smtClean="0">
              <a:latin typeface="Arial" pitchFamily="34" charset="0"/>
              <a:cs typeface="Arial" pitchFamily="34" charset="0"/>
            </a:endParaRPr>
          </a:p>
          <a:p>
            <a:pPr lvl="0">
              <a:lnSpc>
                <a:spcPct val="110000"/>
              </a:lnSpc>
              <a:spcBef>
                <a:spcPts val="100"/>
              </a:spcBef>
              <a:buFont typeface="Wingdings" pitchFamily="2" charset="2"/>
              <a:buChar char="ü"/>
            </a:pPr>
            <a:r>
              <a:rPr lang="uk-UA" sz="1600" dirty="0" smtClean="0">
                <a:latin typeface="Arial" pitchFamily="34" charset="0"/>
                <a:cs typeface="Arial" pitchFamily="34" charset="0"/>
              </a:rPr>
              <a:t>Шкільна медична сестра-дієтолог</a:t>
            </a:r>
            <a:endParaRPr lang="ru-RU" sz="1600" dirty="0" smtClean="0">
              <a:latin typeface="Arial" pitchFamily="34" charset="0"/>
              <a:cs typeface="Arial" pitchFamily="34" charset="0"/>
            </a:endParaRPr>
          </a:p>
          <a:p>
            <a:pPr lvl="0">
              <a:lnSpc>
                <a:spcPct val="110000"/>
              </a:lnSpc>
              <a:spcBef>
                <a:spcPts val="100"/>
              </a:spcBef>
              <a:buFont typeface="Wingdings" pitchFamily="2" charset="2"/>
              <a:buChar char="ü"/>
            </a:pPr>
            <a:r>
              <a:rPr lang="uk-UA" sz="1600" dirty="0" smtClean="0">
                <a:latin typeface="Arial" pitchFamily="34" charset="0"/>
                <a:cs typeface="Arial" pitchFamily="34" charset="0"/>
              </a:rPr>
              <a:t>Шкільний психолог, соціальний працівник</a:t>
            </a:r>
            <a:endParaRPr lang="ru-RU" sz="1600" dirty="0" smtClean="0">
              <a:latin typeface="Arial" pitchFamily="34" charset="0"/>
              <a:cs typeface="Arial" pitchFamily="34" charset="0"/>
            </a:endParaRPr>
          </a:p>
          <a:p>
            <a:pPr lvl="0">
              <a:lnSpc>
                <a:spcPct val="110000"/>
              </a:lnSpc>
              <a:spcBef>
                <a:spcPts val="100"/>
              </a:spcBef>
              <a:buFont typeface="Wingdings" pitchFamily="2" charset="2"/>
              <a:buChar char="ü"/>
            </a:pPr>
            <a:r>
              <a:rPr lang="uk-UA" sz="1600" dirty="0" smtClean="0">
                <a:latin typeface="Arial" pitchFamily="34" charset="0"/>
                <a:cs typeface="Arial" pitchFamily="34" charset="0"/>
              </a:rPr>
              <a:t>Шкільна медсестра або медичний працівник</a:t>
            </a:r>
            <a:endParaRPr lang="ru-RU" sz="1600" dirty="0" smtClean="0">
              <a:latin typeface="Arial" pitchFamily="34" charset="0"/>
              <a:cs typeface="Arial" pitchFamily="34" charset="0"/>
            </a:endParaRPr>
          </a:p>
          <a:p>
            <a:pPr lvl="0">
              <a:lnSpc>
                <a:spcPct val="110000"/>
              </a:lnSpc>
              <a:spcBef>
                <a:spcPts val="100"/>
              </a:spcBef>
              <a:buFont typeface="Wingdings" pitchFamily="2" charset="2"/>
              <a:buChar char="ü"/>
            </a:pPr>
            <a:r>
              <a:rPr lang="uk-UA" sz="1600" dirty="0" smtClean="0">
                <a:latin typeface="Arial" pitchFamily="34" charset="0"/>
                <a:cs typeface="Arial" pitchFamily="34" charset="0"/>
              </a:rPr>
              <a:t>Персонал служби безпеки школи</a:t>
            </a:r>
            <a:endParaRPr lang="ru-RU" sz="1600" dirty="0" smtClean="0">
              <a:latin typeface="Arial" pitchFamily="34" charset="0"/>
              <a:cs typeface="Arial" pitchFamily="34" charset="0"/>
            </a:endParaRPr>
          </a:p>
          <a:p>
            <a:pPr lvl="0">
              <a:lnSpc>
                <a:spcPct val="110000"/>
              </a:lnSpc>
              <a:spcBef>
                <a:spcPts val="100"/>
              </a:spcBef>
              <a:buFont typeface="Wingdings" pitchFamily="2" charset="2"/>
              <a:buChar char="ü"/>
            </a:pPr>
            <a:r>
              <a:rPr lang="uk-UA" sz="1600" dirty="0" smtClean="0">
                <a:latin typeface="Arial" pitchFamily="34" charset="0"/>
                <a:cs typeface="Arial" pitchFamily="34" charset="0"/>
              </a:rPr>
              <a:t>Співробітники школи з технічного обслуговування</a:t>
            </a:r>
            <a:endParaRPr lang="ru-RU" sz="1600" dirty="0" smtClean="0">
              <a:latin typeface="Arial" pitchFamily="34" charset="0"/>
              <a:cs typeface="Arial" pitchFamily="34" charset="0"/>
            </a:endParaRPr>
          </a:p>
          <a:p>
            <a:pPr lvl="0">
              <a:lnSpc>
                <a:spcPct val="110000"/>
              </a:lnSpc>
              <a:spcBef>
                <a:spcPts val="100"/>
              </a:spcBef>
              <a:buFont typeface="Wingdings" pitchFamily="2" charset="2"/>
              <a:buChar char="ü"/>
            </a:pPr>
            <a:r>
              <a:rPr lang="uk-UA" sz="1600" dirty="0" smtClean="0">
                <a:latin typeface="Arial" pitchFamily="34" charset="0"/>
                <a:cs typeface="Arial" pitchFamily="34" charset="0"/>
              </a:rPr>
              <a:t>Батьки або інші члени родин учнів</a:t>
            </a:r>
            <a:endParaRPr lang="ru-RU" sz="1600" dirty="0" smtClean="0">
              <a:latin typeface="Arial" pitchFamily="34" charset="0"/>
              <a:cs typeface="Arial" pitchFamily="34" charset="0"/>
            </a:endParaRPr>
          </a:p>
          <a:p>
            <a:pPr lvl="0">
              <a:lnSpc>
                <a:spcPct val="110000"/>
              </a:lnSpc>
              <a:spcBef>
                <a:spcPts val="100"/>
              </a:spcBef>
              <a:buFont typeface="Wingdings" pitchFamily="2" charset="2"/>
              <a:buChar char="ü"/>
            </a:pPr>
            <a:r>
              <a:rPr lang="uk-UA" sz="1600" dirty="0" smtClean="0">
                <a:latin typeface="Arial" pitchFamily="34" charset="0"/>
                <a:cs typeface="Arial" pitchFamily="34" charset="0"/>
              </a:rPr>
              <a:t>Представник закладів з охорони здоров`я та соціальних послуг</a:t>
            </a:r>
            <a:endParaRPr lang="ru-RU" sz="1600" dirty="0" smtClean="0">
              <a:latin typeface="Arial" pitchFamily="34" charset="0"/>
              <a:cs typeface="Arial" pitchFamily="34" charset="0"/>
            </a:endParaRPr>
          </a:p>
          <a:p>
            <a:pPr lvl="0">
              <a:lnSpc>
                <a:spcPct val="110000"/>
              </a:lnSpc>
              <a:spcBef>
                <a:spcPts val="100"/>
              </a:spcBef>
              <a:buFont typeface="Wingdings" pitchFamily="2" charset="2"/>
              <a:buChar char="ü"/>
            </a:pPr>
            <a:r>
              <a:rPr lang="uk-UA" sz="1600" dirty="0" smtClean="0">
                <a:latin typeface="Arial" pitchFamily="34" charset="0"/>
                <a:cs typeface="Arial" pitchFamily="34" charset="0"/>
              </a:rPr>
              <a:t>Представник місцевого управління з охорони здоров'я</a:t>
            </a:r>
            <a:endParaRPr lang="ru-RU" sz="1600" dirty="0" smtClean="0">
              <a:latin typeface="Arial" pitchFamily="34" charset="0"/>
              <a:cs typeface="Arial" pitchFamily="34" charset="0"/>
            </a:endParaRPr>
          </a:p>
          <a:p>
            <a:pPr>
              <a:lnSpc>
                <a:spcPct val="110000"/>
              </a:lnSpc>
              <a:spcBef>
                <a:spcPts val="600"/>
              </a:spcBef>
            </a:pPr>
            <a:r>
              <a:rPr lang="uk-UA" sz="1600" i="1" dirty="0" smtClean="0">
                <a:solidFill>
                  <a:srgbClr val="990000"/>
                </a:solidFill>
                <a:latin typeface="Arial" pitchFamily="34" charset="0"/>
                <a:cs typeface="Arial" pitchFamily="34" charset="0"/>
              </a:rPr>
              <a:t>Цей список може бути розширений (або скорочено) за рішенням конкретної школи</a:t>
            </a:r>
            <a:r>
              <a:rPr lang="uk-UA" dirty="0" smtClean="0"/>
              <a:t>.</a:t>
            </a:r>
            <a:endParaRPr kumimoji="0" lang="ru-RU" sz="28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Grp="1" noChangeArrowheads="1"/>
          </p:cNvSpPr>
          <p:nvPr>
            <p:ph type="title" idx="4294967295"/>
          </p:nvPr>
        </p:nvSpPr>
        <p:spPr>
          <a:xfrm>
            <a:off x="0" y="0"/>
            <a:ext cx="9144000" cy="980727"/>
          </a:xfrm>
        </p:spPr>
        <p:txBody>
          <a:bodyPr>
            <a:normAutofit/>
          </a:bodyPr>
          <a:lstStyle/>
          <a:p>
            <a:pPr>
              <a:spcBef>
                <a:spcPts val="600"/>
              </a:spcBef>
            </a:pPr>
            <a:r>
              <a:rPr lang="uk-UA" sz="2600" b="1" dirty="0" smtClean="0">
                <a:solidFill>
                  <a:srgbClr val="006666"/>
                </a:solidFill>
                <a:latin typeface="Arial" pitchFamily="34" charset="0"/>
                <a:cs typeface="Arial" pitchFamily="34" charset="0"/>
              </a:rPr>
              <a:t>Що потребує реалізація плану заходів, </a:t>
            </a:r>
            <a:br>
              <a:rPr lang="uk-UA" sz="2600" b="1" dirty="0" smtClean="0">
                <a:solidFill>
                  <a:srgbClr val="006666"/>
                </a:solidFill>
                <a:latin typeface="Arial" pitchFamily="34" charset="0"/>
                <a:cs typeface="Arial" pitchFamily="34" charset="0"/>
              </a:rPr>
            </a:br>
            <a:r>
              <a:rPr lang="uk-UA" sz="2600" b="1" dirty="0" smtClean="0">
                <a:solidFill>
                  <a:srgbClr val="006666"/>
                </a:solidFill>
                <a:latin typeface="Arial" pitchFamily="34" charset="0"/>
                <a:cs typeface="Arial" pitchFamily="34" charset="0"/>
              </a:rPr>
              <a:t>моніторинг процесу і оцінювання результатів</a:t>
            </a:r>
          </a:p>
        </p:txBody>
      </p:sp>
      <p:sp>
        <p:nvSpPr>
          <p:cNvPr id="12" name="Стрелка вправо 11"/>
          <p:cNvSpPr/>
          <p:nvPr/>
        </p:nvSpPr>
        <p:spPr>
          <a:xfrm rot="10800000">
            <a:off x="4067944" y="2564904"/>
            <a:ext cx="576064" cy="288032"/>
          </a:xfrm>
          <a:prstGeom prst="rightArrow">
            <a:avLst/>
          </a:prstGeom>
          <a:solidFill>
            <a:schemeClr val="accent4">
              <a:lumMod val="20000"/>
              <a:lumOff val="80000"/>
            </a:schemeClr>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Rectangle 14"/>
          <p:cNvSpPr txBox="1">
            <a:spLocks noChangeArrowheads="1"/>
          </p:cNvSpPr>
          <p:nvPr/>
        </p:nvSpPr>
        <p:spPr>
          <a:xfrm>
            <a:off x="179512" y="1268760"/>
            <a:ext cx="3888432" cy="5328592"/>
          </a:xfrm>
          <a:prstGeom prst="rect">
            <a:avLst/>
          </a:prstGeom>
          <a:solidFill>
            <a:schemeClr val="accent5">
              <a:lumMod val="20000"/>
              <a:lumOff val="80000"/>
              <a:alpha val="44000"/>
            </a:schemeClr>
          </a:solidFill>
        </p:spPr>
        <p:txBody>
          <a:bodyPr vert="horz" lIns="91440" tIns="45720" rIns="91440" bIns="45720" rtlCol="0">
            <a:normAutofit/>
          </a:bodyPr>
          <a:lstStyle/>
          <a:p>
            <a:pPr marL="72000" lvl="0" indent="-72000" fontAlgn="base">
              <a:spcBef>
                <a:spcPts val="600"/>
              </a:spcBef>
              <a:buFont typeface="+mj-lt"/>
              <a:buAutoNum type="arabicPeriod"/>
            </a:pPr>
            <a:endParaRPr kumimoji="0" lang="uk-UA" sz="2000" b="0" i="0" u="none" strike="noStrike" kern="1200" cap="none" spc="0" normalizeH="0" baseline="0" noProof="0" dirty="0" smtClean="0">
              <a:ln>
                <a:noFill/>
              </a:ln>
              <a:solidFill>
                <a:srgbClr val="006666"/>
              </a:solidFill>
              <a:effectLst/>
              <a:uLnTx/>
              <a:uFillTx/>
              <a:latin typeface="+mn-lt"/>
              <a:ea typeface="+mn-ea"/>
              <a:cs typeface="+mn-cs"/>
            </a:endParaRPr>
          </a:p>
          <a:p>
            <a:pPr marL="72000" lvl="0" indent="-72000" fontAlgn="base">
              <a:spcBef>
                <a:spcPts val="600"/>
              </a:spcBef>
              <a:buFont typeface="+mj-lt"/>
              <a:buAutoNum type="arabicPeriod"/>
            </a:pPr>
            <a:endParaRPr lang="uk-UA" sz="2000" dirty="0" smtClean="0">
              <a:solidFill>
                <a:srgbClr val="006666"/>
              </a:solidFill>
            </a:endParaRPr>
          </a:p>
          <a:p>
            <a:pPr marL="72000" lvl="0" indent="-72000" fontAlgn="base">
              <a:spcBef>
                <a:spcPts val="600"/>
              </a:spcBef>
              <a:buFont typeface="+mj-lt"/>
              <a:buAutoNum type="arabicPeriod"/>
            </a:pPr>
            <a:endParaRPr kumimoji="0" lang="uk-UA" sz="2000" b="0" i="0" u="none" strike="noStrike" kern="1200" cap="none" spc="0" normalizeH="0" baseline="0" noProof="0" dirty="0" smtClean="0">
              <a:ln>
                <a:noFill/>
              </a:ln>
              <a:solidFill>
                <a:srgbClr val="006666"/>
              </a:solidFill>
              <a:effectLst/>
              <a:uLnTx/>
              <a:uFillTx/>
              <a:latin typeface="+mn-lt"/>
              <a:ea typeface="+mn-ea"/>
              <a:cs typeface="+mn-cs"/>
            </a:endParaRPr>
          </a:p>
          <a:p>
            <a:pPr marL="72000" lvl="0" indent="-72000" fontAlgn="base">
              <a:spcBef>
                <a:spcPts val="600"/>
              </a:spcBef>
              <a:buFont typeface="+mj-lt"/>
              <a:buAutoNum type="arabicPeriod"/>
            </a:pPr>
            <a:endParaRPr lang="uk-UA" sz="2000" dirty="0" smtClean="0">
              <a:solidFill>
                <a:srgbClr val="006666"/>
              </a:solidFill>
            </a:endParaRPr>
          </a:p>
          <a:p>
            <a:pPr marL="72000" lvl="0" indent="-72000" fontAlgn="base">
              <a:spcBef>
                <a:spcPts val="600"/>
              </a:spcBef>
              <a:buFont typeface="+mj-lt"/>
              <a:buAutoNum type="arabicPeriod"/>
            </a:pPr>
            <a:endParaRPr kumimoji="0" lang="uk-UA" sz="2000" b="0" i="0" u="none" strike="noStrike" kern="1200" cap="none" spc="0" normalizeH="0" baseline="0" noProof="0" dirty="0" smtClean="0">
              <a:ln>
                <a:noFill/>
              </a:ln>
              <a:solidFill>
                <a:srgbClr val="006666"/>
              </a:solidFill>
              <a:effectLst/>
              <a:uLnTx/>
              <a:uFillTx/>
              <a:latin typeface="+mn-lt"/>
              <a:ea typeface="+mn-ea"/>
              <a:cs typeface="+mn-cs"/>
            </a:endParaRPr>
          </a:p>
          <a:p>
            <a:pPr marL="72000" lvl="0" indent="-72000" fontAlgn="base">
              <a:spcBef>
                <a:spcPts val="600"/>
              </a:spcBef>
              <a:buFont typeface="+mj-lt"/>
              <a:buAutoNum type="arabicPeriod"/>
            </a:pPr>
            <a:endParaRPr lang="uk-UA" sz="2000" dirty="0" smtClean="0">
              <a:solidFill>
                <a:srgbClr val="006666"/>
              </a:solidFill>
            </a:endParaRPr>
          </a:p>
          <a:p>
            <a:pPr marL="72000" lvl="0" indent="-72000" fontAlgn="base">
              <a:spcBef>
                <a:spcPts val="600"/>
              </a:spcBef>
            </a:pPr>
            <a:r>
              <a:rPr kumimoji="0" lang="uk-UA" sz="2000" i="0" u="none" strike="noStrike" kern="1200" cap="none" spc="0" normalizeH="0" baseline="0" noProof="0" dirty="0" smtClean="0">
                <a:ln>
                  <a:noFill/>
                </a:ln>
                <a:solidFill>
                  <a:srgbClr val="006666"/>
                </a:solidFill>
                <a:effectLst/>
                <a:uLnTx/>
                <a:uFillTx/>
                <a:latin typeface="+mn-lt"/>
                <a:ea typeface="+mn-ea"/>
                <a:cs typeface="+mn-cs"/>
              </a:rPr>
              <a:t>Забезпечення закладу освіти необхідними ресурсами потребує співпраці колективу</a:t>
            </a:r>
            <a:r>
              <a:rPr kumimoji="0" lang="uk-UA" sz="2000" i="0" u="none" strike="noStrike" kern="1200" cap="none" spc="0" normalizeH="0" noProof="0" dirty="0" smtClean="0">
                <a:ln>
                  <a:noFill/>
                </a:ln>
                <a:solidFill>
                  <a:srgbClr val="006666"/>
                </a:solidFill>
                <a:effectLst/>
                <a:uLnTx/>
                <a:uFillTx/>
                <a:latin typeface="+mn-lt"/>
                <a:ea typeface="+mn-ea"/>
                <a:cs typeface="+mn-cs"/>
              </a:rPr>
              <a:t> школи, батьків, учнів, місцевих громад, громадських і міжнародних організацій</a:t>
            </a:r>
            <a:endParaRPr lang="uk-UA" sz="2000" dirty="0" smtClean="0">
              <a:solidFill>
                <a:srgbClr val="006666"/>
              </a:solidFill>
            </a:endParaRPr>
          </a:p>
          <a:p>
            <a:pPr marL="72000" lvl="0" indent="-72000" fontAlgn="base">
              <a:spcBef>
                <a:spcPts val="600"/>
              </a:spcBef>
              <a:buFont typeface="+mj-lt"/>
              <a:buAutoNum type="arabicPeriod"/>
            </a:pPr>
            <a:endParaRPr kumimoji="0" lang="uk-UA" sz="2000" b="0" i="0" u="none" strike="noStrike" kern="1200" cap="none" spc="0" normalizeH="0" baseline="0" noProof="0" dirty="0" smtClean="0">
              <a:ln>
                <a:noFill/>
              </a:ln>
              <a:solidFill>
                <a:srgbClr val="006666"/>
              </a:solidFill>
              <a:effectLst/>
              <a:uLnTx/>
              <a:uFillTx/>
              <a:latin typeface="+mn-lt"/>
              <a:ea typeface="+mn-ea"/>
              <a:cs typeface="+mn-cs"/>
            </a:endParaRPr>
          </a:p>
          <a:p>
            <a:pPr marL="72000" lvl="0" indent="-72000" fontAlgn="base">
              <a:spcBef>
                <a:spcPts val="600"/>
              </a:spcBef>
              <a:buFont typeface="+mj-lt"/>
              <a:buAutoNum type="arabicPeriod"/>
            </a:pPr>
            <a:endParaRPr kumimoji="0" lang="uk-UA" sz="2000" b="0" i="0" u="none" strike="noStrike" kern="1200" cap="none" spc="0" normalizeH="0" baseline="0" noProof="0" dirty="0" smtClean="0">
              <a:ln>
                <a:noFill/>
              </a:ln>
              <a:solidFill>
                <a:srgbClr val="006666"/>
              </a:solidFill>
              <a:effectLst/>
              <a:uLnTx/>
              <a:uFillTx/>
              <a:latin typeface="+mn-lt"/>
              <a:ea typeface="+mn-ea"/>
              <a:cs typeface="+mn-cs"/>
            </a:endParaRPr>
          </a:p>
          <a:p>
            <a:pPr marL="72000" lvl="0" indent="-72000" fontAlgn="base">
              <a:spcBef>
                <a:spcPts val="600"/>
              </a:spcBef>
              <a:buFont typeface="+mj-lt"/>
              <a:buAutoNum type="arabicPeriod"/>
            </a:pPr>
            <a:endParaRPr kumimoji="0" lang="ru-RU" sz="2000" b="0" i="0" u="none" strike="noStrike" kern="1200" cap="none" spc="0" normalizeH="0" baseline="0" noProof="0" dirty="0" smtClean="0">
              <a:ln>
                <a:noFill/>
              </a:ln>
              <a:solidFill>
                <a:srgbClr val="006666"/>
              </a:solidFill>
              <a:effectLst/>
              <a:uLnTx/>
              <a:uFillTx/>
              <a:latin typeface="+mn-lt"/>
              <a:ea typeface="+mn-ea"/>
              <a:cs typeface="+mn-cs"/>
            </a:endParaRPr>
          </a:p>
        </p:txBody>
      </p:sp>
      <p:sp>
        <p:nvSpPr>
          <p:cNvPr id="9" name="Стрелка вправо 8"/>
          <p:cNvSpPr/>
          <p:nvPr/>
        </p:nvSpPr>
        <p:spPr>
          <a:xfrm>
            <a:off x="4139952" y="1916832"/>
            <a:ext cx="576064" cy="288032"/>
          </a:xfrm>
          <a:prstGeom prst="rightArrow">
            <a:avLst/>
          </a:prstGeom>
          <a:solidFill>
            <a:schemeClr val="accent5">
              <a:lumMod val="40000"/>
              <a:lumOff val="6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4"/>
          <p:cNvSpPr txBox="1">
            <a:spLocks noChangeArrowheads="1"/>
          </p:cNvSpPr>
          <p:nvPr/>
        </p:nvSpPr>
        <p:spPr>
          <a:xfrm>
            <a:off x="4716016" y="1340768"/>
            <a:ext cx="4248472" cy="5184576"/>
          </a:xfrm>
          <a:prstGeom prst="rect">
            <a:avLst/>
          </a:prstGeom>
          <a:solidFill>
            <a:schemeClr val="accent4">
              <a:lumMod val="20000"/>
              <a:lumOff val="80000"/>
              <a:alpha val="43000"/>
            </a:schemeClr>
          </a:solidFill>
        </p:spPr>
        <p:txBody>
          <a:bodyPr vert="horz" lIns="91440" tIns="45720" rIns="91440" bIns="45720" rtlCol="0">
            <a:normAutofit/>
          </a:bodyPr>
          <a:lstStyle/>
          <a:p>
            <a:pPr marL="72000" lvl="0" indent="-72000" fontAlgn="base">
              <a:spcBef>
                <a:spcPts val="600"/>
              </a:spcBef>
            </a:pPr>
            <a:endParaRPr lang="uk-UA" sz="2000" dirty="0" smtClean="0">
              <a:solidFill>
                <a:srgbClr val="006666"/>
              </a:solidFill>
            </a:endParaRPr>
          </a:p>
          <a:p>
            <a:pPr marL="72000" lvl="0" indent="-72000" fontAlgn="base">
              <a:spcBef>
                <a:spcPts val="600"/>
              </a:spcBef>
            </a:pPr>
            <a:endParaRPr lang="uk-UA" sz="2000" dirty="0" smtClean="0">
              <a:solidFill>
                <a:srgbClr val="006666"/>
              </a:solidFill>
            </a:endParaRPr>
          </a:p>
          <a:p>
            <a:pPr marL="72000" lvl="0" indent="-72000" fontAlgn="base">
              <a:spcBef>
                <a:spcPts val="600"/>
              </a:spcBef>
            </a:pPr>
            <a:endParaRPr lang="uk-UA" sz="2000" dirty="0" smtClean="0">
              <a:solidFill>
                <a:srgbClr val="006666"/>
              </a:solidFill>
            </a:endParaRPr>
          </a:p>
          <a:p>
            <a:pPr marL="72000" lvl="0" indent="-72000" fontAlgn="base">
              <a:spcBef>
                <a:spcPts val="600"/>
              </a:spcBef>
            </a:pPr>
            <a:endParaRPr lang="uk-UA" sz="2000" dirty="0" smtClean="0">
              <a:solidFill>
                <a:srgbClr val="006666"/>
              </a:solidFill>
            </a:endParaRPr>
          </a:p>
          <a:p>
            <a:pPr marL="72000" lvl="0" indent="-72000" fontAlgn="base">
              <a:spcBef>
                <a:spcPts val="600"/>
              </a:spcBef>
            </a:pPr>
            <a:endParaRPr lang="uk-UA" sz="2000" dirty="0" smtClean="0">
              <a:solidFill>
                <a:srgbClr val="006666"/>
              </a:solidFill>
            </a:endParaRPr>
          </a:p>
          <a:p>
            <a:pPr marL="108000" lvl="0" fontAlgn="base">
              <a:spcBef>
                <a:spcPts val="600"/>
              </a:spcBef>
            </a:pPr>
            <a:r>
              <a:rPr lang="uk-UA" sz="2000" dirty="0" smtClean="0">
                <a:solidFill>
                  <a:srgbClr val="006666"/>
                </a:solidFill>
              </a:rPr>
              <a:t>Реалізація плану удосконалення закладу освіти потребує чіткої організації процесу і участі усіх зацікавлених сторін.</a:t>
            </a:r>
          </a:p>
          <a:p>
            <a:pPr marL="108000" lvl="0" fontAlgn="base">
              <a:spcBef>
                <a:spcPts val="600"/>
              </a:spcBef>
            </a:pPr>
            <a:r>
              <a:rPr lang="uk-UA" sz="2000" dirty="0" smtClean="0">
                <a:solidFill>
                  <a:srgbClr val="006666"/>
                </a:solidFill>
              </a:rPr>
              <a:t>Моніторинг здійснюється колективом школи, а оцінка результатів  -  всіма зацікавленими сторонами.</a:t>
            </a:r>
          </a:p>
          <a:p>
            <a:pPr marL="108000" lvl="0" fontAlgn="base">
              <a:spcBef>
                <a:spcPts val="600"/>
              </a:spcBef>
            </a:pPr>
            <a:r>
              <a:rPr lang="uk-UA" sz="2000" dirty="0" smtClean="0">
                <a:solidFill>
                  <a:srgbClr val="006666"/>
                </a:solidFill>
              </a:rPr>
              <a:t>Цикл удосконалення повторюється.</a:t>
            </a:r>
          </a:p>
        </p:txBody>
      </p:sp>
      <p:sp>
        <p:nvSpPr>
          <p:cNvPr id="10" name="Rectangle 3"/>
          <p:cNvSpPr txBox="1">
            <a:spLocks noChangeArrowheads="1"/>
          </p:cNvSpPr>
          <p:nvPr/>
        </p:nvSpPr>
        <p:spPr bwMode="auto">
          <a:xfrm>
            <a:off x="251520" y="1556792"/>
            <a:ext cx="3600400" cy="1584176"/>
          </a:xfrm>
          <a:prstGeom prst="rect">
            <a:avLst/>
          </a:prstGeom>
          <a:solidFill>
            <a:schemeClr val="accent5">
              <a:lumMod val="40000"/>
              <a:lumOff val="60000"/>
            </a:schemeClr>
          </a:solidFill>
          <a:ln w="9525">
            <a:solidFill>
              <a:schemeClr val="accent5">
                <a:lumMod val="75000"/>
              </a:schemeClr>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20000"/>
              </a:spcBef>
              <a:spcAft>
                <a:spcPct val="0"/>
              </a:spcAft>
              <a:buClr>
                <a:schemeClr val="folHlink"/>
              </a:buClr>
              <a:buSzPct val="60000"/>
              <a:defRPr/>
            </a:pPr>
            <a:endParaRPr lang="uk-UA" sz="800" dirty="0" smtClean="0">
              <a:solidFill>
                <a:srgbClr val="006666"/>
              </a:solidFill>
            </a:endParaRPr>
          </a:p>
          <a:p>
            <a:pPr algn="ctr" fontAlgn="base">
              <a:lnSpc>
                <a:spcPct val="110000"/>
              </a:lnSpc>
              <a:spcBef>
                <a:spcPct val="20000"/>
              </a:spcBef>
              <a:spcAft>
                <a:spcPct val="0"/>
              </a:spcAft>
              <a:buClr>
                <a:schemeClr val="folHlink"/>
              </a:buClr>
              <a:buSzPct val="60000"/>
              <a:defRPr/>
            </a:pPr>
            <a:r>
              <a:rPr lang="uk-UA" dirty="0" smtClean="0">
                <a:latin typeface="Arial" pitchFamily="34" charset="0"/>
                <a:cs typeface="Arial" pitchFamily="34" charset="0"/>
              </a:rPr>
              <a:t>Забезпечення навчального закладу ресурсами</a:t>
            </a:r>
            <a:br>
              <a:rPr lang="uk-UA" dirty="0" smtClean="0">
                <a:latin typeface="Arial" pitchFamily="34" charset="0"/>
                <a:cs typeface="Arial" pitchFamily="34" charset="0"/>
              </a:rPr>
            </a:br>
            <a:r>
              <a:rPr lang="uk-UA" dirty="0" smtClean="0">
                <a:latin typeface="Arial" pitchFamily="34" charset="0"/>
                <a:cs typeface="Arial" pitchFamily="34" charset="0"/>
              </a:rPr>
              <a:t> для навчання, моніторингу процесу та оцінки результатів</a:t>
            </a:r>
          </a:p>
          <a:p>
            <a:pPr marR="0" lvl="0" algn="l" defTabSz="914400" rtl="0" eaLnBrk="1" fontAlgn="base" latinLnBrk="0" hangingPunct="1">
              <a:lnSpc>
                <a:spcPct val="110000"/>
              </a:lnSpc>
              <a:spcBef>
                <a:spcPct val="20000"/>
              </a:spcBef>
              <a:spcAft>
                <a:spcPct val="0"/>
              </a:spcAft>
              <a:buClr>
                <a:schemeClr val="folHlink"/>
              </a:buClr>
              <a:buSzPct val="60000"/>
              <a:buFont typeface="Wingdings" pitchFamily="2" charset="2"/>
              <a:buAutoNum type="arabicPeriod"/>
              <a:tabLst/>
              <a:defRPr/>
            </a:pPr>
            <a:endParaRPr kumimoji="0" lang="ru-RU" sz="800" b="1" i="0" u="none" strike="noStrike" kern="0" cap="none" spc="0" normalizeH="0" baseline="0" noProof="0" dirty="0" smtClean="0">
              <a:ln>
                <a:noFill/>
              </a:ln>
              <a:solidFill>
                <a:srgbClr val="006666"/>
              </a:solidFill>
              <a:effectLst/>
              <a:uLnTx/>
              <a:uFillTx/>
              <a:latin typeface="+mn-lt"/>
              <a:ea typeface="+mn-ea"/>
              <a:cs typeface="+mn-cs"/>
            </a:endParaRPr>
          </a:p>
        </p:txBody>
      </p:sp>
      <p:sp>
        <p:nvSpPr>
          <p:cNvPr id="13" name="Rectangle 3"/>
          <p:cNvSpPr txBox="1">
            <a:spLocks noChangeArrowheads="1"/>
          </p:cNvSpPr>
          <p:nvPr/>
        </p:nvSpPr>
        <p:spPr bwMode="auto">
          <a:xfrm>
            <a:off x="5148064" y="1556792"/>
            <a:ext cx="3312368" cy="1512168"/>
          </a:xfrm>
          <a:prstGeom prst="rect">
            <a:avLst/>
          </a:prstGeom>
          <a:solidFill>
            <a:schemeClr val="accent4">
              <a:lumMod val="20000"/>
              <a:lumOff val="80000"/>
            </a:schemeClr>
          </a:solidFill>
          <a:ln w="9525">
            <a:solidFill>
              <a:srgbClr val="7030A0"/>
            </a:solidFill>
            <a:miter lim="800000"/>
            <a:headEnd/>
            <a:tailEnd/>
          </a:ln>
        </p:spPr>
        <p:txBody>
          <a:bodyPr vert="horz" wrap="square" lIns="91440" tIns="45720" rIns="91440" bIns="45720" numCol="1" anchor="t" anchorCtr="0" compatLnSpc="1">
            <a:prstTxWarp prst="textNoShape">
              <a:avLst/>
            </a:prstTxWarp>
          </a:bodyPr>
          <a:lstStyle/>
          <a:p>
            <a:pPr marL="36000" lvl="2" indent="0">
              <a:spcBef>
                <a:spcPts val="600"/>
              </a:spcBef>
              <a:buClr>
                <a:srgbClr val="006666"/>
              </a:buClr>
              <a:buSzPct val="70000"/>
              <a:buNone/>
              <a:defRPr/>
            </a:pPr>
            <a:endParaRPr lang="uk-UA" sz="1000" dirty="0" smtClean="0">
              <a:solidFill>
                <a:srgbClr val="006666"/>
              </a:solidFill>
            </a:endParaRPr>
          </a:p>
          <a:p>
            <a:pPr marL="36000" lvl="2" indent="0" algn="ctr">
              <a:lnSpc>
                <a:spcPct val="110000"/>
              </a:lnSpc>
              <a:spcBef>
                <a:spcPts val="600"/>
              </a:spcBef>
              <a:buClr>
                <a:srgbClr val="006666"/>
              </a:buClr>
              <a:buSzPct val="70000"/>
              <a:buNone/>
              <a:defRPr/>
            </a:pPr>
            <a:r>
              <a:rPr lang="uk-UA" dirty="0" smtClean="0">
                <a:latin typeface="Arial" pitchFamily="34" charset="0"/>
                <a:cs typeface="Arial" pitchFamily="34" charset="0"/>
              </a:rPr>
              <a:t>Впровадження, моніторинг </a:t>
            </a:r>
            <a:br>
              <a:rPr lang="uk-UA" dirty="0" smtClean="0">
                <a:latin typeface="Arial" pitchFamily="34" charset="0"/>
                <a:cs typeface="Arial" pitchFamily="34" charset="0"/>
              </a:rPr>
            </a:br>
            <a:r>
              <a:rPr lang="uk-UA" dirty="0" smtClean="0">
                <a:latin typeface="Arial" pitchFamily="34" charset="0"/>
                <a:cs typeface="Arial" pitchFamily="34" charset="0"/>
              </a:rPr>
              <a:t>і оцінка заходів щодо удосконалення школи</a:t>
            </a:r>
          </a:p>
          <a:p>
            <a:pPr marL="609600" marR="0" lvl="0" indent="-609600" algn="l" defTabSz="914400" rtl="0" eaLnBrk="1" fontAlgn="base" latinLnBrk="0" hangingPunct="1">
              <a:lnSpc>
                <a:spcPct val="80000"/>
              </a:lnSpc>
              <a:spcBef>
                <a:spcPct val="20000"/>
              </a:spcBef>
              <a:spcAft>
                <a:spcPct val="0"/>
              </a:spcAft>
              <a:buClr>
                <a:schemeClr val="folHlink"/>
              </a:buClr>
              <a:buSzPct val="60000"/>
              <a:buFont typeface="Wingdings" pitchFamily="2" charset="2"/>
              <a:buAutoNum type="arabicPeriod"/>
              <a:tabLst/>
              <a:defRPr/>
            </a:pPr>
            <a:endParaRPr kumimoji="0" lang="ru-RU" sz="800" b="1" i="0" u="none" strike="noStrike" kern="0" cap="none" spc="0" normalizeH="0" baseline="0" noProof="0" dirty="0" smtClean="0">
              <a:ln>
                <a:noFill/>
              </a:ln>
              <a:solidFill>
                <a:srgbClr val="006666"/>
              </a:solidFill>
              <a:effectLst/>
              <a:uLnTx/>
              <a:uFillTx/>
              <a:latin typeface="+mn-lt"/>
              <a:ea typeface="+mn-ea"/>
              <a:cs typeface="+mn-cs"/>
            </a:endParaRPr>
          </a:p>
        </p:txBody>
      </p:sp>
      <p:sp>
        <p:nvSpPr>
          <p:cNvPr id="14" name="Стрелка вправо 13"/>
          <p:cNvSpPr/>
          <p:nvPr/>
        </p:nvSpPr>
        <p:spPr>
          <a:xfrm>
            <a:off x="11268744" y="3068960"/>
            <a:ext cx="576064" cy="495672"/>
          </a:xfrm>
          <a:prstGeom prst="rightArrow">
            <a:avLst/>
          </a:prstGeom>
          <a:solidFill>
            <a:schemeClr val="accent3">
              <a:lumMod val="40000"/>
              <a:lumOff val="6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Grp="1" noChangeArrowheads="1"/>
          </p:cNvSpPr>
          <p:nvPr>
            <p:ph type="title" idx="4294967295"/>
          </p:nvPr>
        </p:nvSpPr>
        <p:spPr>
          <a:xfrm>
            <a:off x="0" y="188640"/>
            <a:ext cx="9144000" cy="1512168"/>
          </a:xfrm>
          <a:solidFill>
            <a:schemeClr val="accent4">
              <a:lumMod val="20000"/>
              <a:lumOff val="80000"/>
            </a:schemeClr>
          </a:solidFill>
        </p:spPr>
        <p:txBody>
          <a:bodyPr>
            <a:normAutofit/>
          </a:bodyPr>
          <a:lstStyle/>
          <a:p>
            <a:pPr lvl="0">
              <a:lnSpc>
                <a:spcPct val="120000"/>
              </a:lnSpc>
            </a:pPr>
            <a:r>
              <a:rPr lang="uk-UA" sz="2000" b="1" cap="all" spc="300" dirty="0" smtClean="0">
                <a:solidFill>
                  <a:srgbClr val="006666"/>
                </a:solidFill>
                <a:latin typeface="Arial Black" pitchFamily="34" charset="0"/>
                <a:ea typeface="Helvetica Neue" panose="02000503000000020004" pitchFamily="2" charset="0"/>
                <a:cs typeface="Arial" pitchFamily="34" charset="0"/>
              </a:rPr>
              <a:t>Отже, Концептуальна рамка </a:t>
            </a:r>
            <a:br>
              <a:rPr lang="uk-UA" sz="2000" b="1" cap="all" spc="300" dirty="0" smtClean="0">
                <a:solidFill>
                  <a:srgbClr val="006666"/>
                </a:solidFill>
                <a:latin typeface="Arial Black" pitchFamily="34" charset="0"/>
                <a:ea typeface="Helvetica Neue" panose="02000503000000020004" pitchFamily="2" charset="0"/>
                <a:cs typeface="Arial" pitchFamily="34" charset="0"/>
              </a:rPr>
            </a:br>
            <a:r>
              <a:rPr lang="ru-RU" sz="2000" b="1" cap="all" spc="300" dirty="0" smtClean="0">
                <a:solidFill>
                  <a:srgbClr val="006666"/>
                </a:solidFill>
                <a:latin typeface="Arial Black" pitchFamily="34" charset="0"/>
                <a:ea typeface="Helvetica Neue" panose="02000503000000020004" pitchFamily="2" charset="0"/>
                <a:cs typeface="Arial" pitchFamily="34" charset="0"/>
              </a:rPr>
              <a:t>«</a:t>
            </a:r>
            <a:r>
              <a:rPr lang="uk-UA" sz="2000" b="1" cap="all" spc="300" dirty="0" smtClean="0">
                <a:solidFill>
                  <a:srgbClr val="006666"/>
                </a:solidFill>
                <a:latin typeface="Arial Black" pitchFamily="34" charset="0"/>
                <a:ea typeface="Helvetica Neue" panose="02000503000000020004" pitchFamily="2" charset="0"/>
                <a:cs typeface="Arial" pitchFamily="34" charset="0"/>
              </a:rPr>
              <a:t>Безпечна і дружня до дитини школа</a:t>
            </a:r>
            <a:r>
              <a:rPr lang="ru-RU" sz="2000" b="1" cap="all" spc="300" dirty="0" smtClean="0">
                <a:solidFill>
                  <a:srgbClr val="006666"/>
                </a:solidFill>
                <a:latin typeface="Arial Black" pitchFamily="34" charset="0"/>
                <a:ea typeface="Helvetica Neue" panose="02000503000000020004" pitchFamily="2" charset="0"/>
                <a:cs typeface="Arial" pitchFamily="34" charset="0"/>
              </a:rPr>
              <a:t>»:</a:t>
            </a:r>
            <a:endParaRPr lang="ru-RU" sz="2000" b="1" dirty="0" smtClean="0">
              <a:solidFill>
                <a:srgbClr val="006666"/>
              </a:solidFill>
              <a:latin typeface="Arial" pitchFamily="34" charset="0"/>
              <a:cs typeface="Arial" pitchFamily="34" charset="0"/>
            </a:endParaRPr>
          </a:p>
        </p:txBody>
      </p:sp>
      <p:sp>
        <p:nvSpPr>
          <p:cNvPr id="5" name="Заголовок 1">
            <a:extLst>
              <a:ext uri="{FF2B5EF4-FFF2-40B4-BE49-F238E27FC236}">
                <a16:creationId xmlns:a16="http://schemas.microsoft.com/office/drawing/2014/main" xmlns="" id="{B63AB97C-BD36-854F-8B71-6D82E02BFA52}"/>
              </a:ext>
            </a:extLst>
          </p:cNvPr>
          <p:cNvSpPr txBox="1">
            <a:spLocks/>
          </p:cNvSpPr>
          <p:nvPr/>
        </p:nvSpPr>
        <p:spPr>
          <a:xfrm>
            <a:off x="323528" y="1516567"/>
            <a:ext cx="8568952" cy="1552393"/>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uk-UA" sz="3200" b="1" i="0" u="none" strike="noStrike" kern="1200" cap="none" spc="300" normalizeH="0" baseline="0" noProof="0" dirty="0">
              <a:ln>
                <a:noFill/>
              </a:ln>
              <a:solidFill>
                <a:srgbClr val="006666"/>
              </a:solidFill>
              <a:effectLst/>
              <a:uLnTx/>
              <a:uFillTx/>
              <a:latin typeface="Arial" pitchFamily="34" charset="0"/>
              <a:ea typeface="Helvetica Neue" panose="02000503000000020004" pitchFamily="2" charset="0"/>
              <a:cs typeface="Arial" pitchFamily="34" charset="0"/>
            </a:endParaRPr>
          </a:p>
        </p:txBody>
      </p:sp>
      <p:sp>
        <p:nvSpPr>
          <p:cNvPr id="11" name="Rectangle 3"/>
          <p:cNvSpPr txBox="1">
            <a:spLocks noChangeArrowheads="1"/>
          </p:cNvSpPr>
          <p:nvPr/>
        </p:nvSpPr>
        <p:spPr bwMode="auto">
          <a:xfrm>
            <a:off x="179512" y="1916832"/>
            <a:ext cx="8784976" cy="4752528"/>
          </a:xfrm>
          <a:prstGeom prst="rect">
            <a:avLst/>
          </a:prstGeom>
          <a:solidFill>
            <a:schemeClr val="accent4">
              <a:lumMod val="20000"/>
              <a:lumOff val="80000"/>
            </a:schemeClr>
          </a:solidFill>
          <a:ln w="9525">
            <a:solidFill>
              <a:schemeClr val="accent4">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pPr algn="ctr">
              <a:lnSpc>
                <a:spcPct val="80000"/>
              </a:lnSpc>
              <a:spcBef>
                <a:spcPts val="600"/>
              </a:spcBef>
              <a:buClr>
                <a:schemeClr val="folHlink"/>
              </a:buClr>
              <a:buSzPct val="60000"/>
              <a:defRPr/>
            </a:pPr>
            <a:endParaRPr lang="uk-UA" sz="200" b="1" dirty="0" smtClean="0">
              <a:solidFill>
                <a:srgbClr val="C00000"/>
              </a:solidFill>
            </a:endParaRPr>
          </a:p>
          <a:p>
            <a:pPr marL="504000" indent="-252000">
              <a:lnSpc>
                <a:spcPct val="120000"/>
              </a:lnSpc>
              <a:spcBef>
                <a:spcPts val="1800"/>
              </a:spcBef>
              <a:buFont typeface="+mj-lt"/>
              <a:buAutoNum type="arabicPeriod"/>
            </a:pPr>
            <a:r>
              <a:rPr lang="uk-UA" sz="2100" dirty="0" smtClean="0">
                <a:latin typeface="Arial" pitchFamily="34" charset="0"/>
                <a:cs typeface="Arial" pitchFamily="34" charset="0"/>
              </a:rPr>
              <a:t>Забезпечує на рівні закладу освіти інтеграцію трьох ключових компонент НУШ: компетентісне навчання, підготовка вчителів, створення безпечного і комфортного середовища</a:t>
            </a:r>
          </a:p>
          <a:p>
            <a:pPr marL="504000" indent="-252000">
              <a:lnSpc>
                <a:spcPct val="120000"/>
              </a:lnSpc>
              <a:spcBef>
                <a:spcPts val="1200"/>
              </a:spcBef>
              <a:buFont typeface="+mj-lt"/>
              <a:buAutoNum type="arabicPeriod"/>
            </a:pPr>
            <a:r>
              <a:rPr lang="uk-UA" sz="2100" dirty="0" smtClean="0">
                <a:latin typeface="Arial" pitchFamily="34" charset="0"/>
                <a:cs typeface="Arial" pitchFamily="34" charset="0"/>
              </a:rPr>
              <a:t>Надає можливість дізнатися, наскільки безпечним і комфортним є заклад освіти на думку всіх зацікавлених сторін</a:t>
            </a:r>
          </a:p>
          <a:p>
            <a:pPr marL="504000" indent="-252000">
              <a:lnSpc>
                <a:spcPct val="120000"/>
              </a:lnSpc>
              <a:spcBef>
                <a:spcPts val="1200"/>
              </a:spcBef>
              <a:buFont typeface="+mj-lt"/>
              <a:buAutoNum type="arabicPeriod"/>
            </a:pPr>
            <a:r>
              <a:rPr lang="uk-UA" sz="2100" dirty="0" smtClean="0">
                <a:latin typeface="Arial" pitchFamily="34" charset="0"/>
                <a:cs typeface="Arial" pitchFamily="34" charset="0"/>
              </a:rPr>
              <a:t>Забезпечує  формування  плану удосконалення закладу освіти на основі аналізу сильних і слабких сторін школи</a:t>
            </a:r>
          </a:p>
          <a:p>
            <a:pPr marL="504000" indent="-252000">
              <a:lnSpc>
                <a:spcPct val="120000"/>
              </a:lnSpc>
              <a:spcBef>
                <a:spcPts val="1200"/>
              </a:spcBef>
              <a:buFont typeface="+mj-lt"/>
              <a:buAutoNum type="arabicPeriod"/>
            </a:pPr>
            <a:r>
              <a:rPr lang="uk-UA" sz="2100" dirty="0" smtClean="0">
                <a:latin typeface="Arial" pitchFamily="34" charset="0"/>
                <a:cs typeface="Arial" pitchFamily="34" charset="0"/>
              </a:rPr>
              <a:t>Пропонує просту схему організації процесу удосконалення закладу освіти</a:t>
            </a:r>
            <a:endParaRPr lang="ru-RU" sz="2000" dirty="0" smtClean="0">
              <a:latin typeface="Arial" pitchFamily="34" charset="0"/>
              <a:cs typeface="Arial" pitchFamily="34" charset="0"/>
            </a:endParaRPr>
          </a:p>
          <a:p>
            <a:pPr marL="637200" indent="-457200">
              <a:lnSpc>
                <a:spcPct val="120000"/>
              </a:lnSpc>
              <a:spcBef>
                <a:spcPts val="600"/>
              </a:spcBef>
              <a:buFont typeface="+mj-lt"/>
              <a:buAutoNum type="arabicPeriod"/>
            </a:pPr>
            <a:endParaRPr lang="uk-UA" sz="2000" dirty="0" smtClean="0">
              <a:latin typeface="Arial" pitchFamily="34" charset="0"/>
              <a:cs typeface="Arial" pitchFamily="34" charset="0"/>
            </a:endParaRPr>
          </a:p>
          <a:p>
            <a:pPr marL="637200" indent="-457200">
              <a:lnSpc>
                <a:spcPct val="120000"/>
              </a:lnSpc>
              <a:spcBef>
                <a:spcPts val="600"/>
              </a:spcBef>
              <a:buFont typeface="+mj-lt"/>
              <a:buAutoNum type="arabicPeriod"/>
            </a:pPr>
            <a:endParaRPr lang="uk-UA" sz="2400" dirty="0" smtClean="0">
              <a:solidFill>
                <a:srgbClr val="006666"/>
              </a:solidFill>
              <a:latin typeface="Arial" pitchFamily="34" charset="0"/>
              <a:cs typeface="Arial" pitchFamily="34" charset="0"/>
            </a:endParaRPr>
          </a:p>
          <a:p>
            <a:pPr marL="177800" lvl="1" indent="-177800" algn="l">
              <a:lnSpc>
                <a:spcPct val="85000"/>
              </a:lnSpc>
              <a:spcBef>
                <a:spcPts val="1200"/>
              </a:spcBef>
              <a:buClr>
                <a:srgbClr val="006666"/>
              </a:buClr>
              <a:buSzPct val="70000"/>
              <a:buFont typeface="Wingdings" pitchFamily="2" charset="2"/>
              <a:buChar char="Ø"/>
              <a:defRPr/>
            </a:pPr>
            <a:endParaRPr lang="en-US" sz="2000" dirty="0" smtClean="0">
              <a:solidFill>
                <a:srgbClr val="006666"/>
              </a:solidFill>
              <a:latin typeface="Helvetica Neue"/>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Grp="1" noChangeArrowheads="1"/>
          </p:cNvSpPr>
          <p:nvPr>
            <p:ph type="title" idx="4294967295"/>
          </p:nvPr>
        </p:nvSpPr>
        <p:spPr>
          <a:xfrm>
            <a:off x="0" y="188640"/>
            <a:ext cx="9144000" cy="1800200"/>
          </a:xfrm>
          <a:solidFill>
            <a:schemeClr val="accent3">
              <a:lumMod val="20000"/>
              <a:lumOff val="80000"/>
            </a:schemeClr>
          </a:solidFill>
        </p:spPr>
        <p:txBody>
          <a:bodyPr>
            <a:normAutofit/>
          </a:bodyPr>
          <a:lstStyle/>
          <a:p>
            <a:pPr lvl="0">
              <a:lnSpc>
                <a:spcPct val="120000"/>
              </a:lnSpc>
            </a:pPr>
            <a:r>
              <a:rPr lang="uk-UA" sz="2000" b="1" cap="all" spc="300" dirty="0" smtClean="0">
                <a:solidFill>
                  <a:srgbClr val="006666"/>
                </a:solidFill>
                <a:latin typeface="Arial Black" pitchFamily="34" charset="0"/>
                <a:ea typeface="Helvetica Neue" panose="02000503000000020004" pitchFamily="2" charset="0"/>
                <a:cs typeface="Arial" pitchFamily="34" charset="0"/>
              </a:rPr>
              <a:t>2.  </a:t>
            </a:r>
            <a:r>
              <a:rPr lang="ru-RU" sz="2000" b="1" cap="all" spc="300" dirty="0" smtClean="0">
                <a:solidFill>
                  <a:srgbClr val="006666"/>
                </a:solidFill>
                <a:latin typeface="Arial Black" pitchFamily="34" charset="0"/>
                <a:ea typeface="Helvetica Neue" panose="02000503000000020004" pitchFamily="2" charset="0"/>
                <a:cs typeface="Arial" pitchFamily="34" charset="0"/>
              </a:rPr>
              <a:t>«</a:t>
            </a:r>
            <a:r>
              <a:rPr lang="uk-UA" sz="2000" b="1" cap="all" spc="300" dirty="0" smtClean="0">
                <a:solidFill>
                  <a:srgbClr val="006666"/>
                </a:solidFill>
                <a:latin typeface="Arial Black" pitchFamily="34" charset="0"/>
                <a:ea typeface="Helvetica Neue" panose="02000503000000020004" pitchFamily="2" charset="0"/>
                <a:cs typeface="Arial" pitchFamily="34" charset="0"/>
              </a:rPr>
              <a:t>Безпечна і дружня до дитини школа</a:t>
            </a:r>
            <a:r>
              <a:rPr lang="ru-RU" sz="2000" b="1" cap="all" spc="300" dirty="0" smtClean="0">
                <a:solidFill>
                  <a:srgbClr val="006666"/>
                </a:solidFill>
                <a:latin typeface="Arial Black" pitchFamily="34" charset="0"/>
                <a:ea typeface="Helvetica Neue" panose="02000503000000020004" pitchFamily="2" charset="0"/>
                <a:cs typeface="Arial" pitchFamily="34" charset="0"/>
              </a:rPr>
              <a:t>».</a:t>
            </a:r>
            <a:r>
              <a:rPr lang="uk-UA" sz="2000" b="1" cap="all" spc="300" dirty="0" smtClean="0">
                <a:solidFill>
                  <a:srgbClr val="006666"/>
                </a:solidFill>
                <a:latin typeface="Arial Black" pitchFamily="34" charset="0"/>
                <a:ea typeface="Helvetica Neue" panose="02000503000000020004" pitchFamily="2" charset="0"/>
                <a:cs typeface="Arial" pitchFamily="34" charset="0"/>
              </a:rPr>
              <a:t> Основні результати </a:t>
            </a:r>
            <a:br>
              <a:rPr lang="uk-UA" sz="2000" b="1" cap="all" spc="300" dirty="0" smtClean="0">
                <a:solidFill>
                  <a:srgbClr val="006666"/>
                </a:solidFill>
                <a:latin typeface="Arial Black" pitchFamily="34" charset="0"/>
                <a:ea typeface="Helvetica Neue" panose="02000503000000020004" pitchFamily="2" charset="0"/>
                <a:cs typeface="Arial" pitchFamily="34" charset="0"/>
              </a:rPr>
            </a:br>
            <a:r>
              <a:rPr lang="uk-UA" sz="2000" b="1" cap="all" spc="300" dirty="0" smtClean="0">
                <a:solidFill>
                  <a:srgbClr val="006666"/>
                </a:solidFill>
                <a:latin typeface="Arial Black" pitchFamily="34" charset="0"/>
                <a:ea typeface="Helvetica Neue" panose="02000503000000020004" pitchFamily="2" charset="0"/>
                <a:cs typeface="Arial" pitchFamily="34" charset="0"/>
              </a:rPr>
              <a:t>впровадження у 2018 році</a:t>
            </a:r>
            <a:endParaRPr lang="ru-RU" sz="2000" b="1" dirty="0" smtClean="0">
              <a:solidFill>
                <a:srgbClr val="006666"/>
              </a:solidFill>
              <a:latin typeface="Arial" pitchFamily="34" charset="0"/>
              <a:cs typeface="Arial" pitchFamily="34" charset="0"/>
            </a:endParaRPr>
          </a:p>
        </p:txBody>
      </p:sp>
      <p:sp>
        <p:nvSpPr>
          <p:cNvPr id="5" name="Заголовок 1">
            <a:extLst>
              <a:ext uri="{FF2B5EF4-FFF2-40B4-BE49-F238E27FC236}">
                <a16:creationId xmlns:a16="http://schemas.microsoft.com/office/drawing/2014/main" xmlns="" id="{B63AB97C-BD36-854F-8B71-6D82E02BFA52}"/>
              </a:ext>
            </a:extLst>
          </p:cNvPr>
          <p:cNvSpPr txBox="1">
            <a:spLocks/>
          </p:cNvSpPr>
          <p:nvPr/>
        </p:nvSpPr>
        <p:spPr>
          <a:xfrm>
            <a:off x="323528" y="1516567"/>
            <a:ext cx="8568952" cy="1552393"/>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uk-UA" sz="3200" b="1" i="0" u="none" strike="noStrike" kern="1200" cap="none" spc="300" normalizeH="0" baseline="0" noProof="0" dirty="0">
              <a:ln>
                <a:noFill/>
              </a:ln>
              <a:solidFill>
                <a:srgbClr val="006666"/>
              </a:solidFill>
              <a:effectLst/>
              <a:uLnTx/>
              <a:uFillTx/>
              <a:latin typeface="Arial" pitchFamily="34" charset="0"/>
              <a:ea typeface="Helvetica Neue" panose="02000503000000020004" pitchFamily="2" charset="0"/>
              <a:cs typeface="Arial" pitchFamily="34" charset="0"/>
            </a:endParaRPr>
          </a:p>
        </p:txBody>
      </p:sp>
      <p:pic>
        <p:nvPicPr>
          <p:cNvPr id="1026" name="Picture 2" descr="C:\Users\VAIO\Desktop\БДДШ НАРАДА 2 КИЇВ 28-29.08.2018\Логотипы на нараду\1_Mon_ukraine.png"/>
          <p:cNvPicPr>
            <a:picLocks noChangeAspect="1" noChangeArrowheads="1"/>
          </p:cNvPicPr>
          <p:nvPr/>
        </p:nvPicPr>
        <p:blipFill>
          <a:blip r:embed="rId3" cstate="print"/>
          <a:srcRect/>
          <a:stretch>
            <a:fillRect/>
          </a:stretch>
        </p:blipFill>
        <p:spPr bwMode="auto">
          <a:xfrm>
            <a:off x="-2484784" y="764704"/>
            <a:ext cx="1152128" cy="802998"/>
          </a:xfrm>
          <a:prstGeom prst="rect">
            <a:avLst/>
          </a:prstGeom>
          <a:noFill/>
        </p:spPr>
      </p:pic>
      <p:sp>
        <p:nvSpPr>
          <p:cNvPr id="11" name="Rectangle 3"/>
          <p:cNvSpPr txBox="1">
            <a:spLocks noChangeArrowheads="1"/>
          </p:cNvSpPr>
          <p:nvPr/>
        </p:nvSpPr>
        <p:spPr bwMode="auto">
          <a:xfrm>
            <a:off x="251520" y="2060848"/>
            <a:ext cx="8712968" cy="4653136"/>
          </a:xfrm>
          <a:prstGeom prst="rect">
            <a:avLst/>
          </a:prstGeom>
          <a:solidFill>
            <a:schemeClr val="accent3">
              <a:lumMod val="20000"/>
              <a:lumOff val="80000"/>
            </a:schemeClr>
          </a:solidFill>
          <a:ln w="9525">
            <a:solidFill>
              <a:schemeClr val="accent4">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pPr marL="637200" indent="-252000">
              <a:lnSpc>
                <a:spcPct val="120000"/>
              </a:lnSpc>
              <a:spcBef>
                <a:spcPts val="1800"/>
              </a:spcBef>
            </a:pPr>
            <a:r>
              <a:rPr lang="uk-UA" sz="2400" b="1" dirty="0" smtClean="0">
                <a:solidFill>
                  <a:srgbClr val="006666"/>
                </a:solidFill>
                <a:latin typeface="Arial" pitchFamily="34" charset="0"/>
                <a:cs typeface="Arial" pitchFamily="34" charset="0"/>
              </a:rPr>
              <a:t>Головне:</a:t>
            </a:r>
          </a:p>
          <a:p>
            <a:pPr marL="468000" indent="-288000">
              <a:lnSpc>
                <a:spcPct val="120000"/>
              </a:lnSpc>
              <a:spcBef>
                <a:spcPts val="1200"/>
              </a:spcBef>
              <a:buFont typeface="+mj-lt"/>
              <a:buAutoNum type="arabicPeriod"/>
            </a:pPr>
            <a:r>
              <a:rPr lang="uk-UA" dirty="0" smtClean="0">
                <a:latin typeface="Arial" pitchFamily="34" charset="0"/>
                <a:cs typeface="Arial" pitchFamily="34" charset="0"/>
              </a:rPr>
              <a:t>Створено і успішно апробовано у пілотних закладах концептуальну рамку</a:t>
            </a:r>
            <a:br>
              <a:rPr lang="uk-UA" dirty="0" smtClean="0">
                <a:latin typeface="Arial" pitchFamily="34" charset="0"/>
                <a:cs typeface="Arial" pitchFamily="34" charset="0"/>
              </a:rPr>
            </a:br>
            <a:r>
              <a:rPr lang="uk-UA" dirty="0" smtClean="0">
                <a:latin typeface="Arial" pitchFamily="34" charset="0"/>
                <a:cs typeface="Arial" pitchFamily="34" charset="0"/>
              </a:rPr>
              <a:t>і онлайн інструменти БДДШ, які інтегрують процес оцінки ситуації, планування, впровадження, моніторингу і оцінювання результатів.</a:t>
            </a:r>
          </a:p>
          <a:p>
            <a:pPr marL="468000" indent="-288000">
              <a:lnSpc>
                <a:spcPct val="120000"/>
              </a:lnSpc>
              <a:spcBef>
                <a:spcPts val="1200"/>
              </a:spcBef>
              <a:buFont typeface="+mj-lt"/>
              <a:buAutoNum type="arabicPeriod"/>
            </a:pPr>
            <a:r>
              <a:rPr lang="uk-UA" dirty="0" smtClean="0">
                <a:latin typeface="Arial" pitchFamily="34" charset="0"/>
                <a:cs typeface="Arial" pitchFamily="34" charset="0"/>
              </a:rPr>
              <a:t>За умови рутинного застосування,  створені підходи та інструменти забезпечать стале покращення закладу освіти відповідно до стандартів БДДШ</a:t>
            </a:r>
          </a:p>
          <a:p>
            <a:pPr marL="468000" indent="-288000">
              <a:lnSpc>
                <a:spcPct val="120000"/>
              </a:lnSpc>
              <a:spcBef>
                <a:spcPts val="1200"/>
              </a:spcBef>
              <a:buFont typeface="+mj-lt"/>
              <a:buAutoNum type="arabicPeriod"/>
            </a:pPr>
            <a:r>
              <a:rPr lang="uk-UA" dirty="0" smtClean="0">
                <a:latin typeface="Arial" pitchFamily="34" charset="0"/>
                <a:cs typeface="Arial" pitchFamily="34" charset="0"/>
              </a:rPr>
              <a:t>Заклади освіти, МОН і департаменти освіти і науки Донецької та Луганської області, Представництво дитячого фонду ООН (ЮНІСЕФ) та ключові партнери проекту зробили вагомий внесок  у забезпечення ресурсами </a:t>
            </a:r>
            <a:br>
              <a:rPr lang="uk-UA" dirty="0" smtClean="0">
                <a:latin typeface="Arial" pitchFamily="34" charset="0"/>
                <a:cs typeface="Arial" pitchFamily="34" charset="0"/>
              </a:rPr>
            </a:br>
            <a:r>
              <a:rPr lang="uk-UA" dirty="0" smtClean="0">
                <a:latin typeface="Arial" pitchFamily="34" charset="0"/>
                <a:cs typeface="Arial" pitchFamily="34" charset="0"/>
              </a:rPr>
              <a:t>і підвищення потенціалу пілотних закладів освіти</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Grp="1" noChangeArrowheads="1"/>
          </p:cNvSpPr>
          <p:nvPr>
            <p:ph type="title" idx="4294967295"/>
          </p:nvPr>
        </p:nvSpPr>
        <p:spPr>
          <a:xfrm>
            <a:off x="0" y="-27384"/>
            <a:ext cx="9144000" cy="1080121"/>
          </a:xfrm>
        </p:spPr>
        <p:txBody>
          <a:bodyPr>
            <a:normAutofit/>
          </a:bodyPr>
          <a:lstStyle/>
          <a:p>
            <a:pPr>
              <a:spcBef>
                <a:spcPts val="600"/>
              </a:spcBef>
            </a:pPr>
            <a:r>
              <a:rPr lang="uk-UA" sz="2600" b="1" dirty="0" smtClean="0">
                <a:solidFill>
                  <a:srgbClr val="006666"/>
                </a:solidFill>
                <a:latin typeface="Arial" pitchFamily="34" charset="0"/>
                <a:cs typeface="Arial" pitchFamily="34" charset="0"/>
              </a:rPr>
              <a:t>План заходів БДДШ на 2018 рік</a:t>
            </a:r>
          </a:p>
        </p:txBody>
      </p:sp>
      <p:sp>
        <p:nvSpPr>
          <p:cNvPr id="12" name="Стрелка вправо 11"/>
          <p:cNvSpPr/>
          <p:nvPr/>
        </p:nvSpPr>
        <p:spPr>
          <a:xfrm>
            <a:off x="10692680" y="1268760"/>
            <a:ext cx="576064" cy="288032"/>
          </a:xfrm>
          <a:prstGeom prst="rightArrow">
            <a:avLst/>
          </a:prstGeom>
          <a:solidFill>
            <a:schemeClr val="accent6">
              <a:lumMod val="20000"/>
              <a:lumOff val="80000"/>
            </a:schemeClr>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Rectangle 14"/>
          <p:cNvSpPr txBox="1">
            <a:spLocks noChangeArrowheads="1"/>
          </p:cNvSpPr>
          <p:nvPr/>
        </p:nvSpPr>
        <p:spPr>
          <a:xfrm>
            <a:off x="107504" y="1052736"/>
            <a:ext cx="3960440" cy="5472608"/>
          </a:xfrm>
          <a:prstGeom prst="rect">
            <a:avLst/>
          </a:prstGeom>
          <a:solidFill>
            <a:schemeClr val="accent3">
              <a:lumMod val="20000"/>
              <a:lumOff val="80000"/>
            </a:schemeClr>
          </a:solidFill>
        </p:spPr>
        <p:txBody>
          <a:bodyPr vert="horz" lIns="91440" tIns="45720" rIns="91440" bIns="45720" rtlCol="0">
            <a:normAutofit/>
          </a:bodyPr>
          <a:lstStyle/>
          <a:p>
            <a:pPr marL="457200" lvl="3" defTabSz="1119188">
              <a:spcBef>
                <a:spcPts val="600"/>
              </a:spcBef>
              <a:buClr>
                <a:srgbClr val="006666"/>
              </a:buClr>
              <a:buSzPct val="90000"/>
              <a:defRPr/>
            </a:pPr>
            <a:endParaRPr lang="uk-UA" sz="800" dirty="0" smtClean="0"/>
          </a:p>
          <a:p>
            <a:pPr marL="108000" lvl="2" defTabSz="1119188">
              <a:spcBef>
                <a:spcPts val="600"/>
              </a:spcBef>
              <a:buClr>
                <a:srgbClr val="006666"/>
              </a:buClr>
              <a:buSzPct val="90000"/>
              <a:defRPr/>
            </a:pPr>
            <a:endParaRPr lang="uk-UA" sz="2000" b="1" dirty="0" smtClean="0">
              <a:solidFill>
                <a:srgbClr val="006666"/>
              </a:solidFill>
              <a:latin typeface="Arial" pitchFamily="34" charset="0"/>
              <a:cs typeface="Arial" pitchFamily="34" charset="0"/>
            </a:endParaRPr>
          </a:p>
          <a:p>
            <a:pPr marL="108000" lvl="2" defTabSz="1119188">
              <a:spcBef>
                <a:spcPts val="600"/>
              </a:spcBef>
              <a:buClr>
                <a:srgbClr val="006666"/>
              </a:buClr>
              <a:buSzPct val="90000"/>
              <a:defRPr/>
            </a:pPr>
            <a:r>
              <a:rPr lang="uk-UA" b="1" dirty="0" smtClean="0">
                <a:solidFill>
                  <a:srgbClr val="006666"/>
                </a:solidFill>
                <a:latin typeface="Arial" pitchFamily="34" charset="0"/>
                <a:cs typeface="Arial" pitchFamily="34" charset="0"/>
              </a:rPr>
              <a:t>Затверджено МОН України</a:t>
            </a:r>
          </a:p>
        </p:txBody>
      </p:sp>
      <p:sp>
        <p:nvSpPr>
          <p:cNvPr id="9" name="Стрелка вправо 8"/>
          <p:cNvSpPr/>
          <p:nvPr/>
        </p:nvSpPr>
        <p:spPr>
          <a:xfrm>
            <a:off x="4211960" y="2564904"/>
            <a:ext cx="576064" cy="288032"/>
          </a:xfrm>
          <a:prstGeom prst="rightArrow">
            <a:avLst/>
          </a:prstGeom>
          <a:solidFill>
            <a:schemeClr val="accent3">
              <a:lumMod val="40000"/>
              <a:lumOff val="6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4098" name="Picture 2"/>
          <p:cNvPicPr>
            <a:picLocks noChangeAspect="1" noChangeArrowheads="1"/>
          </p:cNvPicPr>
          <p:nvPr/>
        </p:nvPicPr>
        <p:blipFill>
          <a:blip r:embed="rId2" cstate="print"/>
          <a:srcRect/>
          <a:stretch>
            <a:fillRect/>
          </a:stretch>
        </p:blipFill>
        <p:spPr bwMode="auto">
          <a:xfrm>
            <a:off x="4932040" y="987127"/>
            <a:ext cx="3753991" cy="5610225"/>
          </a:xfrm>
          <a:prstGeom prst="rect">
            <a:avLst/>
          </a:prstGeom>
          <a:noFill/>
          <a:ln w="9525">
            <a:solidFill>
              <a:schemeClr val="accent3">
                <a:lumMod val="60000"/>
                <a:lumOff val="40000"/>
              </a:schemeClr>
            </a:solidFill>
            <a:miter lim="800000"/>
            <a:headEnd/>
            <a:tailEnd/>
          </a:ln>
        </p:spPr>
      </p:pic>
      <p:pic>
        <p:nvPicPr>
          <p:cNvPr id="4099" name="Picture 3" descr="C:\Users\VAIO\Desktop\Logotyp-MON.jpg"/>
          <p:cNvPicPr>
            <a:picLocks noChangeAspect="1" noChangeArrowheads="1"/>
          </p:cNvPicPr>
          <p:nvPr/>
        </p:nvPicPr>
        <p:blipFill>
          <a:blip r:embed="rId3" cstate="print"/>
          <a:srcRect/>
          <a:stretch>
            <a:fillRect/>
          </a:stretch>
        </p:blipFill>
        <p:spPr bwMode="auto">
          <a:xfrm>
            <a:off x="323528" y="3645024"/>
            <a:ext cx="3528392" cy="2451304"/>
          </a:xfrm>
          <a:prstGeom prst="rect">
            <a:avLst/>
          </a:prstGeom>
          <a:noFill/>
        </p:spPr>
      </p:pic>
      <p:sp>
        <p:nvSpPr>
          <p:cNvPr id="13" name="Прямоугольник 12"/>
          <p:cNvSpPr/>
          <p:nvPr/>
        </p:nvSpPr>
        <p:spPr>
          <a:xfrm>
            <a:off x="755576" y="2348880"/>
            <a:ext cx="2952328" cy="707886"/>
          </a:xfrm>
          <a:prstGeom prst="rect">
            <a:avLst/>
          </a:prstGeom>
        </p:spPr>
        <p:txBody>
          <a:bodyPr wrap="square">
            <a:spAutoFit/>
          </a:bodyPr>
          <a:lstStyle/>
          <a:p>
            <a:pPr marL="108000" lvl="2" defTabSz="1119188">
              <a:spcBef>
                <a:spcPts val="600"/>
              </a:spcBef>
              <a:buClr>
                <a:srgbClr val="006666"/>
              </a:buClr>
              <a:buSzPct val="90000"/>
              <a:defRPr/>
            </a:pPr>
            <a:r>
              <a:rPr lang="uk-UA" sz="2000" b="1" dirty="0" smtClean="0">
                <a:solidFill>
                  <a:srgbClr val="006666"/>
                </a:solidFill>
                <a:latin typeface="Arial" pitchFamily="34" charset="0"/>
                <a:cs typeface="Arial" pitchFamily="34" charset="0"/>
              </a:rPr>
              <a:t>Лист № 1 / 9 – 204 від 04.04.2018</a:t>
            </a:r>
            <a:endParaRPr lang="uk-UA" sz="2000" dirty="0" smtClean="0">
              <a:solidFill>
                <a:srgbClr val="00666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Grp="1" noChangeArrowheads="1"/>
          </p:cNvSpPr>
          <p:nvPr>
            <p:ph type="title" idx="4294967295"/>
          </p:nvPr>
        </p:nvSpPr>
        <p:spPr>
          <a:xfrm>
            <a:off x="0" y="-27384"/>
            <a:ext cx="9144000" cy="1080121"/>
          </a:xfrm>
        </p:spPr>
        <p:txBody>
          <a:bodyPr>
            <a:normAutofit/>
          </a:bodyPr>
          <a:lstStyle/>
          <a:p>
            <a:pPr>
              <a:spcBef>
                <a:spcPts val="600"/>
              </a:spcBef>
            </a:pPr>
            <a:r>
              <a:rPr lang="uk-UA" sz="2600" b="1" dirty="0" smtClean="0">
                <a:solidFill>
                  <a:srgbClr val="006666"/>
                </a:solidFill>
                <a:latin typeface="Arial" pitchFamily="34" charset="0"/>
                <a:cs typeface="Arial" pitchFamily="34" charset="0"/>
              </a:rPr>
              <a:t>Деякі конкретні результати за </a:t>
            </a:r>
            <a:r>
              <a:rPr lang="uk-UA" sz="2600" b="1" smtClean="0">
                <a:solidFill>
                  <a:srgbClr val="006666"/>
                </a:solidFill>
                <a:latin typeface="Arial" pitchFamily="34" charset="0"/>
                <a:cs typeface="Arial" pitchFamily="34" charset="0"/>
              </a:rPr>
              <a:t>2018 </a:t>
            </a:r>
            <a:r>
              <a:rPr lang="uk-UA" sz="2600" b="1" smtClean="0">
                <a:solidFill>
                  <a:srgbClr val="006666"/>
                </a:solidFill>
                <a:latin typeface="Arial" pitchFamily="34" charset="0"/>
                <a:cs typeface="Arial" pitchFamily="34" charset="0"/>
              </a:rPr>
              <a:t>рік</a:t>
            </a:r>
            <a:endParaRPr lang="uk-UA" sz="2600" b="1" dirty="0" smtClean="0">
              <a:solidFill>
                <a:srgbClr val="006666"/>
              </a:solidFill>
              <a:latin typeface="Arial" pitchFamily="34" charset="0"/>
              <a:cs typeface="Arial" pitchFamily="34" charset="0"/>
            </a:endParaRPr>
          </a:p>
        </p:txBody>
      </p:sp>
      <p:sp>
        <p:nvSpPr>
          <p:cNvPr id="12" name="Стрелка вправо 11"/>
          <p:cNvSpPr/>
          <p:nvPr/>
        </p:nvSpPr>
        <p:spPr>
          <a:xfrm>
            <a:off x="10692680" y="1268760"/>
            <a:ext cx="576064" cy="288032"/>
          </a:xfrm>
          <a:prstGeom prst="rightArrow">
            <a:avLst/>
          </a:prstGeom>
          <a:solidFill>
            <a:schemeClr val="accent6">
              <a:lumMod val="20000"/>
              <a:lumOff val="80000"/>
            </a:schemeClr>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Стрелка вправо 8"/>
          <p:cNvSpPr/>
          <p:nvPr/>
        </p:nvSpPr>
        <p:spPr>
          <a:xfrm>
            <a:off x="10044608" y="2780928"/>
            <a:ext cx="576064" cy="288032"/>
          </a:xfrm>
          <a:prstGeom prst="rightArrow">
            <a:avLst/>
          </a:prstGeom>
          <a:solidFill>
            <a:schemeClr val="accent3">
              <a:lumMod val="40000"/>
              <a:lumOff val="6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Rectangle 14"/>
          <p:cNvSpPr txBox="1">
            <a:spLocks noChangeArrowheads="1"/>
          </p:cNvSpPr>
          <p:nvPr/>
        </p:nvSpPr>
        <p:spPr>
          <a:xfrm>
            <a:off x="107504" y="1052736"/>
            <a:ext cx="4320480" cy="5616624"/>
          </a:xfrm>
          <a:prstGeom prst="rect">
            <a:avLst/>
          </a:prstGeom>
          <a:solidFill>
            <a:schemeClr val="accent3">
              <a:lumMod val="20000"/>
              <a:lumOff val="80000"/>
            </a:schemeClr>
          </a:solidFill>
        </p:spPr>
        <p:txBody>
          <a:bodyPr vert="horz" lIns="91440" tIns="45720" rIns="91440" bIns="45720" rtlCol="0">
            <a:normAutofit fontScale="92500" lnSpcReduction="20000"/>
          </a:bodyPr>
          <a:lstStyle/>
          <a:p>
            <a:pPr marL="457200" lvl="3" defTabSz="1119188">
              <a:spcBef>
                <a:spcPts val="600"/>
              </a:spcBef>
              <a:buClr>
                <a:srgbClr val="006666"/>
              </a:buClr>
              <a:buSzPct val="90000"/>
              <a:defRPr/>
            </a:pPr>
            <a:endParaRPr lang="uk-UA" sz="800" dirty="0" smtClean="0"/>
          </a:p>
          <a:p>
            <a:pPr marL="180000" lvl="2" indent="144000" defTabSz="1119188">
              <a:spcBef>
                <a:spcPts val="1800"/>
              </a:spcBef>
              <a:buClr>
                <a:srgbClr val="006666"/>
              </a:buClr>
              <a:buSzPct val="90000"/>
              <a:buFont typeface="Wingdings" pitchFamily="2" charset="2"/>
              <a:buChar char="q"/>
              <a:defRPr/>
            </a:pPr>
            <a:r>
              <a:rPr lang="uk-UA" sz="2000" dirty="0" smtClean="0">
                <a:solidFill>
                  <a:srgbClr val="006666"/>
                </a:solidFill>
                <a:latin typeface="Arial" pitchFamily="34" charset="0"/>
                <a:cs typeface="Arial" pitchFamily="34" charset="0"/>
              </a:rPr>
              <a:t> Створено регіональні плани щодо моделювання концепції БДДШ у пілотних закладах Донецької і Луганської областей</a:t>
            </a:r>
          </a:p>
          <a:p>
            <a:pPr marL="180000" lvl="2" indent="144000" defTabSz="1119188">
              <a:spcBef>
                <a:spcPts val="1800"/>
              </a:spcBef>
              <a:buClr>
                <a:srgbClr val="006666"/>
              </a:buClr>
              <a:buSzPct val="90000"/>
              <a:buFont typeface="Wingdings" pitchFamily="2" charset="2"/>
              <a:buChar char="q"/>
              <a:defRPr/>
            </a:pPr>
            <a:r>
              <a:rPr lang="uk-UA" sz="2000" dirty="0" smtClean="0">
                <a:solidFill>
                  <a:srgbClr val="006666"/>
                </a:solidFill>
                <a:latin typeface="Arial" pitchFamily="34" charset="0"/>
                <a:cs typeface="Arial" pitchFamily="34" charset="0"/>
              </a:rPr>
              <a:t> Проведено наради керівників обласних та районних (міських), об’єднаних територіальних громад органів управляння освітою, що забезпечили сталу підтримку проекту</a:t>
            </a:r>
          </a:p>
          <a:p>
            <a:pPr marL="180000" lvl="2" indent="144000" defTabSz="1119188">
              <a:spcBef>
                <a:spcPts val="1800"/>
              </a:spcBef>
              <a:buClr>
                <a:srgbClr val="006666"/>
              </a:buClr>
              <a:buSzPct val="90000"/>
              <a:buFont typeface="Wingdings" pitchFamily="2" charset="2"/>
              <a:buChar char="q"/>
              <a:defRPr/>
            </a:pPr>
            <a:r>
              <a:rPr lang="uk-UA" sz="2000" dirty="0" smtClean="0">
                <a:solidFill>
                  <a:srgbClr val="006666"/>
                </a:solidFill>
                <a:latin typeface="Arial" pitchFamily="34" charset="0"/>
                <a:cs typeface="Arial" pitchFamily="34" charset="0"/>
              </a:rPr>
              <a:t> Розроблено онлайн - інструменти  для експрес оцінювання і комплексного планування змін</a:t>
            </a:r>
          </a:p>
          <a:p>
            <a:pPr marL="180000" lvl="2" indent="144000" defTabSz="1119188">
              <a:spcBef>
                <a:spcPts val="1800"/>
              </a:spcBef>
              <a:buClr>
                <a:srgbClr val="006666"/>
              </a:buClr>
              <a:buSzPct val="90000"/>
              <a:buFont typeface="Wingdings" pitchFamily="2" charset="2"/>
              <a:buChar char="q"/>
              <a:defRPr/>
            </a:pPr>
            <a:r>
              <a:rPr lang="uk-UA" sz="2000" dirty="0" smtClean="0">
                <a:solidFill>
                  <a:srgbClr val="006666"/>
                </a:solidFill>
                <a:latin typeface="Arial" pitchFamily="34" charset="0"/>
                <a:cs typeface="Arial" pitchFamily="34" charset="0"/>
              </a:rPr>
              <a:t> За допомогою онлайн - інструментів пілотні заклади сформували профілі закладу і плани дій на 2018 рік</a:t>
            </a:r>
          </a:p>
          <a:p>
            <a:pPr marL="180000" lvl="2" indent="144000" defTabSz="1119188">
              <a:spcBef>
                <a:spcPts val="600"/>
              </a:spcBef>
              <a:buClr>
                <a:srgbClr val="006666"/>
              </a:buClr>
              <a:buSzPct val="90000"/>
              <a:buFont typeface="Wingdings" pitchFamily="2" charset="2"/>
              <a:buChar char="q"/>
              <a:defRPr/>
            </a:pPr>
            <a:endParaRPr lang="uk-UA" sz="2000" dirty="0" smtClean="0">
              <a:solidFill>
                <a:srgbClr val="006666"/>
              </a:solidFill>
              <a:latin typeface="Arial" pitchFamily="34" charset="0"/>
              <a:cs typeface="Arial" pitchFamily="34" charset="0"/>
            </a:endParaRPr>
          </a:p>
          <a:p>
            <a:pPr marL="252000" lvl="2" indent="324000" defTabSz="1119188">
              <a:spcBef>
                <a:spcPts val="600"/>
              </a:spcBef>
              <a:buClr>
                <a:srgbClr val="006666"/>
              </a:buClr>
              <a:buSzPct val="90000"/>
              <a:buAutoNum type="arabicPeriod"/>
              <a:defRPr/>
            </a:pPr>
            <a:endParaRPr lang="uk-UA" sz="2000" dirty="0" smtClean="0">
              <a:solidFill>
                <a:srgbClr val="006666"/>
              </a:solidFill>
              <a:latin typeface="Arial" pitchFamily="34" charset="0"/>
              <a:cs typeface="Arial" pitchFamily="34" charset="0"/>
            </a:endParaRPr>
          </a:p>
        </p:txBody>
      </p:sp>
      <p:pic>
        <p:nvPicPr>
          <p:cNvPr id="11" name="Picture 2" descr="C:\Users\VAIO\Desktop\Screenshot_1.png"/>
          <p:cNvPicPr>
            <a:picLocks noChangeAspect="1" noChangeArrowheads="1"/>
          </p:cNvPicPr>
          <p:nvPr/>
        </p:nvPicPr>
        <p:blipFill>
          <a:blip r:embed="rId2" cstate="print"/>
          <a:srcRect/>
          <a:stretch>
            <a:fillRect/>
          </a:stretch>
        </p:blipFill>
        <p:spPr bwMode="auto">
          <a:xfrm>
            <a:off x="5004048" y="980728"/>
            <a:ext cx="2842079" cy="1734647"/>
          </a:xfrm>
          <a:prstGeom prst="rect">
            <a:avLst/>
          </a:prstGeom>
          <a:solidFill>
            <a:schemeClr val="accent3">
              <a:lumMod val="40000"/>
              <a:lumOff val="60000"/>
            </a:schemeClr>
          </a:solidFill>
        </p:spPr>
      </p:pic>
      <p:pic>
        <p:nvPicPr>
          <p:cNvPr id="14" name="Picture 2" descr="C:\Users\VAIO\Desktop\11.bmp"/>
          <p:cNvPicPr>
            <a:picLocks noChangeAspect="1" noChangeArrowheads="1"/>
          </p:cNvPicPr>
          <p:nvPr/>
        </p:nvPicPr>
        <p:blipFill>
          <a:blip r:embed="rId3" cstate="print"/>
          <a:srcRect/>
          <a:stretch>
            <a:fillRect/>
          </a:stretch>
        </p:blipFill>
        <p:spPr bwMode="auto">
          <a:xfrm>
            <a:off x="5580112" y="2204864"/>
            <a:ext cx="2952328" cy="2020015"/>
          </a:xfrm>
          <a:prstGeom prst="rect">
            <a:avLst/>
          </a:prstGeom>
          <a:noFill/>
          <a:ln>
            <a:solidFill>
              <a:schemeClr val="accent3">
                <a:lumMod val="40000"/>
                <a:lumOff val="60000"/>
              </a:schemeClr>
            </a:solidFill>
          </a:ln>
        </p:spPr>
      </p:pic>
      <p:pic>
        <p:nvPicPr>
          <p:cNvPr id="5123" name="Picture 3" descr="C:\Users\VAIO\Desktop\express-export 2019-02-05 14-38.png"/>
          <p:cNvPicPr>
            <a:picLocks noChangeAspect="1" noChangeArrowheads="1"/>
          </p:cNvPicPr>
          <p:nvPr/>
        </p:nvPicPr>
        <p:blipFill>
          <a:blip r:embed="rId4" cstate="print"/>
          <a:srcRect/>
          <a:stretch>
            <a:fillRect/>
          </a:stretch>
        </p:blipFill>
        <p:spPr bwMode="auto">
          <a:xfrm>
            <a:off x="4499992" y="4293096"/>
            <a:ext cx="2610682" cy="1739500"/>
          </a:xfrm>
          <a:prstGeom prst="rect">
            <a:avLst/>
          </a:prstGeom>
          <a:noFill/>
          <a:ln>
            <a:solidFill>
              <a:schemeClr val="accent3">
                <a:lumMod val="40000"/>
                <a:lumOff val="60000"/>
              </a:schemeClr>
            </a:solidFill>
          </a:ln>
        </p:spPr>
      </p:pic>
      <p:pic>
        <p:nvPicPr>
          <p:cNvPr id="5124" name="Picture 4" descr="C:\Users\VAIO\Desktop\express-export 2019-02-05 14-41.png"/>
          <p:cNvPicPr>
            <a:picLocks noChangeAspect="1" noChangeArrowheads="1"/>
          </p:cNvPicPr>
          <p:nvPr/>
        </p:nvPicPr>
        <p:blipFill>
          <a:blip r:embed="rId5" cstate="print"/>
          <a:srcRect/>
          <a:stretch>
            <a:fillRect/>
          </a:stretch>
        </p:blipFill>
        <p:spPr bwMode="auto">
          <a:xfrm>
            <a:off x="6516216" y="5013176"/>
            <a:ext cx="2485641" cy="1656184"/>
          </a:xfrm>
          <a:prstGeom prst="rect">
            <a:avLst/>
          </a:prstGeom>
          <a:noFill/>
          <a:ln>
            <a:solidFill>
              <a:schemeClr val="accent3">
                <a:lumMod val="40000"/>
                <a:lumOff val="60000"/>
              </a:schemeClr>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Grp="1" noChangeArrowheads="1"/>
          </p:cNvSpPr>
          <p:nvPr>
            <p:ph type="title" idx="4294967295"/>
          </p:nvPr>
        </p:nvSpPr>
        <p:spPr>
          <a:xfrm>
            <a:off x="0" y="-27384"/>
            <a:ext cx="9144000" cy="1080121"/>
          </a:xfrm>
        </p:spPr>
        <p:txBody>
          <a:bodyPr>
            <a:normAutofit/>
          </a:bodyPr>
          <a:lstStyle/>
          <a:p>
            <a:pPr>
              <a:spcBef>
                <a:spcPts val="600"/>
              </a:spcBef>
            </a:pPr>
            <a:r>
              <a:rPr lang="uk-UA" sz="2600" b="1" dirty="0" smtClean="0">
                <a:solidFill>
                  <a:srgbClr val="006666"/>
                </a:solidFill>
                <a:latin typeface="Arial" pitchFamily="34" charset="0"/>
                <a:cs typeface="Arial" pitchFamily="34" charset="0"/>
              </a:rPr>
              <a:t>Деякі конкретні результати за 2018 рік (продовження)</a:t>
            </a:r>
          </a:p>
        </p:txBody>
      </p:sp>
      <p:sp>
        <p:nvSpPr>
          <p:cNvPr id="12" name="Стрелка вправо 11"/>
          <p:cNvSpPr/>
          <p:nvPr/>
        </p:nvSpPr>
        <p:spPr>
          <a:xfrm>
            <a:off x="10692680" y="1268760"/>
            <a:ext cx="576064" cy="288032"/>
          </a:xfrm>
          <a:prstGeom prst="rightArrow">
            <a:avLst/>
          </a:prstGeom>
          <a:solidFill>
            <a:schemeClr val="accent6">
              <a:lumMod val="20000"/>
              <a:lumOff val="80000"/>
            </a:schemeClr>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Стрелка вправо 8"/>
          <p:cNvSpPr/>
          <p:nvPr/>
        </p:nvSpPr>
        <p:spPr>
          <a:xfrm>
            <a:off x="10332640" y="2780928"/>
            <a:ext cx="576064" cy="288032"/>
          </a:xfrm>
          <a:prstGeom prst="rightArrow">
            <a:avLst/>
          </a:prstGeom>
          <a:solidFill>
            <a:schemeClr val="accent3">
              <a:lumMod val="40000"/>
              <a:lumOff val="6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Rectangle 14"/>
          <p:cNvSpPr txBox="1">
            <a:spLocks noChangeArrowheads="1"/>
          </p:cNvSpPr>
          <p:nvPr/>
        </p:nvSpPr>
        <p:spPr>
          <a:xfrm>
            <a:off x="179512" y="1052736"/>
            <a:ext cx="4536504" cy="5472608"/>
          </a:xfrm>
          <a:prstGeom prst="rect">
            <a:avLst/>
          </a:prstGeom>
          <a:solidFill>
            <a:schemeClr val="accent3">
              <a:lumMod val="20000"/>
              <a:lumOff val="80000"/>
            </a:schemeClr>
          </a:solidFill>
        </p:spPr>
        <p:txBody>
          <a:bodyPr vert="horz" lIns="91440" tIns="45720" rIns="91440" bIns="45720" rtlCol="0">
            <a:normAutofit/>
          </a:bodyPr>
          <a:lstStyle/>
          <a:p>
            <a:pPr marL="457200" lvl="3" defTabSz="1119188">
              <a:spcBef>
                <a:spcPts val="600"/>
              </a:spcBef>
              <a:buClr>
                <a:srgbClr val="006666"/>
              </a:buClr>
              <a:buSzPct val="90000"/>
              <a:defRPr/>
            </a:pPr>
            <a:endParaRPr lang="uk-UA" sz="800" dirty="0" smtClean="0"/>
          </a:p>
          <a:p>
            <a:pPr marL="180000" lvl="2" indent="144000" defTabSz="1119188">
              <a:spcBef>
                <a:spcPts val="1800"/>
              </a:spcBef>
              <a:buClr>
                <a:srgbClr val="006666"/>
              </a:buClr>
              <a:buSzPct val="90000"/>
              <a:buFont typeface="Wingdings" pitchFamily="2" charset="2"/>
              <a:buChar char="q"/>
              <a:defRPr/>
            </a:pPr>
            <a:r>
              <a:rPr lang="uk-UA" sz="2000" dirty="0" smtClean="0">
                <a:solidFill>
                  <a:srgbClr val="006666"/>
                </a:solidFill>
                <a:latin typeface="Arial" pitchFamily="34" charset="0"/>
                <a:cs typeface="Arial" pitchFamily="34" charset="0"/>
              </a:rPr>
              <a:t> Розроблено онлайн - курс БДДШ, який станом на 05.02.2019 пройшли 905 осіб</a:t>
            </a:r>
          </a:p>
          <a:p>
            <a:pPr marL="180000" lvl="2" indent="144000" defTabSz="1119188">
              <a:spcBef>
                <a:spcPts val="1800"/>
              </a:spcBef>
              <a:buClr>
                <a:srgbClr val="006666"/>
              </a:buClr>
              <a:buSzPct val="90000"/>
              <a:buFont typeface="Wingdings" pitchFamily="2" charset="2"/>
              <a:buChar char="q"/>
              <a:defRPr/>
            </a:pPr>
            <a:r>
              <a:rPr lang="uk-UA" sz="2000" dirty="0" smtClean="0">
                <a:solidFill>
                  <a:srgbClr val="006666"/>
                </a:solidFill>
                <a:latin typeface="Arial" pitchFamily="34" charset="0"/>
                <a:cs typeface="Arial" pitchFamily="34" charset="0"/>
              </a:rPr>
              <a:t> Представники 14 пілотних закладів пройшли  очні тренінги і онлайн- курси з різних аспектів  БДДШ, включаючи тренінги з питань БДДШ, компетентісного навчання, надання психосоціальної підтримки,  інклюзивного навчання, медіації, протидії булінгу, формування соціальних навичок, залучення молоді тощо</a:t>
            </a:r>
          </a:p>
          <a:p>
            <a:pPr marL="180000" lvl="2" indent="144000" defTabSz="1119188">
              <a:spcBef>
                <a:spcPts val="1200"/>
              </a:spcBef>
              <a:buClr>
                <a:srgbClr val="006666"/>
              </a:buClr>
              <a:buSzPct val="90000"/>
              <a:buAutoNum type="arabicPeriod"/>
              <a:defRPr/>
            </a:pPr>
            <a:endParaRPr lang="uk-UA" sz="2000" dirty="0" smtClean="0">
              <a:solidFill>
                <a:srgbClr val="006666"/>
              </a:solidFill>
              <a:latin typeface="Arial" pitchFamily="34" charset="0"/>
              <a:cs typeface="Arial" pitchFamily="34" charset="0"/>
            </a:endParaRPr>
          </a:p>
          <a:p>
            <a:pPr marL="252000" lvl="2" indent="324000" defTabSz="1119188">
              <a:spcBef>
                <a:spcPts val="1200"/>
              </a:spcBef>
              <a:buClr>
                <a:srgbClr val="006666"/>
              </a:buClr>
              <a:buSzPct val="90000"/>
              <a:buAutoNum type="arabicPeriod"/>
              <a:defRPr/>
            </a:pPr>
            <a:endParaRPr lang="uk-UA" sz="2000" dirty="0" smtClean="0">
              <a:solidFill>
                <a:srgbClr val="006666"/>
              </a:solidFill>
              <a:latin typeface="Arial" pitchFamily="34" charset="0"/>
              <a:cs typeface="Arial" pitchFamily="34" charset="0"/>
            </a:endParaRPr>
          </a:p>
        </p:txBody>
      </p:sp>
      <p:pic>
        <p:nvPicPr>
          <p:cNvPr id="5122" name="Picture 2" descr="C:\Users\VAIO\Desktop\Screenshot_1.png"/>
          <p:cNvPicPr>
            <a:picLocks noChangeAspect="1" noChangeArrowheads="1"/>
          </p:cNvPicPr>
          <p:nvPr/>
        </p:nvPicPr>
        <p:blipFill>
          <a:blip r:embed="rId2" cstate="print"/>
          <a:srcRect/>
          <a:stretch>
            <a:fillRect/>
          </a:stretch>
        </p:blipFill>
        <p:spPr bwMode="auto">
          <a:xfrm>
            <a:off x="4809051" y="1124744"/>
            <a:ext cx="4227445" cy="1944216"/>
          </a:xfrm>
          <a:prstGeom prst="rect">
            <a:avLst/>
          </a:prstGeom>
          <a:noFill/>
        </p:spPr>
      </p:pic>
      <p:pic>
        <p:nvPicPr>
          <p:cNvPr id="6148" name="Picture 4" descr="C:\Users\VAIO\Desktop\НАРАДА БШ 20-21.09.2018\8_Фото Семінар БДДШ 20-21 вересня 2018\DSC_0477.JPG"/>
          <p:cNvPicPr>
            <a:picLocks noChangeAspect="1" noChangeArrowheads="1"/>
          </p:cNvPicPr>
          <p:nvPr/>
        </p:nvPicPr>
        <p:blipFill>
          <a:blip r:embed="rId3" cstate="print"/>
          <a:srcRect/>
          <a:stretch>
            <a:fillRect/>
          </a:stretch>
        </p:blipFill>
        <p:spPr bwMode="auto">
          <a:xfrm>
            <a:off x="5076056" y="3212976"/>
            <a:ext cx="2880320" cy="1912983"/>
          </a:xfrm>
          <a:prstGeom prst="rect">
            <a:avLst/>
          </a:prstGeom>
          <a:noFill/>
        </p:spPr>
      </p:pic>
      <p:pic>
        <p:nvPicPr>
          <p:cNvPr id="6150" name="Picture 6" descr="D:\265_ ЮНІСЕФ ПРОДОВЖЕННЯ БДДШ 2019\6_ТРЕНІНГИ І НАРАДИ 2019\2_ТоТ Київ 15-17 січня 2019\9_ФОТО ТОТ 15-17 січня 2019\ДЕНЬ 2\DSC_0338.jpg"/>
          <p:cNvPicPr>
            <a:picLocks noChangeAspect="1" noChangeArrowheads="1"/>
          </p:cNvPicPr>
          <p:nvPr/>
        </p:nvPicPr>
        <p:blipFill>
          <a:blip r:embed="rId4" cstate="print"/>
          <a:srcRect/>
          <a:stretch>
            <a:fillRect/>
          </a:stretch>
        </p:blipFill>
        <p:spPr bwMode="auto">
          <a:xfrm>
            <a:off x="5940152" y="4749936"/>
            <a:ext cx="2808312" cy="186515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Grp="1" noChangeArrowheads="1"/>
          </p:cNvSpPr>
          <p:nvPr>
            <p:ph type="title" idx="4294967295"/>
          </p:nvPr>
        </p:nvSpPr>
        <p:spPr>
          <a:xfrm>
            <a:off x="251520" y="188640"/>
            <a:ext cx="8640960" cy="1512168"/>
          </a:xfrm>
          <a:solidFill>
            <a:schemeClr val="accent3">
              <a:lumMod val="20000"/>
              <a:lumOff val="80000"/>
            </a:schemeClr>
          </a:solidFill>
          <a:ln>
            <a:solidFill>
              <a:schemeClr val="accent3">
                <a:lumMod val="60000"/>
                <a:lumOff val="40000"/>
              </a:schemeClr>
            </a:solidFill>
          </a:ln>
        </p:spPr>
        <p:txBody>
          <a:bodyPr>
            <a:normAutofit/>
          </a:bodyPr>
          <a:lstStyle/>
          <a:p>
            <a:pPr lvl="0">
              <a:lnSpc>
                <a:spcPct val="120000"/>
              </a:lnSpc>
            </a:pPr>
            <a:r>
              <a:rPr lang="uk-UA" sz="2000" b="1" cap="all" spc="300" dirty="0" smtClean="0">
                <a:solidFill>
                  <a:srgbClr val="990000"/>
                </a:solidFill>
                <a:latin typeface="Arial Black" pitchFamily="34" charset="0"/>
                <a:ea typeface="Helvetica Neue" panose="02000503000000020004" pitchFamily="2" charset="0"/>
                <a:cs typeface="Arial" pitchFamily="34" charset="0"/>
              </a:rPr>
              <a:t>Чому це стосується всіх вас?</a:t>
            </a:r>
            <a:endParaRPr lang="uk-UA" sz="2000" b="1" dirty="0" smtClean="0">
              <a:solidFill>
                <a:srgbClr val="990000"/>
              </a:solidFill>
              <a:latin typeface="Arial" pitchFamily="34" charset="0"/>
              <a:cs typeface="Arial" pitchFamily="34" charset="0"/>
            </a:endParaRPr>
          </a:p>
        </p:txBody>
      </p:sp>
      <p:sp>
        <p:nvSpPr>
          <p:cNvPr id="5" name="Заголовок 1">
            <a:extLst>
              <a:ext uri="{FF2B5EF4-FFF2-40B4-BE49-F238E27FC236}">
                <a16:creationId xmlns:a16="http://schemas.microsoft.com/office/drawing/2014/main" xmlns="" id="{B63AB97C-BD36-854F-8B71-6D82E02BFA52}"/>
              </a:ext>
            </a:extLst>
          </p:cNvPr>
          <p:cNvSpPr txBox="1">
            <a:spLocks/>
          </p:cNvSpPr>
          <p:nvPr/>
        </p:nvSpPr>
        <p:spPr>
          <a:xfrm>
            <a:off x="323528" y="1516567"/>
            <a:ext cx="8568952" cy="1552393"/>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uk-UA" sz="3200" b="1" i="0" u="none" strike="noStrike" kern="1200" cap="none" spc="300" normalizeH="0" baseline="0" noProof="0" dirty="0">
              <a:ln>
                <a:noFill/>
              </a:ln>
              <a:solidFill>
                <a:srgbClr val="006666"/>
              </a:solidFill>
              <a:effectLst/>
              <a:uLnTx/>
              <a:uFillTx/>
              <a:latin typeface="Arial" pitchFamily="34" charset="0"/>
              <a:ea typeface="Helvetica Neue" panose="02000503000000020004" pitchFamily="2" charset="0"/>
              <a:cs typeface="Arial" pitchFamily="34" charset="0"/>
            </a:endParaRPr>
          </a:p>
        </p:txBody>
      </p:sp>
      <p:sp>
        <p:nvSpPr>
          <p:cNvPr id="11" name="Rectangle 3"/>
          <p:cNvSpPr txBox="1">
            <a:spLocks noChangeArrowheads="1"/>
          </p:cNvSpPr>
          <p:nvPr/>
        </p:nvSpPr>
        <p:spPr bwMode="auto">
          <a:xfrm>
            <a:off x="179512" y="2132856"/>
            <a:ext cx="8784976" cy="4464496"/>
          </a:xfrm>
          <a:prstGeom prst="rect">
            <a:avLst/>
          </a:prstGeom>
          <a:solidFill>
            <a:schemeClr val="accent3">
              <a:lumMod val="20000"/>
              <a:lumOff val="80000"/>
            </a:schemeClr>
          </a:solidFill>
          <a:ln w="9525">
            <a:solidFill>
              <a:schemeClr val="accent3">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pPr algn="ctr">
              <a:lnSpc>
                <a:spcPct val="80000"/>
              </a:lnSpc>
              <a:spcBef>
                <a:spcPts val="600"/>
              </a:spcBef>
              <a:buClr>
                <a:schemeClr val="folHlink"/>
              </a:buClr>
              <a:buSzPct val="60000"/>
              <a:defRPr/>
            </a:pPr>
            <a:endParaRPr lang="uk-UA" sz="200" b="1" dirty="0" smtClean="0">
              <a:solidFill>
                <a:srgbClr val="C00000"/>
              </a:solidFill>
            </a:endParaRPr>
          </a:p>
          <a:p>
            <a:pPr marL="396000" indent="-288000">
              <a:lnSpc>
                <a:spcPct val="120000"/>
              </a:lnSpc>
              <a:spcBef>
                <a:spcPts val="1200"/>
              </a:spcBef>
              <a:buFont typeface="+mj-lt"/>
              <a:buAutoNum type="arabicPeriod"/>
            </a:pPr>
            <a:r>
              <a:rPr lang="uk-UA" sz="2000" dirty="0" smtClean="0">
                <a:latin typeface="Arial" pitchFamily="34" charset="0"/>
                <a:cs typeface="Arial" pitchFamily="34" charset="0"/>
              </a:rPr>
              <a:t>Розроблені ресурси надають можливість закладам освіти системно планувати, впроваджувати і оцінювати заходи, спрямовані на підвищення  рівня безпеки, комфорту і якості навчання</a:t>
            </a:r>
          </a:p>
          <a:p>
            <a:pPr marL="396000" indent="-288000">
              <a:lnSpc>
                <a:spcPct val="120000"/>
              </a:lnSpc>
              <a:spcBef>
                <a:spcPts val="1200"/>
              </a:spcBef>
              <a:buFont typeface="+mj-lt"/>
              <a:buAutoNum type="arabicPeriod"/>
            </a:pPr>
            <a:r>
              <a:rPr lang="uk-UA" sz="2000" dirty="0" smtClean="0">
                <a:latin typeface="Arial" pitchFamily="34" charset="0"/>
                <a:cs typeface="Arial" pitchFamily="34" charset="0"/>
              </a:rPr>
              <a:t>МОН України спільно з  Дитячим фондом ООН (ЮНІСЕФ)  планує на 2020-2021 роки впровадження концепції «Безпечна і дружня  до дитини школа» у 120 закладах освіти з усіх регіонів України</a:t>
            </a:r>
          </a:p>
          <a:p>
            <a:pPr marL="396000" indent="-288000">
              <a:lnSpc>
                <a:spcPct val="120000"/>
              </a:lnSpc>
              <a:spcBef>
                <a:spcPts val="1200"/>
              </a:spcBef>
              <a:buFont typeface="+mj-lt"/>
              <a:buAutoNum type="arabicPeriod"/>
            </a:pPr>
            <a:r>
              <a:rPr lang="uk-UA" sz="2000" dirty="0" smtClean="0">
                <a:latin typeface="Arial" pitchFamily="34" charset="0"/>
                <a:cs typeface="Arial" pitchFamily="34" charset="0"/>
              </a:rPr>
              <a:t>Ресурси, що пропонуються – це вже апробований інструмент для самооцінювання закладів освіти в рамках інституційного аудиту, що запроваджується, починаючи з 2019 року</a:t>
            </a:r>
          </a:p>
          <a:p>
            <a:pPr marL="637200" indent="-252000">
              <a:lnSpc>
                <a:spcPct val="120000"/>
              </a:lnSpc>
              <a:spcBef>
                <a:spcPts val="600"/>
              </a:spcBef>
              <a:buFont typeface="+mj-lt"/>
              <a:buAutoNum type="arabicPeriod"/>
            </a:pPr>
            <a:endParaRPr lang="uk-UA" sz="2000" dirty="0" smtClean="0">
              <a:latin typeface="Arial" pitchFamily="34" charset="0"/>
              <a:cs typeface="Arial" pitchFamily="34" charset="0"/>
            </a:endParaRPr>
          </a:p>
          <a:p>
            <a:pPr marL="637200" indent="-252000">
              <a:lnSpc>
                <a:spcPct val="120000"/>
              </a:lnSpc>
              <a:spcBef>
                <a:spcPts val="600"/>
              </a:spcBef>
              <a:buFont typeface="+mj-lt"/>
              <a:buAutoNum type="arabicPeriod"/>
            </a:pPr>
            <a:endParaRPr lang="ru-RU" sz="2000" dirty="0" smtClean="0">
              <a:latin typeface="Arial" pitchFamily="34" charset="0"/>
              <a:cs typeface="Arial" pitchFamily="34" charset="0"/>
            </a:endParaRPr>
          </a:p>
          <a:p>
            <a:pPr marL="637200" indent="-457200">
              <a:lnSpc>
                <a:spcPct val="120000"/>
              </a:lnSpc>
              <a:spcBef>
                <a:spcPts val="600"/>
              </a:spcBef>
              <a:buFont typeface="+mj-lt"/>
              <a:buAutoNum type="arabicPeriod"/>
            </a:pPr>
            <a:endParaRPr lang="uk-UA" sz="2000" dirty="0" smtClean="0">
              <a:latin typeface="Arial" pitchFamily="34" charset="0"/>
              <a:cs typeface="Arial" pitchFamily="34" charset="0"/>
            </a:endParaRPr>
          </a:p>
          <a:p>
            <a:pPr marL="637200" indent="-457200">
              <a:lnSpc>
                <a:spcPct val="120000"/>
              </a:lnSpc>
              <a:spcBef>
                <a:spcPts val="600"/>
              </a:spcBef>
              <a:buFont typeface="+mj-lt"/>
              <a:buAutoNum type="arabicPeriod"/>
            </a:pPr>
            <a:endParaRPr lang="uk-UA" sz="2400" dirty="0" smtClean="0">
              <a:solidFill>
                <a:srgbClr val="006666"/>
              </a:solidFill>
              <a:latin typeface="Arial" pitchFamily="34" charset="0"/>
              <a:cs typeface="Arial" pitchFamily="34" charset="0"/>
            </a:endParaRPr>
          </a:p>
          <a:p>
            <a:pPr marL="177800" lvl="1" indent="-177800" algn="l">
              <a:lnSpc>
                <a:spcPct val="85000"/>
              </a:lnSpc>
              <a:spcBef>
                <a:spcPts val="1200"/>
              </a:spcBef>
              <a:buClr>
                <a:srgbClr val="006666"/>
              </a:buClr>
              <a:buSzPct val="70000"/>
              <a:buFont typeface="Wingdings" pitchFamily="2" charset="2"/>
              <a:buChar char="Ø"/>
              <a:defRPr/>
            </a:pPr>
            <a:r>
              <a:rPr lang="uk-UA" sz="2000" dirty="0" err="1" smtClean="0">
                <a:solidFill>
                  <a:srgbClr val="006666"/>
                </a:solidFill>
                <a:latin typeface="Helvetica Neue"/>
              </a:rPr>
              <a:t>ованих</a:t>
            </a:r>
            <a:endParaRPr lang="en-US" sz="2000" dirty="0" smtClean="0">
              <a:solidFill>
                <a:srgbClr val="006666"/>
              </a:solidFill>
              <a:latin typeface="Helvetica Neue"/>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Users\VAIO\Desktop\ВЖР програма.jpg"/>
          <p:cNvPicPr>
            <a:picLocks noChangeAspect="1" noChangeArrowheads="1"/>
          </p:cNvPicPr>
          <p:nvPr/>
        </p:nvPicPr>
        <p:blipFill>
          <a:blip r:embed="rId2" cstate="print"/>
          <a:srcRect/>
          <a:stretch>
            <a:fillRect/>
          </a:stretch>
        </p:blipFill>
        <p:spPr bwMode="auto">
          <a:xfrm>
            <a:off x="7452320" y="839165"/>
            <a:ext cx="1584176" cy="2157787"/>
          </a:xfrm>
          <a:prstGeom prst="rect">
            <a:avLst/>
          </a:prstGeom>
          <a:noFill/>
          <a:ln>
            <a:solidFill>
              <a:schemeClr val="accent3">
                <a:lumMod val="40000"/>
                <a:lumOff val="60000"/>
              </a:schemeClr>
            </a:solidFill>
          </a:ln>
        </p:spPr>
      </p:pic>
      <p:sp>
        <p:nvSpPr>
          <p:cNvPr id="10242" name="Rectangle 13"/>
          <p:cNvSpPr>
            <a:spLocks noGrp="1" noChangeArrowheads="1"/>
          </p:cNvSpPr>
          <p:nvPr>
            <p:ph type="title" idx="4294967295"/>
          </p:nvPr>
        </p:nvSpPr>
        <p:spPr>
          <a:xfrm>
            <a:off x="0" y="-27384"/>
            <a:ext cx="9144000" cy="1080121"/>
          </a:xfrm>
        </p:spPr>
        <p:txBody>
          <a:bodyPr>
            <a:normAutofit/>
          </a:bodyPr>
          <a:lstStyle/>
          <a:p>
            <a:pPr>
              <a:spcBef>
                <a:spcPts val="600"/>
              </a:spcBef>
            </a:pPr>
            <a:r>
              <a:rPr lang="uk-UA" sz="2600" b="1" dirty="0" smtClean="0">
                <a:solidFill>
                  <a:srgbClr val="006666"/>
                </a:solidFill>
                <a:latin typeface="Arial" pitchFamily="34" charset="0"/>
                <a:cs typeface="Arial" pitchFamily="34" charset="0"/>
              </a:rPr>
              <a:t>Деякі конкретні результати за 2018 рік (продовження)</a:t>
            </a:r>
          </a:p>
        </p:txBody>
      </p:sp>
      <p:sp>
        <p:nvSpPr>
          <p:cNvPr id="9" name="Стрелка вправо 8"/>
          <p:cNvSpPr/>
          <p:nvPr/>
        </p:nvSpPr>
        <p:spPr>
          <a:xfrm>
            <a:off x="9900592" y="2780928"/>
            <a:ext cx="576064" cy="288032"/>
          </a:xfrm>
          <a:prstGeom prst="rightArrow">
            <a:avLst/>
          </a:prstGeom>
          <a:solidFill>
            <a:schemeClr val="accent3">
              <a:lumMod val="40000"/>
              <a:lumOff val="6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Rectangle 14"/>
          <p:cNvSpPr txBox="1">
            <a:spLocks noChangeArrowheads="1"/>
          </p:cNvSpPr>
          <p:nvPr/>
        </p:nvSpPr>
        <p:spPr>
          <a:xfrm>
            <a:off x="107504" y="1052736"/>
            <a:ext cx="4392488" cy="5472608"/>
          </a:xfrm>
          <a:prstGeom prst="rect">
            <a:avLst/>
          </a:prstGeom>
          <a:solidFill>
            <a:schemeClr val="accent3">
              <a:lumMod val="20000"/>
              <a:lumOff val="80000"/>
            </a:schemeClr>
          </a:solidFill>
        </p:spPr>
        <p:txBody>
          <a:bodyPr vert="horz" lIns="91440" tIns="45720" rIns="91440" bIns="45720" rtlCol="0">
            <a:normAutofit fontScale="92500" lnSpcReduction="10000"/>
          </a:bodyPr>
          <a:lstStyle/>
          <a:p>
            <a:pPr marL="457200" lvl="3" defTabSz="1119188">
              <a:spcBef>
                <a:spcPts val="600"/>
              </a:spcBef>
              <a:buClr>
                <a:srgbClr val="006666"/>
              </a:buClr>
              <a:buSzPct val="90000"/>
              <a:defRPr/>
            </a:pPr>
            <a:endParaRPr lang="uk-UA" sz="800" dirty="0" smtClean="0"/>
          </a:p>
          <a:p>
            <a:pPr marL="180000" lvl="2" indent="144000" defTabSz="1119188">
              <a:spcBef>
                <a:spcPts val="1800"/>
              </a:spcBef>
              <a:buClr>
                <a:srgbClr val="006666"/>
              </a:buClr>
              <a:buSzPct val="90000"/>
              <a:buFont typeface="Wingdings" pitchFamily="2" charset="2"/>
              <a:buChar char="q"/>
              <a:defRPr/>
            </a:pPr>
            <a:r>
              <a:rPr lang="uk-UA" sz="2000" dirty="0" smtClean="0">
                <a:solidFill>
                  <a:srgbClr val="006666"/>
                </a:solidFill>
                <a:latin typeface="Arial" pitchFamily="34" charset="0"/>
                <a:cs typeface="Arial" pitchFamily="34" charset="0"/>
              </a:rPr>
              <a:t> Всі заклади загальної середньої освіти Донецької і Луганської областей  отримали друковані комплекти </a:t>
            </a:r>
            <a:r>
              <a:rPr lang="ru-RU" sz="2000" dirty="0" smtClean="0">
                <a:solidFill>
                  <a:srgbClr val="006666"/>
                </a:solidFill>
                <a:latin typeface="Arial" pitchFamily="34" charset="0"/>
                <a:cs typeface="Arial" pitchFamily="34" charset="0"/>
              </a:rPr>
              <a:t>«</a:t>
            </a:r>
            <a:r>
              <a:rPr lang="uk-UA" sz="2000" dirty="0" smtClean="0">
                <a:solidFill>
                  <a:srgbClr val="006666"/>
                </a:solidFill>
                <a:latin typeface="Arial" pitchFamily="34" charset="0"/>
                <a:cs typeface="Arial" pitchFamily="34" charset="0"/>
              </a:rPr>
              <a:t>Вчимося жити разом</a:t>
            </a:r>
            <a:r>
              <a:rPr lang="ru-RU" sz="2000" dirty="0" smtClean="0">
                <a:solidFill>
                  <a:srgbClr val="006666"/>
                </a:solidFill>
                <a:latin typeface="Arial" pitchFamily="34" charset="0"/>
                <a:cs typeface="Arial" pitchFamily="34" charset="0"/>
              </a:rPr>
              <a:t>» </a:t>
            </a:r>
            <a:br>
              <a:rPr lang="ru-RU" sz="2000" dirty="0" smtClean="0">
                <a:solidFill>
                  <a:srgbClr val="006666"/>
                </a:solidFill>
                <a:latin typeface="Arial" pitchFamily="34" charset="0"/>
                <a:cs typeface="Arial" pitchFamily="34" charset="0"/>
              </a:rPr>
            </a:br>
            <a:r>
              <a:rPr lang="ru-RU" sz="2000" dirty="0" smtClean="0">
                <a:solidFill>
                  <a:srgbClr val="006666"/>
                </a:solidFill>
                <a:latin typeface="Arial" pitchFamily="34" charset="0"/>
                <a:cs typeface="Arial" pitchFamily="34" charset="0"/>
              </a:rPr>
              <a:t>і «</a:t>
            </a:r>
            <a:r>
              <a:rPr lang="uk-UA" sz="2000" dirty="0" smtClean="0">
                <a:solidFill>
                  <a:srgbClr val="006666"/>
                </a:solidFill>
                <a:latin typeface="Arial" pitchFamily="34" charset="0"/>
                <a:cs typeface="Arial" pitchFamily="34" charset="0"/>
              </a:rPr>
              <a:t>Я досліджую світ</a:t>
            </a:r>
            <a:r>
              <a:rPr lang="ru-RU" sz="2000" dirty="0" smtClean="0">
                <a:solidFill>
                  <a:srgbClr val="006666"/>
                </a:solidFill>
                <a:latin typeface="Arial" pitchFamily="34" charset="0"/>
                <a:cs typeface="Arial" pitchFamily="34" charset="0"/>
              </a:rPr>
              <a:t>»</a:t>
            </a:r>
            <a:endParaRPr lang="uk-UA" sz="2000" dirty="0" smtClean="0">
              <a:solidFill>
                <a:srgbClr val="006666"/>
              </a:solidFill>
              <a:latin typeface="Arial" pitchFamily="34" charset="0"/>
              <a:cs typeface="Arial" pitchFamily="34" charset="0"/>
            </a:endParaRPr>
          </a:p>
          <a:p>
            <a:pPr marL="180000" lvl="2" indent="144000" defTabSz="1119188">
              <a:spcBef>
                <a:spcPts val="1800"/>
              </a:spcBef>
              <a:buClr>
                <a:srgbClr val="006666"/>
              </a:buClr>
              <a:buSzPct val="90000"/>
              <a:buFont typeface="Wingdings" pitchFamily="2" charset="2"/>
              <a:buChar char="q"/>
              <a:defRPr/>
            </a:pPr>
            <a:r>
              <a:rPr lang="uk-UA" sz="2000" dirty="0" smtClean="0">
                <a:solidFill>
                  <a:srgbClr val="006666"/>
                </a:solidFill>
                <a:latin typeface="Arial" pitchFamily="34" charset="0"/>
                <a:cs typeface="Arial" pitchFamily="34" charset="0"/>
              </a:rPr>
              <a:t> У Донецькій і Луганській області отримано понад 6150 сертифікатів про проходження онлайн курсів ВЖР, ОЗК, ООЖН</a:t>
            </a:r>
          </a:p>
          <a:p>
            <a:pPr marL="180000" lvl="2" indent="144000" defTabSz="1119188">
              <a:spcBef>
                <a:spcPts val="1800"/>
              </a:spcBef>
              <a:buClr>
                <a:srgbClr val="006666"/>
              </a:buClr>
              <a:buSzPct val="90000"/>
              <a:buFont typeface="Wingdings" pitchFamily="2" charset="2"/>
              <a:buChar char="q"/>
              <a:defRPr/>
            </a:pPr>
            <a:r>
              <a:rPr lang="uk-UA" sz="2000" dirty="0" smtClean="0">
                <a:solidFill>
                  <a:srgbClr val="006666"/>
                </a:solidFill>
                <a:latin typeface="Arial" pitchFamily="34" charset="0"/>
                <a:cs typeface="Arial" pitchFamily="34" charset="0"/>
              </a:rPr>
              <a:t> У січні 2019 року проведено тренінг з методики компетентісного навчання за курсом  </a:t>
            </a:r>
            <a:r>
              <a:rPr lang="ru-RU" sz="2000" dirty="0" smtClean="0">
                <a:solidFill>
                  <a:srgbClr val="006666"/>
                </a:solidFill>
                <a:latin typeface="Arial" pitchFamily="34" charset="0"/>
                <a:cs typeface="Arial" pitchFamily="34" charset="0"/>
              </a:rPr>
              <a:t>«</a:t>
            </a:r>
            <a:r>
              <a:rPr lang="uk-UA" sz="2000" dirty="0" smtClean="0">
                <a:solidFill>
                  <a:srgbClr val="006666"/>
                </a:solidFill>
                <a:latin typeface="Arial" pitchFamily="34" charset="0"/>
                <a:cs typeface="Arial" pitchFamily="34" charset="0"/>
              </a:rPr>
              <a:t>Я досліджую світ</a:t>
            </a:r>
            <a:r>
              <a:rPr lang="ru-RU" sz="2000" dirty="0" smtClean="0">
                <a:solidFill>
                  <a:srgbClr val="006666"/>
                </a:solidFill>
                <a:latin typeface="Arial" pitchFamily="34" charset="0"/>
                <a:cs typeface="Arial" pitchFamily="34" charset="0"/>
              </a:rPr>
              <a:t>» </a:t>
            </a:r>
            <a:r>
              <a:rPr lang="uk-UA" sz="2000" dirty="0" smtClean="0">
                <a:solidFill>
                  <a:srgbClr val="006666"/>
                </a:solidFill>
                <a:latin typeface="Arial" pitchFamily="34" charset="0"/>
                <a:cs typeface="Arial" pitchFamily="34" charset="0"/>
              </a:rPr>
              <a:t>для регіональних тренерів НУШ з усіх регіонів  України. </a:t>
            </a:r>
            <a:r>
              <a:rPr lang="uk-UA" sz="2000" dirty="0" smtClean="0">
                <a:solidFill>
                  <a:srgbClr val="990000"/>
                </a:solidFill>
                <a:latin typeface="Arial" pitchFamily="34" charset="0"/>
                <a:cs typeface="Arial" pitchFamily="34" charset="0"/>
              </a:rPr>
              <a:t>Тренінг підтвердив нагальну потребу такого навчання вчителів початкових класів  в рамках НУШ</a:t>
            </a:r>
          </a:p>
          <a:p>
            <a:pPr marL="180000" lvl="2" indent="144000" defTabSz="1119188">
              <a:spcBef>
                <a:spcPts val="1200"/>
              </a:spcBef>
              <a:buClr>
                <a:srgbClr val="006666"/>
              </a:buClr>
              <a:buSzPct val="90000"/>
              <a:buAutoNum type="arabicPeriod"/>
              <a:defRPr/>
            </a:pPr>
            <a:endParaRPr lang="uk-UA" sz="2000" dirty="0" smtClean="0">
              <a:solidFill>
                <a:srgbClr val="006666"/>
              </a:solidFill>
              <a:latin typeface="Arial" pitchFamily="34" charset="0"/>
              <a:cs typeface="Arial" pitchFamily="34" charset="0"/>
            </a:endParaRPr>
          </a:p>
          <a:p>
            <a:pPr marL="252000" lvl="2" indent="324000" defTabSz="1119188">
              <a:spcBef>
                <a:spcPts val="1200"/>
              </a:spcBef>
              <a:buClr>
                <a:srgbClr val="006666"/>
              </a:buClr>
              <a:buSzPct val="90000"/>
              <a:buAutoNum type="arabicPeriod"/>
              <a:defRPr/>
            </a:pPr>
            <a:endParaRPr lang="uk-UA" sz="2000" dirty="0" smtClean="0">
              <a:solidFill>
                <a:srgbClr val="006666"/>
              </a:solidFill>
              <a:latin typeface="Arial" pitchFamily="34" charset="0"/>
              <a:cs typeface="Arial" pitchFamily="34" charset="0"/>
            </a:endParaRPr>
          </a:p>
        </p:txBody>
      </p:sp>
      <p:pic>
        <p:nvPicPr>
          <p:cNvPr id="13" name="Picture 2" descr="C:\Users\VAIO\Desktop\Я ДОСЛІДЖУЮ СВІТ РІЗНЕ\3_Обкладинки ЯДС\1_Обкладинка ЯДС Посiбник для вчителя Частина 1.png"/>
          <p:cNvPicPr>
            <a:picLocks noChangeAspect="1" noChangeArrowheads="1"/>
          </p:cNvPicPr>
          <p:nvPr/>
        </p:nvPicPr>
        <p:blipFill>
          <a:blip r:embed="rId3" cstate="print"/>
          <a:srcRect/>
          <a:stretch>
            <a:fillRect/>
          </a:stretch>
        </p:blipFill>
        <p:spPr bwMode="auto">
          <a:xfrm>
            <a:off x="6029709" y="4745333"/>
            <a:ext cx="2934779" cy="1780011"/>
          </a:xfrm>
          <a:prstGeom prst="rect">
            <a:avLst/>
          </a:prstGeom>
          <a:noFill/>
          <a:ln>
            <a:solidFill>
              <a:schemeClr val="accent3">
                <a:lumMod val="40000"/>
                <a:lumOff val="60000"/>
              </a:schemeClr>
            </a:solidFill>
          </a:ln>
        </p:spPr>
      </p:pic>
      <p:pic>
        <p:nvPicPr>
          <p:cNvPr id="14" name="Содержимое 5" descr="39603571_10212797136948169_3582208926243880960_n.jpg"/>
          <p:cNvPicPr>
            <a:picLocks noChangeAspect="1"/>
          </p:cNvPicPr>
          <p:nvPr/>
        </p:nvPicPr>
        <p:blipFill>
          <a:blip r:embed="rId4" cstate="print"/>
          <a:stretch>
            <a:fillRect/>
          </a:stretch>
        </p:blipFill>
        <p:spPr>
          <a:xfrm>
            <a:off x="4644008" y="3449189"/>
            <a:ext cx="2808312" cy="1997997"/>
          </a:xfrm>
          <a:prstGeom prst="rect">
            <a:avLst/>
          </a:prstGeom>
          <a:ln>
            <a:solidFill>
              <a:schemeClr val="accent3">
                <a:lumMod val="40000"/>
                <a:lumOff val="60000"/>
              </a:schemeClr>
            </a:solidFill>
          </a:ln>
        </p:spPr>
      </p:pic>
      <p:pic>
        <p:nvPicPr>
          <p:cNvPr id="7170" name="Picture 2" descr="C:\Users\VAIO\Desktop\ВЖР вчитель.jpg"/>
          <p:cNvPicPr>
            <a:picLocks noChangeAspect="1" noChangeArrowheads="1"/>
          </p:cNvPicPr>
          <p:nvPr/>
        </p:nvPicPr>
        <p:blipFill>
          <a:blip r:embed="rId5" cstate="print"/>
          <a:srcRect/>
          <a:stretch>
            <a:fillRect/>
          </a:stretch>
        </p:blipFill>
        <p:spPr bwMode="auto">
          <a:xfrm>
            <a:off x="4644008" y="1129725"/>
            <a:ext cx="1656184" cy="2083251"/>
          </a:xfrm>
          <a:prstGeom prst="rect">
            <a:avLst/>
          </a:prstGeom>
          <a:noFill/>
          <a:ln>
            <a:solidFill>
              <a:schemeClr val="accent3">
                <a:lumMod val="40000"/>
                <a:lumOff val="60000"/>
              </a:schemeClr>
            </a:solidFill>
          </a:ln>
        </p:spPr>
      </p:pic>
      <p:pic>
        <p:nvPicPr>
          <p:cNvPr id="7171" name="Picture 3" descr="C:\Users\VAIO\Desktop\ВЖР учень.jpg"/>
          <p:cNvPicPr>
            <a:picLocks noChangeAspect="1" noChangeArrowheads="1"/>
          </p:cNvPicPr>
          <p:nvPr/>
        </p:nvPicPr>
        <p:blipFill>
          <a:blip r:embed="rId6" cstate="print"/>
          <a:srcRect/>
          <a:stretch>
            <a:fillRect/>
          </a:stretch>
        </p:blipFill>
        <p:spPr bwMode="auto">
          <a:xfrm>
            <a:off x="6156176" y="1268760"/>
            <a:ext cx="1656184" cy="2132426"/>
          </a:xfrm>
          <a:prstGeom prst="rect">
            <a:avLst/>
          </a:prstGeom>
          <a:noFill/>
          <a:ln>
            <a:solidFill>
              <a:schemeClr val="accent3">
                <a:lumMod val="40000"/>
                <a:lumOff val="60000"/>
              </a:schemeClr>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Grp="1" noChangeArrowheads="1"/>
          </p:cNvSpPr>
          <p:nvPr>
            <p:ph type="title" idx="4294967295"/>
          </p:nvPr>
        </p:nvSpPr>
        <p:spPr>
          <a:xfrm>
            <a:off x="0" y="-27383"/>
            <a:ext cx="9144000" cy="936104"/>
          </a:xfrm>
        </p:spPr>
        <p:txBody>
          <a:bodyPr>
            <a:normAutofit/>
          </a:bodyPr>
          <a:lstStyle/>
          <a:p>
            <a:pPr>
              <a:spcBef>
                <a:spcPts val="600"/>
              </a:spcBef>
            </a:pPr>
            <a:r>
              <a:rPr lang="uk-UA" sz="2600" b="1" dirty="0" smtClean="0">
                <a:solidFill>
                  <a:srgbClr val="006666"/>
                </a:solidFill>
                <a:latin typeface="Arial" pitchFamily="34" charset="0"/>
                <a:cs typeface="Arial" pitchFamily="34" charset="0"/>
              </a:rPr>
              <a:t>Деякі конкретні результати за 2018 рік (продовження)</a:t>
            </a:r>
          </a:p>
        </p:txBody>
      </p:sp>
      <p:sp>
        <p:nvSpPr>
          <p:cNvPr id="9" name="Стрелка вправо 8"/>
          <p:cNvSpPr/>
          <p:nvPr/>
        </p:nvSpPr>
        <p:spPr>
          <a:xfrm>
            <a:off x="9900592" y="2780928"/>
            <a:ext cx="576064" cy="288032"/>
          </a:xfrm>
          <a:prstGeom prst="rightArrow">
            <a:avLst/>
          </a:prstGeom>
          <a:solidFill>
            <a:schemeClr val="accent3">
              <a:lumMod val="40000"/>
              <a:lumOff val="6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Rectangle 14"/>
          <p:cNvSpPr txBox="1">
            <a:spLocks noChangeArrowheads="1"/>
          </p:cNvSpPr>
          <p:nvPr/>
        </p:nvSpPr>
        <p:spPr>
          <a:xfrm>
            <a:off x="179512" y="1052736"/>
            <a:ext cx="3744416" cy="5472608"/>
          </a:xfrm>
          <a:prstGeom prst="rect">
            <a:avLst/>
          </a:prstGeom>
          <a:solidFill>
            <a:schemeClr val="accent3">
              <a:lumMod val="20000"/>
              <a:lumOff val="80000"/>
            </a:schemeClr>
          </a:solidFill>
        </p:spPr>
        <p:txBody>
          <a:bodyPr vert="horz" lIns="91440" tIns="45720" rIns="91440" bIns="45720" rtlCol="0">
            <a:normAutofit lnSpcReduction="10000"/>
          </a:bodyPr>
          <a:lstStyle/>
          <a:p>
            <a:pPr marL="457200" lvl="3" defTabSz="1119188">
              <a:spcBef>
                <a:spcPts val="600"/>
              </a:spcBef>
              <a:buClr>
                <a:srgbClr val="006666"/>
              </a:buClr>
              <a:buSzPct val="90000"/>
              <a:defRPr/>
            </a:pPr>
            <a:endParaRPr lang="uk-UA" sz="800" dirty="0" smtClean="0"/>
          </a:p>
          <a:p>
            <a:pPr marL="180000" lvl="2" indent="144000" defTabSz="1119188">
              <a:spcBef>
                <a:spcPts val="1800"/>
              </a:spcBef>
              <a:buClr>
                <a:srgbClr val="006666"/>
              </a:buClr>
              <a:buSzPct val="90000"/>
              <a:buFont typeface="Wingdings" pitchFamily="2" charset="2"/>
              <a:buChar char="q"/>
              <a:defRPr/>
            </a:pPr>
            <a:r>
              <a:rPr lang="uk-UA" sz="2000" dirty="0" smtClean="0">
                <a:solidFill>
                  <a:srgbClr val="006666"/>
                </a:solidFill>
                <a:latin typeface="Arial" pitchFamily="34" charset="0"/>
                <a:cs typeface="Arial" pitchFamily="34" charset="0"/>
              </a:rPr>
              <a:t> Хід і результати впровадження проекту БДДШ регулярно висвітлювалися у ЗМІ, на сайтах департаментів освіти і  пілотних закладів, соціальних мережах</a:t>
            </a:r>
          </a:p>
          <a:p>
            <a:pPr marL="180000" lvl="2" indent="144000" defTabSz="1119188">
              <a:spcBef>
                <a:spcPts val="1800"/>
              </a:spcBef>
              <a:buClr>
                <a:srgbClr val="006666"/>
              </a:buClr>
              <a:buSzPct val="90000"/>
              <a:buFont typeface="Wingdings" pitchFamily="2" charset="2"/>
              <a:buChar char="q"/>
              <a:defRPr/>
            </a:pPr>
            <a:r>
              <a:rPr lang="uk-UA" sz="2000" dirty="0" smtClean="0">
                <a:solidFill>
                  <a:srgbClr val="006666"/>
                </a:solidFill>
                <a:latin typeface="Arial" pitchFamily="34" charset="0"/>
                <a:cs typeface="Arial" pitchFamily="34" charset="0"/>
              </a:rPr>
              <a:t> </a:t>
            </a:r>
            <a:r>
              <a:rPr lang="ru-RU" sz="2000" dirty="0" smtClean="0"/>
              <a:t> </a:t>
            </a:r>
            <a:r>
              <a:rPr lang="uk-UA" sz="2000" dirty="0" smtClean="0">
                <a:solidFill>
                  <a:srgbClr val="006666"/>
                </a:solidFill>
                <a:latin typeface="Arial" pitchFamily="34" charset="0"/>
                <a:cs typeface="Arial" pitchFamily="34" charset="0"/>
              </a:rPr>
              <a:t>Зокрема, канал UA: Донбас створив чудовий відеоролик про проект "Вчимося жити разом", який з 2015 року впроваджувався у Луганській області за підтримки Дитячого фонду ООН (ЮНІСЕФ) та Європейського Союзу.   </a:t>
            </a:r>
          </a:p>
          <a:p>
            <a:pPr marL="180000" lvl="2" indent="144000" defTabSz="1119188">
              <a:spcBef>
                <a:spcPts val="1200"/>
              </a:spcBef>
              <a:buClr>
                <a:srgbClr val="006666"/>
              </a:buClr>
              <a:buSzPct val="90000"/>
              <a:buAutoNum type="arabicPeriod"/>
              <a:defRPr/>
            </a:pPr>
            <a:endParaRPr lang="uk-UA" sz="2000" dirty="0" smtClean="0">
              <a:solidFill>
                <a:srgbClr val="006666"/>
              </a:solidFill>
              <a:latin typeface="Arial" pitchFamily="34" charset="0"/>
              <a:cs typeface="Arial" pitchFamily="34" charset="0"/>
            </a:endParaRPr>
          </a:p>
          <a:p>
            <a:pPr marL="252000" lvl="2" indent="324000" defTabSz="1119188">
              <a:spcBef>
                <a:spcPts val="1200"/>
              </a:spcBef>
              <a:buClr>
                <a:srgbClr val="006666"/>
              </a:buClr>
              <a:buSzPct val="90000"/>
              <a:buAutoNum type="arabicPeriod"/>
              <a:defRPr/>
            </a:pPr>
            <a:endParaRPr lang="uk-UA" sz="2000" dirty="0" smtClean="0">
              <a:solidFill>
                <a:srgbClr val="006666"/>
              </a:solidFill>
              <a:latin typeface="Arial" pitchFamily="34" charset="0"/>
              <a:cs typeface="Arial" pitchFamily="34" charset="0"/>
            </a:endParaRPr>
          </a:p>
        </p:txBody>
      </p:sp>
      <p:sp>
        <p:nvSpPr>
          <p:cNvPr id="12" name="Прямоугольник 11"/>
          <p:cNvSpPr/>
          <p:nvPr/>
        </p:nvSpPr>
        <p:spPr>
          <a:xfrm>
            <a:off x="5364088" y="6488668"/>
            <a:ext cx="2051011" cy="369332"/>
          </a:xfrm>
          <a:prstGeom prst="rect">
            <a:avLst/>
          </a:prstGeom>
        </p:spPr>
        <p:txBody>
          <a:bodyPr wrap="none">
            <a:spAutoFit/>
          </a:bodyPr>
          <a:lstStyle/>
          <a:p>
            <a:r>
              <a:rPr lang="en-GB" dirty="0" smtClean="0"/>
              <a:t>http://autta.org.ua/</a:t>
            </a:r>
            <a:endParaRPr lang="ru-RU" dirty="0"/>
          </a:p>
        </p:txBody>
      </p:sp>
      <p:pic>
        <p:nvPicPr>
          <p:cNvPr id="8195" name="Picture 3" descr="C:\Users\VAIO\Desktop\Screenshot_4.png"/>
          <p:cNvPicPr>
            <a:picLocks noChangeAspect="1" noChangeArrowheads="1"/>
          </p:cNvPicPr>
          <p:nvPr/>
        </p:nvPicPr>
        <p:blipFill>
          <a:blip r:embed="rId2" cstate="print"/>
          <a:srcRect/>
          <a:stretch>
            <a:fillRect/>
          </a:stretch>
        </p:blipFill>
        <p:spPr bwMode="auto">
          <a:xfrm>
            <a:off x="5220072" y="1946891"/>
            <a:ext cx="3839741" cy="1770141"/>
          </a:xfrm>
          <a:prstGeom prst="rect">
            <a:avLst/>
          </a:prstGeom>
          <a:noFill/>
          <a:ln>
            <a:solidFill>
              <a:schemeClr val="accent3">
                <a:lumMod val="40000"/>
                <a:lumOff val="60000"/>
              </a:schemeClr>
            </a:solidFill>
          </a:ln>
        </p:spPr>
      </p:pic>
      <p:pic>
        <p:nvPicPr>
          <p:cNvPr id="8196" name="Picture 4" descr="C:\Users\VAIO\Desktop\Screenshot_3.png"/>
          <p:cNvPicPr>
            <a:picLocks noChangeAspect="1" noChangeArrowheads="1"/>
          </p:cNvPicPr>
          <p:nvPr/>
        </p:nvPicPr>
        <p:blipFill>
          <a:blip r:embed="rId3" cstate="print"/>
          <a:srcRect/>
          <a:stretch>
            <a:fillRect/>
          </a:stretch>
        </p:blipFill>
        <p:spPr bwMode="auto">
          <a:xfrm>
            <a:off x="4242121" y="2564904"/>
            <a:ext cx="3354215" cy="1825189"/>
          </a:xfrm>
          <a:prstGeom prst="rect">
            <a:avLst/>
          </a:prstGeom>
          <a:noFill/>
          <a:ln>
            <a:solidFill>
              <a:schemeClr val="accent3">
                <a:lumMod val="40000"/>
                <a:lumOff val="60000"/>
              </a:schemeClr>
            </a:solidFill>
          </a:ln>
        </p:spPr>
      </p:pic>
      <p:pic>
        <p:nvPicPr>
          <p:cNvPr id="8197" name="Picture 5" descr="C:\Users\VAIO\Desktop\Screenshot_2.png"/>
          <p:cNvPicPr>
            <a:picLocks noChangeAspect="1" noChangeArrowheads="1"/>
          </p:cNvPicPr>
          <p:nvPr/>
        </p:nvPicPr>
        <p:blipFill>
          <a:blip r:embed="rId4" cstate="print"/>
          <a:srcRect/>
          <a:stretch>
            <a:fillRect/>
          </a:stretch>
        </p:blipFill>
        <p:spPr bwMode="auto">
          <a:xfrm>
            <a:off x="4283968" y="764704"/>
            <a:ext cx="3024336" cy="1622216"/>
          </a:xfrm>
          <a:prstGeom prst="rect">
            <a:avLst/>
          </a:prstGeom>
          <a:noFill/>
          <a:ln>
            <a:solidFill>
              <a:schemeClr val="accent3">
                <a:lumMod val="40000"/>
                <a:lumOff val="60000"/>
              </a:schemeClr>
            </a:solidFill>
          </a:ln>
        </p:spPr>
      </p:pic>
      <p:pic>
        <p:nvPicPr>
          <p:cNvPr id="8194" name="Picture 2" descr="C:\Users\VAIO\Desktop\Screenshot_1.png"/>
          <p:cNvPicPr>
            <a:picLocks noChangeAspect="1" noChangeArrowheads="1"/>
          </p:cNvPicPr>
          <p:nvPr/>
        </p:nvPicPr>
        <p:blipFill>
          <a:blip r:embed="rId5" cstate="print"/>
          <a:srcRect/>
          <a:stretch>
            <a:fillRect/>
          </a:stretch>
        </p:blipFill>
        <p:spPr bwMode="auto">
          <a:xfrm>
            <a:off x="4211960" y="4084122"/>
            <a:ext cx="4523435" cy="2369214"/>
          </a:xfrm>
          <a:prstGeom prst="rect">
            <a:avLst/>
          </a:prstGeom>
          <a:noFill/>
          <a:ln>
            <a:solidFill>
              <a:schemeClr val="accent3">
                <a:lumMod val="40000"/>
                <a:lumOff val="60000"/>
              </a:schemeClr>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Grp="1" noChangeArrowheads="1"/>
          </p:cNvSpPr>
          <p:nvPr>
            <p:ph type="title" idx="4294967295"/>
          </p:nvPr>
        </p:nvSpPr>
        <p:spPr>
          <a:xfrm>
            <a:off x="144016" y="116632"/>
            <a:ext cx="8964488" cy="792088"/>
          </a:xfrm>
        </p:spPr>
        <p:txBody>
          <a:bodyPr>
            <a:noAutofit/>
          </a:bodyPr>
          <a:lstStyle/>
          <a:p>
            <a:pPr marL="95250">
              <a:lnSpc>
                <a:spcPct val="80000"/>
              </a:lnSpc>
              <a:spcBef>
                <a:spcPts val="600"/>
              </a:spcBef>
              <a:defRPr/>
            </a:pPr>
            <a:r>
              <a:rPr lang="uk-UA" sz="2400" b="1" dirty="0" smtClean="0">
                <a:solidFill>
                  <a:srgbClr val="990000"/>
                </a:solidFill>
                <a:latin typeface="Arial" pitchFamily="34" charset="0"/>
                <a:cs typeface="Arial" pitchFamily="34" charset="0"/>
              </a:rPr>
              <a:t>Узагальнений результат у двох областях</a:t>
            </a:r>
            <a:br>
              <a:rPr lang="uk-UA" sz="2400" b="1" dirty="0" smtClean="0">
                <a:solidFill>
                  <a:srgbClr val="990000"/>
                </a:solidFill>
                <a:latin typeface="Arial" pitchFamily="34" charset="0"/>
                <a:cs typeface="Arial" pitchFamily="34" charset="0"/>
              </a:rPr>
            </a:br>
            <a:r>
              <a:rPr lang="uk-UA" sz="2400" b="1" dirty="0" smtClean="0">
                <a:solidFill>
                  <a:srgbClr val="990000"/>
                </a:solidFill>
                <a:latin typeface="Arial" pitchFamily="34" charset="0"/>
                <a:cs typeface="Arial" pitchFamily="34" charset="0"/>
              </a:rPr>
              <a:t> </a:t>
            </a:r>
            <a:r>
              <a:rPr lang="ru-RU" sz="2400" b="1" dirty="0" smtClean="0">
                <a:solidFill>
                  <a:srgbClr val="990000"/>
                </a:solidFill>
                <a:latin typeface="Arial" pitchFamily="34" charset="0"/>
                <a:cs typeface="Arial" pitchFamily="34" charset="0"/>
              </a:rPr>
              <a:t>«</a:t>
            </a:r>
            <a:r>
              <a:rPr lang="uk-UA" sz="2400" b="1" dirty="0" smtClean="0">
                <a:solidFill>
                  <a:srgbClr val="990000"/>
                </a:solidFill>
                <a:latin typeface="Arial" pitchFamily="34" charset="0"/>
                <a:cs typeface="Arial" pitchFamily="34" charset="0"/>
              </a:rPr>
              <a:t>ДО</a:t>
            </a:r>
            <a:r>
              <a:rPr lang="ru-RU" sz="2400" b="1" dirty="0" smtClean="0">
                <a:solidFill>
                  <a:srgbClr val="990000"/>
                </a:solidFill>
                <a:latin typeface="Arial" pitchFamily="34" charset="0"/>
                <a:cs typeface="Arial" pitchFamily="34" charset="0"/>
              </a:rPr>
              <a:t>»</a:t>
            </a:r>
            <a:r>
              <a:rPr lang="uk-UA" sz="2400" b="1" dirty="0" smtClean="0">
                <a:solidFill>
                  <a:srgbClr val="990000"/>
                </a:solidFill>
                <a:latin typeface="Arial" pitchFamily="34" charset="0"/>
                <a:cs typeface="Arial" pitchFamily="34" charset="0"/>
              </a:rPr>
              <a:t> (червень 2018) і </a:t>
            </a:r>
            <a:r>
              <a:rPr lang="ru-RU" sz="2400" b="1" dirty="0" smtClean="0">
                <a:solidFill>
                  <a:srgbClr val="990000"/>
                </a:solidFill>
                <a:latin typeface="Arial" pitchFamily="34" charset="0"/>
                <a:cs typeface="Arial" pitchFamily="34" charset="0"/>
              </a:rPr>
              <a:t>«</a:t>
            </a:r>
            <a:r>
              <a:rPr lang="uk-UA" sz="2400" b="1" dirty="0" smtClean="0">
                <a:solidFill>
                  <a:srgbClr val="990000"/>
                </a:solidFill>
                <a:latin typeface="Arial" pitchFamily="34" charset="0"/>
                <a:cs typeface="Arial" pitchFamily="34" charset="0"/>
              </a:rPr>
              <a:t>ПІСЛЯ</a:t>
            </a:r>
            <a:r>
              <a:rPr lang="ru-RU" sz="2400" b="1" dirty="0" smtClean="0">
                <a:solidFill>
                  <a:srgbClr val="990000"/>
                </a:solidFill>
                <a:latin typeface="Arial" pitchFamily="34" charset="0"/>
                <a:cs typeface="Arial" pitchFamily="34" charset="0"/>
              </a:rPr>
              <a:t> »</a:t>
            </a:r>
            <a:r>
              <a:rPr lang="uk-UA" sz="2400" b="1" dirty="0" smtClean="0">
                <a:solidFill>
                  <a:srgbClr val="990000"/>
                </a:solidFill>
                <a:latin typeface="Arial" pitchFamily="34" charset="0"/>
                <a:cs typeface="Arial" pitchFamily="34" charset="0"/>
              </a:rPr>
              <a:t> (січень-лютий 2019)</a:t>
            </a:r>
          </a:p>
        </p:txBody>
      </p:sp>
      <p:sp>
        <p:nvSpPr>
          <p:cNvPr id="11" name="Стрелка вправо 10"/>
          <p:cNvSpPr/>
          <p:nvPr/>
        </p:nvSpPr>
        <p:spPr>
          <a:xfrm rot="10642036">
            <a:off x="10700116" y="3808563"/>
            <a:ext cx="857942" cy="343446"/>
          </a:xfrm>
          <a:prstGeom prst="rightArrow">
            <a:avLst>
              <a:gd name="adj1" fmla="val 55515"/>
              <a:gd name="adj2" fmla="val 50000"/>
            </a:avLst>
          </a:prstGeom>
          <a:solidFill>
            <a:schemeClr val="accent6">
              <a:lumMod val="20000"/>
              <a:lumOff val="80000"/>
            </a:schemeClr>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Стрелка вправо 11"/>
          <p:cNvSpPr/>
          <p:nvPr/>
        </p:nvSpPr>
        <p:spPr>
          <a:xfrm>
            <a:off x="10692680" y="1268760"/>
            <a:ext cx="576064" cy="288032"/>
          </a:xfrm>
          <a:prstGeom prst="rightArrow">
            <a:avLst/>
          </a:prstGeom>
          <a:solidFill>
            <a:schemeClr val="accent6">
              <a:lumMod val="20000"/>
              <a:lumOff val="80000"/>
            </a:schemeClr>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Стрелка вправо 12"/>
          <p:cNvSpPr/>
          <p:nvPr/>
        </p:nvSpPr>
        <p:spPr>
          <a:xfrm rot="15776683">
            <a:off x="-1658409" y="3372500"/>
            <a:ext cx="576064" cy="288032"/>
          </a:xfrm>
          <a:prstGeom prst="rightArrow">
            <a:avLst/>
          </a:prstGeom>
          <a:solidFill>
            <a:schemeClr val="accent6">
              <a:lumMod val="20000"/>
              <a:lumOff val="80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27" name="Picture 3" descr="C:\Users\VAIO\Desktop\Безымянный.png"/>
          <p:cNvPicPr>
            <a:picLocks noChangeAspect="1" noChangeArrowheads="1"/>
          </p:cNvPicPr>
          <p:nvPr/>
        </p:nvPicPr>
        <p:blipFill>
          <a:blip r:embed="rId3" cstate="print"/>
          <a:srcRect/>
          <a:stretch>
            <a:fillRect/>
          </a:stretch>
        </p:blipFill>
        <p:spPr bwMode="auto">
          <a:xfrm>
            <a:off x="467544" y="1039166"/>
            <a:ext cx="8352928" cy="5714146"/>
          </a:xfrm>
          <a:prstGeom prst="rect">
            <a:avLst/>
          </a:prstGeom>
          <a:noFill/>
          <a:ln>
            <a:solidFill>
              <a:schemeClr val="accent3">
                <a:lumMod val="40000"/>
                <a:lumOff val="60000"/>
              </a:schemeClr>
            </a:solid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Grp="1" noChangeArrowheads="1"/>
          </p:cNvSpPr>
          <p:nvPr>
            <p:ph type="title" idx="4294967295"/>
          </p:nvPr>
        </p:nvSpPr>
        <p:spPr>
          <a:xfrm>
            <a:off x="144016" y="116632"/>
            <a:ext cx="8964488" cy="792088"/>
          </a:xfrm>
        </p:spPr>
        <p:txBody>
          <a:bodyPr>
            <a:noAutofit/>
          </a:bodyPr>
          <a:lstStyle/>
          <a:p>
            <a:pPr marL="95250">
              <a:lnSpc>
                <a:spcPct val="80000"/>
              </a:lnSpc>
              <a:spcBef>
                <a:spcPts val="600"/>
              </a:spcBef>
              <a:defRPr/>
            </a:pPr>
            <a:r>
              <a:rPr lang="uk-UA" sz="2600" b="1" dirty="0" smtClean="0">
                <a:solidFill>
                  <a:srgbClr val="006666"/>
                </a:solidFill>
                <a:latin typeface="Arial" pitchFamily="34" charset="0"/>
                <a:cs typeface="Arial" pitchFamily="34" charset="0"/>
              </a:rPr>
              <a:t>Узагальнений результат у двох областях</a:t>
            </a:r>
            <a:br>
              <a:rPr lang="uk-UA" sz="2600" b="1" dirty="0" smtClean="0">
                <a:solidFill>
                  <a:srgbClr val="006666"/>
                </a:solidFill>
                <a:latin typeface="Arial" pitchFamily="34" charset="0"/>
                <a:cs typeface="Arial" pitchFamily="34" charset="0"/>
              </a:rPr>
            </a:br>
            <a:r>
              <a:rPr lang="uk-UA" sz="2600" b="1" dirty="0" smtClean="0">
                <a:solidFill>
                  <a:srgbClr val="006666"/>
                </a:solidFill>
                <a:latin typeface="Arial" pitchFamily="34" charset="0"/>
                <a:cs typeface="Arial" pitchFamily="34" charset="0"/>
              </a:rPr>
              <a:t> </a:t>
            </a:r>
            <a:r>
              <a:rPr lang="ru-RU" sz="2600" b="1" dirty="0" smtClean="0">
                <a:solidFill>
                  <a:srgbClr val="006666"/>
                </a:solidFill>
                <a:latin typeface="Arial" pitchFamily="34" charset="0"/>
                <a:cs typeface="Arial" pitchFamily="34" charset="0"/>
              </a:rPr>
              <a:t>«</a:t>
            </a:r>
            <a:r>
              <a:rPr lang="uk-UA" sz="2600" b="1" dirty="0" smtClean="0">
                <a:solidFill>
                  <a:srgbClr val="006666"/>
                </a:solidFill>
                <a:latin typeface="Arial" pitchFamily="34" charset="0"/>
                <a:cs typeface="Arial" pitchFamily="34" charset="0"/>
              </a:rPr>
              <a:t>ДО</a:t>
            </a:r>
            <a:r>
              <a:rPr lang="ru-RU" sz="2600" b="1" dirty="0" smtClean="0">
                <a:solidFill>
                  <a:srgbClr val="006666"/>
                </a:solidFill>
                <a:latin typeface="Arial" pitchFamily="34" charset="0"/>
                <a:cs typeface="Arial" pitchFamily="34" charset="0"/>
              </a:rPr>
              <a:t>»</a:t>
            </a:r>
            <a:r>
              <a:rPr lang="uk-UA" sz="2600" b="1" dirty="0" smtClean="0">
                <a:solidFill>
                  <a:srgbClr val="006666"/>
                </a:solidFill>
                <a:latin typeface="Arial" pitchFamily="34" charset="0"/>
                <a:cs typeface="Arial" pitchFamily="34" charset="0"/>
              </a:rPr>
              <a:t> (червень 2018) і </a:t>
            </a:r>
            <a:r>
              <a:rPr lang="ru-RU" sz="2600" b="1" dirty="0" smtClean="0">
                <a:solidFill>
                  <a:srgbClr val="006666"/>
                </a:solidFill>
                <a:latin typeface="Arial" pitchFamily="34" charset="0"/>
                <a:cs typeface="Arial" pitchFamily="34" charset="0"/>
              </a:rPr>
              <a:t>«</a:t>
            </a:r>
            <a:r>
              <a:rPr lang="uk-UA" sz="2600" b="1" dirty="0" smtClean="0">
                <a:solidFill>
                  <a:srgbClr val="006666"/>
                </a:solidFill>
                <a:latin typeface="Arial" pitchFamily="34" charset="0"/>
                <a:cs typeface="Arial" pitchFamily="34" charset="0"/>
              </a:rPr>
              <a:t>ПІСЛЯ</a:t>
            </a:r>
            <a:r>
              <a:rPr lang="ru-RU" sz="2600" b="1" dirty="0" smtClean="0">
                <a:solidFill>
                  <a:srgbClr val="006666"/>
                </a:solidFill>
                <a:latin typeface="Arial" pitchFamily="34" charset="0"/>
                <a:cs typeface="Arial" pitchFamily="34" charset="0"/>
              </a:rPr>
              <a:t> »</a:t>
            </a:r>
            <a:r>
              <a:rPr lang="uk-UA" sz="2600" b="1" dirty="0" smtClean="0">
                <a:solidFill>
                  <a:srgbClr val="006666"/>
                </a:solidFill>
                <a:latin typeface="Arial" pitchFamily="34" charset="0"/>
                <a:cs typeface="Arial" pitchFamily="34" charset="0"/>
              </a:rPr>
              <a:t> (січень-лютий 2019)</a:t>
            </a:r>
          </a:p>
        </p:txBody>
      </p:sp>
      <p:sp>
        <p:nvSpPr>
          <p:cNvPr id="11" name="Стрелка вправо 10"/>
          <p:cNvSpPr/>
          <p:nvPr/>
        </p:nvSpPr>
        <p:spPr>
          <a:xfrm rot="10642036">
            <a:off x="10700116" y="3808563"/>
            <a:ext cx="857942" cy="343446"/>
          </a:xfrm>
          <a:prstGeom prst="rightArrow">
            <a:avLst>
              <a:gd name="adj1" fmla="val 55515"/>
              <a:gd name="adj2" fmla="val 50000"/>
            </a:avLst>
          </a:prstGeom>
          <a:solidFill>
            <a:schemeClr val="accent6">
              <a:lumMod val="20000"/>
              <a:lumOff val="80000"/>
            </a:schemeClr>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Стрелка вправо 11"/>
          <p:cNvSpPr/>
          <p:nvPr/>
        </p:nvSpPr>
        <p:spPr>
          <a:xfrm>
            <a:off x="10692680" y="1268760"/>
            <a:ext cx="576064" cy="288032"/>
          </a:xfrm>
          <a:prstGeom prst="rightArrow">
            <a:avLst/>
          </a:prstGeom>
          <a:solidFill>
            <a:schemeClr val="accent6">
              <a:lumMod val="20000"/>
              <a:lumOff val="80000"/>
            </a:schemeClr>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Стрелка вправо 12"/>
          <p:cNvSpPr/>
          <p:nvPr/>
        </p:nvSpPr>
        <p:spPr>
          <a:xfrm rot="15776683">
            <a:off x="-1658409" y="3372500"/>
            <a:ext cx="576064" cy="288032"/>
          </a:xfrm>
          <a:prstGeom prst="rightArrow">
            <a:avLst/>
          </a:prstGeom>
          <a:solidFill>
            <a:schemeClr val="accent6">
              <a:lumMod val="20000"/>
              <a:lumOff val="80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26" name="Picture 2" descr="C:\Users\VAIO\Desktop\express-export 2019-02-05 13-12.png"/>
          <p:cNvPicPr>
            <a:picLocks noChangeAspect="1" noChangeArrowheads="1"/>
          </p:cNvPicPr>
          <p:nvPr/>
        </p:nvPicPr>
        <p:blipFill>
          <a:blip r:embed="rId3" cstate="print"/>
          <a:srcRect/>
          <a:stretch>
            <a:fillRect/>
          </a:stretch>
        </p:blipFill>
        <p:spPr bwMode="auto">
          <a:xfrm>
            <a:off x="467544" y="1196752"/>
            <a:ext cx="8352928" cy="5565562"/>
          </a:xfrm>
          <a:prstGeom prst="rect">
            <a:avLst/>
          </a:prstGeom>
          <a:noFill/>
          <a:ln>
            <a:solidFill>
              <a:schemeClr val="accent3">
                <a:lumMod val="40000"/>
                <a:lumOff val="60000"/>
              </a:schemeClr>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Grp="1" noChangeArrowheads="1"/>
          </p:cNvSpPr>
          <p:nvPr>
            <p:ph type="title" idx="4294967295"/>
          </p:nvPr>
        </p:nvSpPr>
        <p:spPr>
          <a:xfrm>
            <a:off x="144016" y="116632"/>
            <a:ext cx="8964488" cy="792088"/>
          </a:xfrm>
        </p:spPr>
        <p:txBody>
          <a:bodyPr>
            <a:noAutofit/>
          </a:bodyPr>
          <a:lstStyle/>
          <a:p>
            <a:pPr marL="95250">
              <a:lnSpc>
                <a:spcPct val="80000"/>
              </a:lnSpc>
              <a:spcBef>
                <a:spcPts val="600"/>
              </a:spcBef>
              <a:defRPr/>
            </a:pPr>
            <a:r>
              <a:rPr lang="uk-UA" sz="2600" b="1" dirty="0" smtClean="0">
                <a:solidFill>
                  <a:srgbClr val="006666"/>
                </a:solidFill>
                <a:latin typeface="Arial" pitchFamily="34" charset="0"/>
                <a:cs typeface="Arial" pitchFamily="34" charset="0"/>
              </a:rPr>
              <a:t>Конкретний результат  «ДО» і «ПІСЛЯ» </a:t>
            </a:r>
            <a:br>
              <a:rPr lang="uk-UA" sz="2600" b="1" dirty="0" smtClean="0">
                <a:solidFill>
                  <a:srgbClr val="006666"/>
                </a:solidFill>
                <a:latin typeface="Arial" pitchFamily="34" charset="0"/>
                <a:cs typeface="Arial" pitchFamily="34" charset="0"/>
              </a:rPr>
            </a:br>
            <a:r>
              <a:rPr lang="uk-UA" sz="2800" b="1" dirty="0" smtClean="0">
                <a:solidFill>
                  <a:srgbClr val="006666"/>
                </a:solidFill>
                <a:latin typeface="Arial" pitchFamily="34" charset="0"/>
                <a:cs typeface="Arial" pitchFamily="34" charset="0"/>
              </a:rPr>
              <a:t>ДНЗ №31 «Мир»,  Донецька область</a:t>
            </a:r>
            <a:endParaRPr lang="uk-UA" sz="2600" b="1" dirty="0" smtClean="0">
              <a:solidFill>
                <a:srgbClr val="006666"/>
              </a:solidFill>
              <a:latin typeface="Arial" pitchFamily="34" charset="0"/>
              <a:cs typeface="Arial" pitchFamily="34" charset="0"/>
            </a:endParaRPr>
          </a:p>
        </p:txBody>
      </p:sp>
      <p:sp>
        <p:nvSpPr>
          <p:cNvPr id="11" name="Стрелка вправо 10"/>
          <p:cNvSpPr/>
          <p:nvPr/>
        </p:nvSpPr>
        <p:spPr>
          <a:xfrm rot="10642036">
            <a:off x="10700116" y="3808563"/>
            <a:ext cx="857942" cy="343446"/>
          </a:xfrm>
          <a:prstGeom prst="rightArrow">
            <a:avLst>
              <a:gd name="adj1" fmla="val 55515"/>
              <a:gd name="adj2" fmla="val 50000"/>
            </a:avLst>
          </a:prstGeom>
          <a:solidFill>
            <a:schemeClr val="accent6">
              <a:lumMod val="20000"/>
              <a:lumOff val="80000"/>
            </a:schemeClr>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Стрелка вправо 11"/>
          <p:cNvSpPr/>
          <p:nvPr/>
        </p:nvSpPr>
        <p:spPr>
          <a:xfrm>
            <a:off x="10692680" y="1268760"/>
            <a:ext cx="576064" cy="288032"/>
          </a:xfrm>
          <a:prstGeom prst="rightArrow">
            <a:avLst/>
          </a:prstGeom>
          <a:solidFill>
            <a:schemeClr val="accent6">
              <a:lumMod val="20000"/>
              <a:lumOff val="80000"/>
            </a:schemeClr>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Стрелка вправо 12"/>
          <p:cNvSpPr/>
          <p:nvPr/>
        </p:nvSpPr>
        <p:spPr>
          <a:xfrm rot="15776683">
            <a:off x="-1658409" y="3372500"/>
            <a:ext cx="576064" cy="288032"/>
          </a:xfrm>
          <a:prstGeom prst="rightArrow">
            <a:avLst/>
          </a:prstGeom>
          <a:solidFill>
            <a:schemeClr val="accent6">
              <a:lumMod val="20000"/>
              <a:lumOff val="80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050" name="Picture 2" descr="C:\Users\VAIO\Desktop\express-export 2019-02-05 13-18.png"/>
          <p:cNvPicPr>
            <a:picLocks noChangeAspect="1" noChangeArrowheads="1"/>
          </p:cNvPicPr>
          <p:nvPr/>
        </p:nvPicPr>
        <p:blipFill>
          <a:blip r:embed="rId3" cstate="print"/>
          <a:srcRect/>
          <a:stretch>
            <a:fillRect/>
          </a:stretch>
        </p:blipFill>
        <p:spPr bwMode="auto">
          <a:xfrm>
            <a:off x="467544" y="1124744"/>
            <a:ext cx="8371085" cy="5577660"/>
          </a:xfrm>
          <a:prstGeom prst="rect">
            <a:avLst/>
          </a:prstGeom>
          <a:noFill/>
          <a:ln>
            <a:solidFill>
              <a:schemeClr val="accent3">
                <a:lumMod val="40000"/>
                <a:lumOff val="60000"/>
              </a:schemeClr>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Grp="1" noChangeArrowheads="1"/>
          </p:cNvSpPr>
          <p:nvPr>
            <p:ph type="title" idx="4294967295"/>
          </p:nvPr>
        </p:nvSpPr>
        <p:spPr>
          <a:xfrm>
            <a:off x="144016" y="116632"/>
            <a:ext cx="8964488" cy="792088"/>
          </a:xfrm>
        </p:spPr>
        <p:txBody>
          <a:bodyPr>
            <a:noAutofit/>
          </a:bodyPr>
          <a:lstStyle/>
          <a:p>
            <a:pPr marL="95250">
              <a:lnSpc>
                <a:spcPct val="80000"/>
              </a:lnSpc>
              <a:spcBef>
                <a:spcPts val="600"/>
              </a:spcBef>
              <a:defRPr/>
            </a:pPr>
            <a:r>
              <a:rPr lang="uk-UA" sz="2600" b="1" dirty="0" smtClean="0">
                <a:solidFill>
                  <a:srgbClr val="006666"/>
                </a:solidFill>
                <a:latin typeface="Arial" pitchFamily="34" charset="0"/>
                <a:cs typeface="Arial" pitchFamily="34" charset="0"/>
              </a:rPr>
              <a:t>Конкретний результат  «ДО» і «ПІСЛЯ» </a:t>
            </a:r>
            <a:br>
              <a:rPr lang="uk-UA" sz="2600" b="1" dirty="0" smtClean="0">
                <a:solidFill>
                  <a:srgbClr val="006666"/>
                </a:solidFill>
                <a:latin typeface="Arial" pitchFamily="34" charset="0"/>
                <a:cs typeface="Arial" pitchFamily="34" charset="0"/>
              </a:rPr>
            </a:br>
            <a:r>
              <a:rPr lang="uk-UA" sz="2800" b="1" dirty="0" smtClean="0">
                <a:solidFill>
                  <a:srgbClr val="006666"/>
                </a:solidFill>
                <a:latin typeface="Arial" pitchFamily="34" charset="0"/>
                <a:cs typeface="Arial" pitchFamily="34" charset="0"/>
              </a:rPr>
              <a:t>один із пілотних закладів</a:t>
            </a:r>
            <a:endParaRPr lang="uk-UA" sz="2600" b="1" dirty="0" smtClean="0">
              <a:solidFill>
                <a:srgbClr val="006666"/>
              </a:solidFill>
              <a:latin typeface="Arial" pitchFamily="34" charset="0"/>
              <a:cs typeface="Arial" pitchFamily="34" charset="0"/>
            </a:endParaRPr>
          </a:p>
        </p:txBody>
      </p:sp>
      <p:sp>
        <p:nvSpPr>
          <p:cNvPr id="11" name="Стрелка вправо 10"/>
          <p:cNvSpPr/>
          <p:nvPr/>
        </p:nvSpPr>
        <p:spPr>
          <a:xfrm rot="10642036">
            <a:off x="10700116" y="3808563"/>
            <a:ext cx="857942" cy="343446"/>
          </a:xfrm>
          <a:prstGeom prst="rightArrow">
            <a:avLst>
              <a:gd name="adj1" fmla="val 55515"/>
              <a:gd name="adj2" fmla="val 50000"/>
            </a:avLst>
          </a:prstGeom>
          <a:solidFill>
            <a:schemeClr val="accent6">
              <a:lumMod val="20000"/>
              <a:lumOff val="80000"/>
            </a:schemeClr>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Стрелка вправо 11"/>
          <p:cNvSpPr/>
          <p:nvPr/>
        </p:nvSpPr>
        <p:spPr>
          <a:xfrm>
            <a:off x="10692680" y="1268760"/>
            <a:ext cx="576064" cy="288032"/>
          </a:xfrm>
          <a:prstGeom prst="rightArrow">
            <a:avLst/>
          </a:prstGeom>
          <a:solidFill>
            <a:schemeClr val="accent6">
              <a:lumMod val="20000"/>
              <a:lumOff val="80000"/>
            </a:schemeClr>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Стрелка вправо 12"/>
          <p:cNvSpPr/>
          <p:nvPr/>
        </p:nvSpPr>
        <p:spPr>
          <a:xfrm rot="15776683">
            <a:off x="-1658409" y="3372500"/>
            <a:ext cx="576064" cy="288032"/>
          </a:xfrm>
          <a:prstGeom prst="rightArrow">
            <a:avLst/>
          </a:prstGeom>
          <a:solidFill>
            <a:schemeClr val="accent6">
              <a:lumMod val="20000"/>
              <a:lumOff val="80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3074" name="Picture 2" descr="C:\Users\VAIO\Desktop\express-export 2019-02-05 13-26.png"/>
          <p:cNvPicPr>
            <a:picLocks noChangeAspect="1" noChangeArrowheads="1"/>
          </p:cNvPicPr>
          <p:nvPr/>
        </p:nvPicPr>
        <p:blipFill>
          <a:blip r:embed="rId3" cstate="print"/>
          <a:srcRect/>
          <a:stretch>
            <a:fillRect/>
          </a:stretch>
        </p:blipFill>
        <p:spPr bwMode="auto">
          <a:xfrm>
            <a:off x="395536" y="1032168"/>
            <a:ext cx="8460432" cy="5637192"/>
          </a:xfrm>
          <a:prstGeom prst="rect">
            <a:avLst/>
          </a:prstGeom>
          <a:noFill/>
          <a:ln>
            <a:solidFill>
              <a:schemeClr val="accent3">
                <a:lumMod val="40000"/>
                <a:lumOff val="60000"/>
              </a:schemeClr>
            </a:solid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Grp="1" noChangeArrowheads="1"/>
          </p:cNvSpPr>
          <p:nvPr>
            <p:ph type="title" idx="4294967295"/>
          </p:nvPr>
        </p:nvSpPr>
        <p:spPr>
          <a:xfrm>
            <a:off x="0" y="188640"/>
            <a:ext cx="9144000" cy="1800200"/>
          </a:xfrm>
          <a:solidFill>
            <a:schemeClr val="accent3">
              <a:lumMod val="20000"/>
              <a:lumOff val="80000"/>
            </a:schemeClr>
          </a:solidFill>
        </p:spPr>
        <p:txBody>
          <a:bodyPr>
            <a:normAutofit/>
          </a:bodyPr>
          <a:lstStyle/>
          <a:p>
            <a:pPr lvl="0">
              <a:lnSpc>
                <a:spcPct val="120000"/>
              </a:lnSpc>
            </a:pPr>
            <a:r>
              <a:rPr lang="ru-RU" sz="2000" b="1" cap="all" spc="300" dirty="0" smtClean="0">
                <a:solidFill>
                  <a:srgbClr val="009999"/>
                </a:solidFill>
                <a:latin typeface="Arial Black" pitchFamily="34" charset="0"/>
                <a:ea typeface="Helvetica Neue" panose="02000503000000020004" pitchFamily="2" charset="0"/>
                <a:cs typeface="Arial" pitchFamily="34" charset="0"/>
              </a:rPr>
              <a:t>«</a:t>
            </a:r>
            <a:r>
              <a:rPr lang="uk-UA" sz="2000" b="1" cap="all" spc="300" dirty="0" smtClean="0">
                <a:solidFill>
                  <a:srgbClr val="009999"/>
                </a:solidFill>
                <a:latin typeface="Arial Black" pitchFamily="34" charset="0"/>
                <a:ea typeface="Helvetica Neue" panose="02000503000000020004" pitchFamily="2" charset="0"/>
                <a:cs typeface="Arial" pitchFamily="34" charset="0"/>
              </a:rPr>
              <a:t>Безпечна і дружня до дитини школа</a:t>
            </a:r>
            <a:r>
              <a:rPr lang="ru-RU" sz="2000" b="1" cap="all" spc="300" dirty="0" smtClean="0">
                <a:solidFill>
                  <a:srgbClr val="009999"/>
                </a:solidFill>
                <a:latin typeface="Arial Black" pitchFamily="34" charset="0"/>
                <a:ea typeface="Helvetica Neue" panose="02000503000000020004" pitchFamily="2" charset="0"/>
                <a:cs typeface="Arial" pitchFamily="34" charset="0"/>
              </a:rPr>
              <a:t>».</a:t>
            </a:r>
            <a:r>
              <a:rPr lang="uk-UA" sz="2000" b="1" cap="all" spc="300" dirty="0" smtClean="0">
                <a:solidFill>
                  <a:srgbClr val="009999"/>
                </a:solidFill>
                <a:latin typeface="Arial Black" pitchFamily="34" charset="0"/>
                <a:ea typeface="Helvetica Neue" panose="02000503000000020004" pitchFamily="2" charset="0"/>
                <a:cs typeface="Arial" pitchFamily="34" charset="0"/>
              </a:rPr>
              <a:t> Концепція і Основні результати </a:t>
            </a:r>
            <a:br>
              <a:rPr lang="uk-UA" sz="2000" b="1" cap="all" spc="300" dirty="0" smtClean="0">
                <a:solidFill>
                  <a:srgbClr val="009999"/>
                </a:solidFill>
                <a:latin typeface="Arial Black" pitchFamily="34" charset="0"/>
                <a:ea typeface="Helvetica Neue" panose="02000503000000020004" pitchFamily="2" charset="0"/>
                <a:cs typeface="Arial" pitchFamily="34" charset="0"/>
              </a:rPr>
            </a:br>
            <a:r>
              <a:rPr lang="uk-UA" sz="2000" b="1" cap="all" spc="300" dirty="0" smtClean="0">
                <a:solidFill>
                  <a:srgbClr val="009999"/>
                </a:solidFill>
                <a:latin typeface="Arial Black" pitchFamily="34" charset="0"/>
                <a:ea typeface="Helvetica Neue" panose="02000503000000020004" pitchFamily="2" charset="0"/>
                <a:cs typeface="Arial" pitchFamily="34" charset="0"/>
              </a:rPr>
              <a:t>впровадження у 2018 році</a:t>
            </a:r>
            <a:r>
              <a:rPr lang="uk-UA" sz="2000" b="1" cap="all" spc="300" dirty="0" smtClean="0">
                <a:solidFill>
                  <a:srgbClr val="006666"/>
                </a:solidFill>
                <a:latin typeface="Arial Black" pitchFamily="34" charset="0"/>
                <a:ea typeface="Helvetica Neue" panose="02000503000000020004" pitchFamily="2" charset="0"/>
                <a:cs typeface="Arial" pitchFamily="34" charset="0"/>
              </a:rPr>
              <a:t/>
            </a:r>
            <a:br>
              <a:rPr lang="uk-UA" sz="2000" b="1" cap="all" spc="300" dirty="0" smtClean="0">
                <a:solidFill>
                  <a:srgbClr val="006666"/>
                </a:solidFill>
                <a:latin typeface="Arial Black" pitchFamily="34" charset="0"/>
                <a:ea typeface="Helvetica Neue" panose="02000503000000020004" pitchFamily="2" charset="0"/>
                <a:cs typeface="Arial" pitchFamily="34" charset="0"/>
              </a:rPr>
            </a:br>
            <a:r>
              <a:rPr lang="ru-RU" sz="2000" b="1" cap="all" spc="300" dirty="0" smtClean="0">
                <a:solidFill>
                  <a:srgbClr val="C00000"/>
                </a:solidFill>
                <a:latin typeface="Arial Black" pitchFamily="34" charset="0"/>
                <a:ea typeface="Helvetica Neue" panose="02000503000000020004" pitchFamily="2" charset="0"/>
                <a:cs typeface="Arial" pitchFamily="34" charset="0"/>
              </a:rPr>
              <a:t>ВИСНОВКИ</a:t>
            </a:r>
            <a:endParaRPr lang="ru-RU" sz="2000" b="1" dirty="0" smtClean="0">
              <a:solidFill>
                <a:srgbClr val="006666"/>
              </a:solidFill>
              <a:latin typeface="Arial" pitchFamily="34" charset="0"/>
              <a:cs typeface="Arial" pitchFamily="34" charset="0"/>
            </a:endParaRPr>
          </a:p>
        </p:txBody>
      </p:sp>
      <p:sp>
        <p:nvSpPr>
          <p:cNvPr id="5" name="Заголовок 1">
            <a:extLst>
              <a:ext uri="{FF2B5EF4-FFF2-40B4-BE49-F238E27FC236}">
                <a16:creationId xmlns:a16="http://schemas.microsoft.com/office/drawing/2014/main" xmlns="" id="{B63AB97C-BD36-854F-8B71-6D82E02BFA52}"/>
              </a:ext>
            </a:extLst>
          </p:cNvPr>
          <p:cNvSpPr txBox="1">
            <a:spLocks/>
          </p:cNvSpPr>
          <p:nvPr/>
        </p:nvSpPr>
        <p:spPr>
          <a:xfrm>
            <a:off x="323528" y="1516567"/>
            <a:ext cx="8568952" cy="1552393"/>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uk-UA" sz="3200" b="1" i="0" u="none" strike="noStrike" kern="1200" cap="none" spc="300" normalizeH="0" baseline="0" noProof="0" dirty="0">
              <a:ln>
                <a:noFill/>
              </a:ln>
              <a:solidFill>
                <a:srgbClr val="006666"/>
              </a:solidFill>
              <a:effectLst/>
              <a:uLnTx/>
              <a:uFillTx/>
              <a:latin typeface="Arial" pitchFamily="34" charset="0"/>
              <a:ea typeface="Helvetica Neue" panose="02000503000000020004" pitchFamily="2" charset="0"/>
              <a:cs typeface="Arial" pitchFamily="34" charset="0"/>
            </a:endParaRPr>
          </a:p>
        </p:txBody>
      </p:sp>
      <p:sp>
        <p:nvSpPr>
          <p:cNvPr id="11" name="Rectangle 3"/>
          <p:cNvSpPr txBox="1">
            <a:spLocks noChangeArrowheads="1"/>
          </p:cNvSpPr>
          <p:nvPr/>
        </p:nvSpPr>
        <p:spPr bwMode="auto">
          <a:xfrm>
            <a:off x="179512" y="2204864"/>
            <a:ext cx="8712968" cy="4392488"/>
          </a:xfrm>
          <a:prstGeom prst="rect">
            <a:avLst/>
          </a:prstGeom>
          <a:solidFill>
            <a:schemeClr val="accent3">
              <a:lumMod val="20000"/>
              <a:lumOff val="80000"/>
            </a:schemeClr>
          </a:solidFill>
          <a:ln w="9525">
            <a:solidFill>
              <a:schemeClr val="accent3">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pPr marL="540000" indent="-288000">
              <a:lnSpc>
                <a:spcPct val="120000"/>
              </a:lnSpc>
              <a:spcBef>
                <a:spcPts val="1800"/>
              </a:spcBef>
              <a:buFont typeface="+mj-lt"/>
              <a:buAutoNum type="arabicPeriod"/>
            </a:pPr>
            <a:endParaRPr lang="uk-UA" sz="800" dirty="0" smtClean="0">
              <a:latin typeface="Arial" pitchFamily="34" charset="0"/>
              <a:cs typeface="Arial" pitchFamily="34" charset="0"/>
            </a:endParaRPr>
          </a:p>
          <a:p>
            <a:pPr marL="432000" indent="-288000">
              <a:lnSpc>
                <a:spcPct val="120000"/>
              </a:lnSpc>
              <a:spcBef>
                <a:spcPts val="1800"/>
              </a:spcBef>
              <a:buFont typeface="+mj-lt"/>
              <a:buAutoNum type="arabicPeriod"/>
            </a:pPr>
            <a:r>
              <a:rPr lang="uk-UA" sz="2000" dirty="0" smtClean="0">
                <a:latin typeface="Arial" pitchFamily="34" charset="0"/>
                <a:cs typeface="Arial" pitchFamily="34" charset="0"/>
              </a:rPr>
              <a:t>Заклади освіти і всі ключові партнери докладуть всіх зусиль для успішного завершення у 2019 році процесу апробації концепції БДДШ  з метою поширення набутого досвіду на всю Україну</a:t>
            </a:r>
          </a:p>
          <a:p>
            <a:pPr marL="432000" indent="-288000">
              <a:lnSpc>
                <a:spcPct val="120000"/>
              </a:lnSpc>
              <a:spcBef>
                <a:spcPts val="1800"/>
              </a:spcBef>
              <a:buFont typeface="+mj-lt"/>
              <a:buAutoNum type="arabicPeriod"/>
            </a:pPr>
            <a:r>
              <a:rPr lang="uk-UA" sz="2000" dirty="0" smtClean="0">
                <a:latin typeface="Arial" pitchFamily="34" charset="0"/>
                <a:cs typeface="Arial" pitchFamily="34" charset="0"/>
              </a:rPr>
              <a:t>За умови рутинного застосування,  створена концептуальна рамка, інструменти  і ресурси забезпечать сталі покращення закладів освіти відповідно до стандартів БДДШ</a:t>
            </a:r>
          </a:p>
          <a:p>
            <a:pPr marL="432000" indent="-288000">
              <a:lnSpc>
                <a:spcPct val="120000"/>
              </a:lnSpc>
              <a:spcBef>
                <a:spcPts val="1200"/>
              </a:spcBef>
              <a:buFont typeface="+mj-lt"/>
              <a:buAutoNum type="arabicPeriod"/>
            </a:pPr>
            <a:r>
              <a:rPr lang="uk-UA" sz="2000" dirty="0" smtClean="0">
                <a:latin typeface="Arial" pitchFamily="34" charset="0"/>
                <a:cs typeface="Arial" pitchFamily="34" charset="0"/>
              </a:rPr>
              <a:t>Ресурси, що пропонуються – вже готовий до застосування  для самооцінювання закладів освіти в рамках інституційного аудиту, що запроваджується, починаючи з 2019 року</a:t>
            </a:r>
          </a:p>
          <a:p>
            <a:pPr marL="637200" indent="-252000">
              <a:lnSpc>
                <a:spcPct val="120000"/>
              </a:lnSpc>
              <a:spcBef>
                <a:spcPts val="600"/>
              </a:spcBef>
              <a:buFont typeface="+mj-lt"/>
              <a:buAutoNum type="arabicPeriod"/>
            </a:pPr>
            <a:endParaRPr lang="uk-UA" sz="2000" dirty="0" smtClean="0">
              <a:latin typeface="Arial" pitchFamily="34" charset="0"/>
              <a:cs typeface="Arial" pitchFamily="34" charset="0"/>
            </a:endParaRPr>
          </a:p>
          <a:p>
            <a:pPr marL="540000" indent="-288000">
              <a:lnSpc>
                <a:spcPct val="120000"/>
              </a:lnSpc>
              <a:spcBef>
                <a:spcPts val="1800"/>
              </a:spcBef>
              <a:buFont typeface="+mj-lt"/>
              <a:buAutoNum type="arabicPeriod"/>
            </a:pPr>
            <a:endParaRPr lang="uk-UA"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Grp="1" noChangeArrowheads="1"/>
          </p:cNvSpPr>
          <p:nvPr>
            <p:ph type="title" idx="4294967295"/>
          </p:nvPr>
        </p:nvSpPr>
        <p:spPr>
          <a:xfrm>
            <a:off x="107504" y="188639"/>
            <a:ext cx="8964488" cy="792089"/>
          </a:xfrm>
        </p:spPr>
        <p:txBody>
          <a:bodyPr>
            <a:normAutofit/>
          </a:bodyPr>
          <a:lstStyle/>
          <a:p>
            <a:pPr algn="ctr">
              <a:lnSpc>
                <a:spcPct val="80000"/>
              </a:lnSpc>
            </a:pPr>
            <a:r>
              <a:rPr lang="uk-UA" sz="2600" b="1" dirty="0" smtClean="0">
                <a:solidFill>
                  <a:srgbClr val="006666"/>
                </a:solidFill>
                <a:latin typeface="Arial" pitchFamily="34" charset="0"/>
                <a:cs typeface="Arial" pitchFamily="34" charset="0"/>
              </a:rPr>
              <a:t>Що таке безпечна і дружня до дитини школа?</a:t>
            </a:r>
            <a:endParaRPr lang="ru-RU" sz="2600" b="1" dirty="0" smtClean="0">
              <a:solidFill>
                <a:srgbClr val="006666"/>
              </a:solidFill>
              <a:latin typeface="Arial" pitchFamily="34" charset="0"/>
              <a:cs typeface="Arial" pitchFamily="34" charset="0"/>
            </a:endParaRPr>
          </a:p>
        </p:txBody>
      </p:sp>
      <p:sp>
        <p:nvSpPr>
          <p:cNvPr id="8" name="Rectangle 3"/>
          <p:cNvSpPr txBox="1">
            <a:spLocks noChangeArrowheads="1"/>
          </p:cNvSpPr>
          <p:nvPr/>
        </p:nvSpPr>
        <p:spPr bwMode="auto">
          <a:xfrm>
            <a:off x="323528" y="1268760"/>
            <a:ext cx="4536504" cy="5040560"/>
          </a:xfrm>
          <a:prstGeom prst="rect">
            <a:avLst/>
          </a:prstGeom>
          <a:solidFill>
            <a:schemeClr val="accent4">
              <a:lumMod val="20000"/>
              <a:lumOff val="80000"/>
            </a:schemeClr>
          </a:solidFill>
          <a:ln w="9525">
            <a:solidFill>
              <a:schemeClr val="accent4">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pPr algn="ctr">
              <a:lnSpc>
                <a:spcPct val="80000"/>
              </a:lnSpc>
              <a:spcBef>
                <a:spcPts val="600"/>
              </a:spcBef>
              <a:buClr>
                <a:schemeClr val="folHlink"/>
              </a:buClr>
              <a:buSzPct val="60000"/>
              <a:defRPr/>
            </a:pPr>
            <a:endParaRPr lang="uk-UA" sz="200" b="1" dirty="0" smtClean="0">
              <a:solidFill>
                <a:srgbClr val="C00000"/>
              </a:solidFill>
            </a:endParaRPr>
          </a:p>
          <a:p>
            <a:pPr marL="180000">
              <a:lnSpc>
                <a:spcPct val="120000"/>
              </a:lnSpc>
              <a:spcBef>
                <a:spcPts val="600"/>
              </a:spcBef>
            </a:pPr>
            <a:r>
              <a:rPr lang="uk-UA" sz="1700" dirty="0" smtClean="0">
                <a:latin typeface="Arial" pitchFamily="34" charset="0"/>
                <a:cs typeface="Arial" pitchFamily="34" charset="0"/>
              </a:rPr>
              <a:t>Безпечна і дружня до дитини школа (БДДШ) — це заклад освіти, який забезпечує всі необхідні умови для успішного навчання, соціалізації та гармонійного розвитку дітей і дорослих із наголосом на питаннях захисту життя і здоров’я. </a:t>
            </a:r>
          </a:p>
          <a:p>
            <a:pPr marL="180000">
              <a:lnSpc>
                <a:spcPct val="120000"/>
              </a:lnSpc>
              <a:spcBef>
                <a:spcPts val="1200"/>
              </a:spcBef>
            </a:pPr>
            <a:r>
              <a:rPr lang="uk-UA" b="1" dirty="0" smtClean="0">
                <a:solidFill>
                  <a:srgbClr val="006666"/>
                </a:solidFill>
                <a:latin typeface="Arial" pitchFamily="34" charset="0"/>
                <a:cs typeface="Arial" pitchFamily="34" charset="0"/>
              </a:rPr>
              <a:t>Це місце у якому діти і дорослі почуваються захищеними</a:t>
            </a:r>
            <a:br>
              <a:rPr lang="uk-UA" b="1" dirty="0" smtClean="0">
                <a:solidFill>
                  <a:srgbClr val="006666"/>
                </a:solidFill>
                <a:latin typeface="Arial" pitchFamily="34" charset="0"/>
                <a:cs typeface="Arial" pitchFamily="34" charset="0"/>
              </a:rPr>
            </a:br>
            <a:r>
              <a:rPr lang="uk-UA" b="1" dirty="0" smtClean="0">
                <a:solidFill>
                  <a:srgbClr val="006666"/>
                </a:solidFill>
                <a:latin typeface="Arial" pitchFamily="34" charset="0"/>
                <a:cs typeface="Arial" pitchFamily="34" charset="0"/>
              </a:rPr>
              <a:t>і комфортно, яке дарує дітям особливий час і відчуття єдності,  надає «точку опори» і можливість проявити себе, вселяє надію і породжує впевненість у майбутнє</a:t>
            </a:r>
          </a:p>
          <a:p>
            <a:pPr marL="177800" lvl="1" indent="-177800" algn="l">
              <a:lnSpc>
                <a:spcPct val="85000"/>
              </a:lnSpc>
              <a:spcBef>
                <a:spcPts val="1200"/>
              </a:spcBef>
              <a:buClr>
                <a:srgbClr val="006666"/>
              </a:buClr>
              <a:buSzPct val="70000"/>
              <a:buFont typeface="Wingdings" pitchFamily="2" charset="2"/>
              <a:buChar char="Ø"/>
              <a:defRPr/>
            </a:pPr>
            <a:endParaRPr lang="en-US" dirty="0" smtClean="0">
              <a:solidFill>
                <a:srgbClr val="006666"/>
              </a:solidFill>
              <a:latin typeface="Helvetica Neue"/>
            </a:endParaRPr>
          </a:p>
        </p:txBody>
      </p:sp>
      <p:pic>
        <p:nvPicPr>
          <p:cNvPr id="1032" name="Picture 8" descr="C:\Users\VAIO\Desktop\11.bmp"/>
          <p:cNvPicPr>
            <a:picLocks noChangeAspect="1" noChangeArrowheads="1"/>
          </p:cNvPicPr>
          <p:nvPr/>
        </p:nvPicPr>
        <p:blipFill>
          <a:blip r:embed="rId3" cstate="print"/>
          <a:srcRect/>
          <a:stretch>
            <a:fillRect/>
          </a:stretch>
        </p:blipFill>
        <p:spPr bwMode="auto">
          <a:xfrm>
            <a:off x="5076056" y="1268760"/>
            <a:ext cx="3744416" cy="499879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Grp="1" noChangeArrowheads="1"/>
          </p:cNvSpPr>
          <p:nvPr>
            <p:ph type="title" idx="4294967295"/>
          </p:nvPr>
        </p:nvSpPr>
        <p:spPr>
          <a:xfrm>
            <a:off x="0" y="188640"/>
            <a:ext cx="9144000" cy="1800200"/>
          </a:xfrm>
          <a:solidFill>
            <a:schemeClr val="accent4">
              <a:lumMod val="20000"/>
              <a:lumOff val="80000"/>
            </a:schemeClr>
          </a:solidFill>
        </p:spPr>
        <p:txBody>
          <a:bodyPr>
            <a:normAutofit/>
          </a:bodyPr>
          <a:lstStyle/>
          <a:p>
            <a:pPr lvl="0">
              <a:lnSpc>
                <a:spcPct val="120000"/>
              </a:lnSpc>
            </a:pPr>
            <a:r>
              <a:rPr lang="uk-UA" sz="2000" b="1" cap="all" spc="300" dirty="0" smtClean="0">
                <a:solidFill>
                  <a:srgbClr val="006666"/>
                </a:solidFill>
                <a:latin typeface="Arial Black" pitchFamily="34" charset="0"/>
                <a:ea typeface="Helvetica Neue" panose="02000503000000020004" pitchFamily="2" charset="0"/>
                <a:cs typeface="Arial" pitchFamily="34" charset="0"/>
              </a:rPr>
              <a:t>1. Концептуальна рамка </a:t>
            </a:r>
            <a:br>
              <a:rPr lang="uk-UA" sz="2000" b="1" cap="all" spc="300" dirty="0" smtClean="0">
                <a:solidFill>
                  <a:srgbClr val="006666"/>
                </a:solidFill>
                <a:latin typeface="Arial Black" pitchFamily="34" charset="0"/>
                <a:ea typeface="Helvetica Neue" panose="02000503000000020004" pitchFamily="2" charset="0"/>
                <a:cs typeface="Arial" pitchFamily="34" charset="0"/>
              </a:rPr>
            </a:br>
            <a:r>
              <a:rPr lang="ru-RU" sz="2000" b="1" cap="all" spc="300" dirty="0" smtClean="0">
                <a:solidFill>
                  <a:srgbClr val="006666"/>
                </a:solidFill>
                <a:latin typeface="Arial Black" pitchFamily="34" charset="0"/>
                <a:ea typeface="Helvetica Neue" panose="02000503000000020004" pitchFamily="2" charset="0"/>
                <a:cs typeface="Arial" pitchFamily="34" charset="0"/>
              </a:rPr>
              <a:t>«</a:t>
            </a:r>
            <a:r>
              <a:rPr lang="uk-UA" sz="2000" b="1" cap="all" spc="300" dirty="0" smtClean="0">
                <a:solidFill>
                  <a:srgbClr val="006666"/>
                </a:solidFill>
                <a:latin typeface="Arial Black" pitchFamily="34" charset="0"/>
                <a:ea typeface="Helvetica Neue" panose="02000503000000020004" pitchFamily="2" charset="0"/>
                <a:cs typeface="Arial" pitchFamily="34" charset="0"/>
              </a:rPr>
              <a:t>Безпечна і дружня до дитини школа</a:t>
            </a:r>
            <a:r>
              <a:rPr lang="ru-RU" sz="2000" b="1" cap="all" spc="300" dirty="0" smtClean="0">
                <a:solidFill>
                  <a:srgbClr val="006666"/>
                </a:solidFill>
                <a:latin typeface="Arial Black" pitchFamily="34" charset="0"/>
                <a:ea typeface="Helvetica Neue" panose="02000503000000020004" pitchFamily="2" charset="0"/>
                <a:cs typeface="Arial" pitchFamily="34" charset="0"/>
              </a:rPr>
              <a:t>»</a:t>
            </a:r>
            <a:r>
              <a:rPr lang="uk-UA" sz="2000" b="1" cap="all" spc="300" dirty="0" smtClean="0">
                <a:solidFill>
                  <a:srgbClr val="006666"/>
                </a:solidFill>
                <a:latin typeface="Arial Black" pitchFamily="34" charset="0"/>
                <a:ea typeface="Helvetica Neue" panose="02000503000000020004" pitchFamily="2" charset="0"/>
                <a:cs typeface="Arial" pitchFamily="34" charset="0"/>
              </a:rPr>
              <a:t/>
            </a:r>
            <a:br>
              <a:rPr lang="uk-UA" sz="2000" b="1" cap="all" spc="300" dirty="0" smtClean="0">
                <a:solidFill>
                  <a:srgbClr val="006666"/>
                </a:solidFill>
                <a:latin typeface="Arial Black" pitchFamily="34" charset="0"/>
                <a:ea typeface="Helvetica Neue" panose="02000503000000020004" pitchFamily="2" charset="0"/>
                <a:cs typeface="Arial" pitchFamily="34" charset="0"/>
              </a:rPr>
            </a:br>
            <a:r>
              <a:rPr lang="uk-UA" sz="2000" b="1" cap="all" spc="300" dirty="0" smtClean="0">
                <a:solidFill>
                  <a:srgbClr val="990000"/>
                </a:solidFill>
                <a:latin typeface="Arial Black" pitchFamily="34" charset="0"/>
                <a:ea typeface="Helvetica Neue" panose="02000503000000020004" pitchFamily="2" charset="0"/>
                <a:cs typeface="Arial" pitchFamily="34" charset="0"/>
              </a:rPr>
              <a:t>Ключові ознаки</a:t>
            </a:r>
            <a:endParaRPr lang="ru-RU" sz="2000" b="1" dirty="0" smtClean="0">
              <a:solidFill>
                <a:srgbClr val="990000"/>
              </a:solidFill>
              <a:latin typeface="Arial" pitchFamily="34" charset="0"/>
              <a:cs typeface="Arial" pitchFamily="34" charset="0"/>
            </a:endParaRPr>
          </a:p>
        </p:txBody>
      </p:sp>
      <p:sp>
        <p:nvSpPr>
          <p:cNvPr id="5" name="Заголовок 1">
            <a:extLst>
              <a:ext uri="{FF2B5EF4-FFF2-40B4-BE49-F238E27FC236}">
                <a16:creationId xmlns:a16="http://schemas.microsoft.com/office/drawing/2014/main" xmlns="" id="{B63AB97C-BD36-854F-8B71-6D82E02BFA52}"/>
              </a:ext>
            </a:extLst>
          </p:cNvPr>
          <p:cNvSpPr txBox="1">
            <a:spLocks/>
          </p:cNvSpPr>
          <p:nvPr/>
        </p:nvSpPr>
        <p:spPr>
          <a:xfrm>
            <a:off x="323528" y="1516567"/>
            <a:ext cx="8568952" cy="1552393"/>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uk-UA" sz="3200" b="1" i="0" u="none" strike="noStrike" kern="1200" cap="none" spc="300" normalizeH="0" baseline="0" noProof="0" dirty="0">
              <a:ln>
                <a:noFill/>
              </a:ln>
              <a:solidFill>
                <a:srgbClr val="006666"/>
              </a:solidFill>
              <a:effectLst/>
              <a:uLnTx/>
              <a:uFillTx/>
              <a:latin typeface="Arial" pitchFamily="34" charset="0"/>
              <a:ea typeface="Helvetica Neue" panose="02000503000000020004" pitchFamily="2" charset="0"/>
              <a:cs typeface="Arial" pitchFamily="34" charset="0"/>
            </a:endParaRPr>
          </a:p>
        </p:txBody>
      </p:sp>
      <p:sp>
        <p:nvSpPr>
          <p:cNvPr id="11" name="Rectangle 3"/>
          <p:cNvSpPr txBox="1">
            <a:spLocks noChangeArrowheads="1"/>
          </p:cNvSpPr>
          <p:nvPr/>
        </p:nvSpPr>
        <p:spPr bwMode="auto">
          <a:xfrm>
            <a:off x="179512" y="2276872"/>
            <a:ext cx="8712968" cy="4320480"/>
          </a:xfrm>
          <a:prstGeom prst="rect">
            <a:avLst/>
          </a:prstGeom>
          <a:solidFill>
            <a:schemeClr val="accent4">
              <a:lumMod val="20000"/>
              <a:lumOff val="80000"/>
            </a:schemeClr>
          </a:solidFill>
          <a:ln w="9525">
            <a:solidFill>
              <a:schemeClr val="accent4">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pPr algn="ctr">
              <a:lnSpc>
                <a:spcPct val="80000"/>
              </a:lnSpc>
              <a:spcBef>
                <a:spcPts val="600"/>
              </a:spcBef>
              <a:buClr>
                <a:schemeClr val="folHlink"/>
              </a:buClr>
              <a:buSzPct val="60000"/>
              <a:defRPr/>
            </a:pPr>
            <a:endParaRPr lang="uk-UA" sz="200" b="1" dirty="0" smtClean="0">
              <a:solidFill>
                <a:srgbClr val="C00000"/>
              </a:solidFill>
            </a:endParaRPr>
          </a:p>
          <a:p>
            <a:pPr marL="637200" indent="-252000">
              <a:lnSpc>
                <a:spcPct val="120000"/>
              </a:lnSpc>
              <a:spcBef>
                <a:spcPts val="600"/>
              </a:spcBef>
              <a:buFont typeface="+mj-lt"/>
              <a:buAutoNum type="arabicPeriod"/>
            </a:pPr>
            <a:r>
              <a:rPr lang="uk-UA" sz="2000" dirty="0" smtClean="0">
                <a:latin typeface="Arial" pitchFamily="34" charset="0"/>
                <a:cs typeface="Arial" pitchFamily="34" charset="0"/>
              </a:rPr>
              <a:t>Забезпечує на рівні закладу освіти інтеграцію трьох ключових компонент НУШ</a:t>
            </a:r>
          </a:p>
          <a:p>
            <a:pPr marL="637200" indent="-252000">
              <a:lnSpc>
                <a:spcPct val="120000"/>
              </a:lnSpc>
              <a:spcBef>
                <a:spcPts val="600"/>
              </a:spcBef>
              <a:buFont typeface="+mj-lt"/>
              <a:buAutoNum type="arabicPeriod"/>
            </a:pPr>
            <a:r>
              <a:rPr lang="uk-UA" sz="2000" dirty="0" smtClean="0">
                <a:latin typeface="Arial" pitchFamily="34" charset="0"/>
                <a:cs typeface="Arial" pitchFamily="34" charset="0"/>
              </a:rPr>
              <a:t>Надає можливість всім зацікавленим сторонам «виміряти» рівень безпеки і комфорту закладу за сукупністю релевантних показників</a:t>
            </a:r>
          </a:p>
          <a:p>
            <a:pPr marL="637200" indent="-252000">
              <a:lnSpc>
                <a:spcPct val="120000"/>
              </a:lnSpc>
              <a:spcBef>
                <a:spcPts val="600"/>
              </a:spcBef>
              <a:buFont typeface="+mj-lt"/>
              <a:buAutoNum type="arabicPeriod"/>
            </a:pPr>
            <a:r>
              <a:rPr lang="uk-UA" sz="2000" dirty="0" smtClean="0">
                <a:latin typeface="Arial" pitchFamily="34" charset="0"/>
                <a:cs typeface="Arial" pitchFamily="34" charset="0"/>
              </a:rPr>
              <a:t>Забезпечує  формування  плану удосконалення закладу освіти на основі системного аналізу сильних і слабких сторін школи</a:t>
            </a:r>
          </a:p>
          <a:p>
            <a:pPr marL="637200" indent="-252000">
              <a:lnSpc>
                <a:spcPct val="120000"/>
              </a:lnSpc>
              <a:spcBef>
                <a:spcPts val="600"/>
              </a:spcBef>
              <a:buFont typeface="+mj-lt"/>
              <a:buAutoNum type="arabicPeriod"/>
            </a:pPr>
            <a:r>
              <a:rPr lang="uk-UA" sz="2000" dirty="0" smtClean="0">
                <a:latin typeface="Arial" pitchFamily="34" charset="0"/>
                <a:cs typeface="Arial" pitchFamily="34" charset="0"/>
              </a:rPr>
              <a:t>Пропонує просту схему для організації процесу удосконалення закладу освіти</a:t>
            </a:r>
          </a:p>
          <a:p>
            <a:pPr marL="637200" indent="-252000">
              <a:lnSpc>
                <a:spcPct val="120000"/>
              </a:lnSpc>
              <a:spcBef>
                <a:spcPts val="600"/>
              </a:spcBef>
              <a:buFont typeface="+mj-lt"/>
              <a:buAutoNum type="arabicPeriod"/>
            </a:pPr>
            <a:r>
              <a:rPr lang="uk-UA" sz="2000" dirty="0" smtClean="0">
                <a:latin typeface="Arial" pitchFamily="34" charset="0"/>
                <a:cs typeface="Arial" pitchFamily="34" charset="0"/>
              </a:rPr>
              <a:t>Легко адаптується для самооцінювання закладів освіти в рамках інституційного аудиту НУШ</a:t>
            </a:r>
          </a:p>
          <a:p>
            <a:pPr marL="637200" indent="-252000">
              <a:lnSpc>
                <a:spcPct val="120000"/>
              </a:lnSpc>
              <a:spcBef>
                <a:spcPts val="600"/>
              </a:spcBef>
              <a:buFont typeface="+mj-lt"/>
              <a:buAutoNum type="arabicPeriod"/>
            </a:pPr>
            <a:endParaRPr lang="uk-UA" sz="2000" dirty="0" smtClean="0">
              <a:latin typeface="Arial" pitchFamily="34" charset="0"/>
              <a:cs typeface="Arial" pitchFamily="34" charset="0"/>
            </a:endParaRPr>
          </a:p>
          <a:p>
            <a:pPr marL="637200" indent="-252000">
              <a:lnSpc>
                <a:spcPct val="120000"/>
              </a:lnSpc>
              <a:spcBef>
                <a:spcPts val="600"/>
              </a:spcBef>
              <a:buFont typeface="+mj-lt"/>
              <a:buAutoNum type="arabicPeriod"/>
            </a:pPr>
            <a:endParaRPr lang="ru-RU" sz="2000" dirty="0" smtClean="0">
              <a:latin typeface="Arial" pitchFamily="34" charset="0"/>
              <a:cs typeface="Arial" pitchFamily="34" charset="0"/>
            </a:endParaRPr>
          </a:p>
          <a:p>
            <a:pPr marL="637200" indent="-457200">
              <a:lnSpc>
                <a:spcPct val="120000"/>
              </a:lnSpc>
              <a:spcBef>
                <a:spcPts val="600"/>
              </a:spcBef>
              <a:buFont typeface="+mj-lt"/>
              <a:buAutoNum type="arabicPeriod"/>
            </a:pPr>
            <a:endParaRPr lang="uk-UA" sz="2000" dirty="0" smtClean="0">
              <a:latin typeface="Arial" pitchFamily="34" charset="0"/>
              <a:cs typeface="Arial" pitchFamily="34" charset="0"/>
            </a:endParaRPr>
          </a:p>
          <a:p>
            <a:pPr marL="637200" indent="-457200">
              <a:lnSpc>
                <a:spcPct val="120000"/>
              </a:lnSpc>
              <a:spcBef>
                <a:spcPts val="600"/>
              </a:spcBef>
              <a:buFont typeface="+mj-lt"/>
              <a:buAutoNum type="arabicPeriod"/>
            </a:pPr>
            <a:endParaRPr lang="uk-UA" sz="2400" dirty="0" smtClean="0">
              <a:solidFill>
                <a:srgbClr val="006666"/>
              </a:solidFill>
              <a:latin typeface="Arial" pitchFamily="34" charset="0"/>
              <a:cs typeface="Arial" pitchFamily="34" charset="0"/>
            </a:endParaRPr>
          </a:p>
          <a:p>
            <a:pPr marL="177800" lvl="1" indent="-177800" algn="l">
              <a:lnSpc>
                <a:spcPct val="85000"/>
              </a:lnSpc>
              <a:spcBef>
                <a:spcPts val="1200"/>
              </a:spcBef>
              <a:buClr>
                <a:srgbClr val="006666"/>
              </a:buClr>
              <a:buSzPct val="70000"/>
              <a:buFont typeface="Wingdings" pitchFamily="2" charset="2"/>
              <a:buChar char="Ø"/>
              <a:defRPr/>
            </a:pPr>
            <a:endParaRPr lang="en-US" sz="2000" dirty="0" smtClean="0">
              <a:solidFill>
                <a:srgbClr val="006666"/>
              </a:solidFill>
              <a:latin typeface="Helvetica Neue"/>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Grp="1" noChangeArrowheads="1"/>
          </p:cNvSpPr>
          <p:nvPr>
            <p:ph type="title" idx="4294967295"/>
          </p:nvPr>
        </p:nvSpPr>
        <p:spPr>
          <a:xfrm>
            <a:off x="107504" y="116631"/>
            <a:ext cx="8964488" cy="792089"/>
          </a:xfrm>
        </p:spPr>
        <p:txBody>
          <a:bodyPr>
            <a:normAutofit/>
          </a:bodyPr>
          <a:lstStyle/>
          <a:p>
            <a:pPr>
              <a:lnSpc>
                <a:spcPct val="80000"/>
              </a:lnSpc>
            </a:pPr>
            <a:r>
              <a:rPr lang="uk-UA" sz="2600" b="1" dirty="0" smtClean="0">
                <a:solidFill>
                  <a:srgbClr val="006666"/>
                </a:solidFill>
                <a:latin typeface="Arial" pitchFamily="34" charset="0"/>
                <a:cs typeface="Arial" pitchFamily="34" charset="0"/>
              </a:rPr>
              <a:t>Концептуальна рамка на рівні школи </a:t>
            </a:r>
            <a:br>
              <a:rPr lang="uk-UA" sz="2600" b="1" dirty="0" smtClean="0">
                <a:solidFill>
                  <a:srgbClr val="006666"/>
                </a:solidFill>
                <a:latin typeface="Arial" pitchFamily="34" charset="0"/>
                <a:cs typeface="Arial" pitchFamily="34" charset="0"/>
              </a:rPr>
            </a:br>
            <a:r>
              <a:rPr lang="uk-UA" sz="2600" b="1" dirty="0" smtClean="0">
                <a:solidFill>
                  <a:srgbClr val="006666"/>
                </a:solidFill>
                <a:latin typeface="Arial" pitchFamily="34" charset="0"/>
                <a:cs typeface="Arial" pitchFamily="34" charset="0"/>
              </a:rPr>
              <a:t>поєднує три ключові компоненти НУШ</a:t>
            </a:r>
            <a:endParaRPr lang="en-US" sz="2600" b="1" dirty="0" smtClean="0">
              <a:solidFill>
                <a:srgbClr val="006666"/>
              </a:solidFill>
              <a:latin typeface="Arial" pitchFamily="34" charset="0"/>
              <a:cs typeface="Arial" pitchFamily="34" charset="0"/>
            </a:endParaRPr>
          </a:p>
        </p:txBody>
      </p:sp>
      <p:sp>
        <p:nvSpPr>
          <p:cNvPr id="10243" name="Rectangle 14"/>
          <p:cNvSpPr>
            <a:spLocks noGrp="1" noChangeArrowheads="1"/>
          </p:cNvSpPr>
          <p:nvPr>
            <p:ph type="body" idx="4294967295"/>
          </p:nvPr>
        </p:nvSpPr>
        <p:spPr>
          <a:xfrm>
            <a:off x="179512" y="908720"/>
            <a:ext cx="4392488" cy="3672408"/>
          </a:xfrm>
          <a:solidFill>
            <a:schemeClr val="accent6">
              <a:lumMod val="20000"/>
              <a:lumOff val="80000"/>
            </a:schemeClr>
          </a:solidFill>
          <a:ln>
            <a:solidFill>
              <a:schemeClr val="accent6">
                <a:lumMod val="60000"/>
                <a:lumOff val="40000"/>
              </a:schemeClr>
            </a:solidFill>
          </a:ln>
        </p:spPr>
        <p:txBody>
          <a:bodyPr>
            <a:normAutofit/>
          </a:bodyPr>
          <a:lstStyle/>
          <a:p>
            <a:pPr marL="180000" indent="0">
              <a:lnSpc>
                <a:spcPct val="80000"/>
              </a:lnSpc>
              <a:spcBef>
                <a:spcPts val="1200"/>
              </a:spcBef>
              <a:buClr>
                <a:srgbClr val="006666"/>
              </a:buClr>
              <a:buSzPct val="90000"/>
              <a:buNone/>
            </a:pPr>
            <a:endParaRPr lang="uk-UA" sz="1000" b="1" dirty="0" smtClean="0">
              <a:solidFill>
                <a:srgbClr val="C00000"/>
              </a:solidFill>
            </a:endParaRPr>
          </a:p>
          <a:p>
            <a:pPr marL="180000" indent="0" algn="ctr">
              <a:lnSpc>
                <a:spcPct val="80000"/>
              </a:lnSpc>
              <a:spcBef>
                <a:spcPts val="0"/>
              </a:spcBef>
              <a:buClr>
                <a:srgbClr val="006666"/>
              </a:buClr>
              <a:buSzPct val="90000"/>
              <a:buNone/>
            </a:pPr>
            <a:r>
              <a:rPr lang="uk-UA" sz="2100" b="1" dirty="0" smtClean="0">
                <a:solidFill>
                  <a:srgbClr val="006666"/>
                </a:solidFill>
                <a:latin typeface="Arial" pitchFamily="34" charset="0"/>
                <a:cs typeface="Arial" pitchFamily="34" charset="0"/>
              </a:rPr>
              <a:t>1. Навчання учнів на засадах компетентнісного підходу</a:t>
            </a:r>
          </a:p>
          <a:p>
            <a:pPr marL="180000" indent="0" algn="ctr">
              <a:lnSpc>
                <a:spcPct val="80000"/>
              </a:lnSpc>
              <a:spcBef>
                <a:spcPts val="0"/>
              </a:spcBef>
              <a:buClr>
                <a:srgbClr val="006666"/>
              </a:buClr>
              <a:buSzPct val="90000"/>
              <a:buNone/>
            </a:pPr>
            <a:endParaRPr lang="uk-UA" sz="2400" b="1" dirty="0" smtClean="0">
              <a:solidFill>
                <a:srgbClr val="C00000"/>
              </a:solidFill>
            </a:endParaRPr>
          </a:p>
          <a:p>
            <a:pPr marL="0" indent="-273050" algn="ctr" defTabSz="1119188">
              <a:lnSpc>
                <a:spcPct val="80000"/>
              </a:lnSpc>
              <a:spcBef>
                <a:spcPts val="600"/>
              </a:spcBef>
              <a:buClr>
                <a:srgbClr val="006666"/>
              </a:buClr>
              <a:buSzPct val="90000"/>
              <a:buNone/>
            </a:pPr>
            <a:endParaRPr lang="uk-UA" sz="1600" dirty="0" smtClean="0">
              <a:solidFill>
                <a:srgbClr val="006666"/>
              </a:solidFill>
            </a:endParaRPr>
          </a:p>
        </p:txBody>
      </p:sp>
      <p:sp>
        <p:nvSpPr>
          <p:cNvPr id="6" name="Rectangle 3"/>
          <p:cNvSpPr txBox="1">
            <a:spLocks noChangeArrowheads="1"/>
          </p:cNvSpPr>
          <p:nvPr/>
        </p:nvSpPr>
        <p:spPr bwMode="auto">
          <a:xfrm>
            <a:off x="4860032" y="908720"/>
            <a:ext cx="4104456" cy="3672408"/>
          </a:xfrm>
          <a:prstGeom prst="rect">
            <a:avLst/>
          </a:prstGeom>
          <a:solidFill>
            <a:schemeClr val="accent3">
              <a:lumMod val="20000"/>
              <a:lumOff val="80000"/>
            </a:schemeClr>
          </a:solidFill>
          <a:ln w="9525">
            <a:solidFill>
              <a:schemeClr val="accent3">
                <a:lumMod val="75000"/>
              </a:schemeClr>
            </a:solidFill>
            <a:miter lim="800000"/>
            <a:headEnd/>
            <a:tailEnd/>
          </a:ln>
        </p:spPr>
        <p:txBody>
          <a:bodyPr vert="horz" wrap="square" lIns="91440" tIns="45720" rIns="91440" bIns="45720" numCol="1" anchor="t" anchorCtr="0" compatLnSpc="1">
            <a:prstTxWarp prst="textNoShape">
              <a:avLst/>
            </a:prstTxWarp>
          </a:bodyPr>
          <a:lstStyle/>
          <a:p>
            <a:pPr marL="609600" marR="0" lvl="0" indent="-609600" algn="l" defTabSz="914400" rtl="0" eaLnBrk="1" fontAlgn="base" latinLnBrk="0" hangingPunct="1">
              <a:lnSpc>
                <a:spcPct val="80000"/>
              </a:lnSpc>
              <a:spcBef>
                <a:spcPct val="20000"/>
              </a:spcBef>
              <a:spcAft>
                <a:spcPct val="0"/>
              </a:spcAft>
              <a:buClr>
                <a:schemeClr val="folHlink"/>
              </a:buClr>
              <a:buSzPct val="60000"/>
              <a:buFont typeface="Wingdings" pitchFamily="2" charset="2"/>
              <a:buAutoNum type="arabicPeriod"/>
              <a:tabLst/>
              <a:defRPr/>
            </a:pPr>
            <a:endParaRPr kumimoji="0" lang="ru-RU" sz="800" b="1" i="0" u="none" strike="noStrike" kern="0" cap="none" spc="0" normalizeH="0" baseline="0" noProof="0" dirty="0" smtClean="0">
              <a:ln>
                <a:noFill/>
              </a:ln>
              <a:solidFill>
                <a:srgbClr val="006666"/>
              </a:solidFill>
              <a:effectLst/>
              <a:uLnTx/>
              <a:uFillTx/>
              <a:latin typeface="+mn-lt"/>
              <a:ea typeface="+mn-ea"/>
              <a:cs typeface="+mn-cs"/>
            </a:endParaRPr>
          </a:p>
          <a:p>
            <a:pPr marL="95250" algn="ctr">
              <a:lnSpc>
                <a:spcPct val="80000"/>
              </a:lnSpc>
              <a:spcBef>
                <a:spcPts val="600"/>
              </a:spcBef>
              <a:buClr>
                <a:schemeClr val="folHlink"/>
              </a:buClr>
              <a:buSzPct val="60000"/>
              <a:defRPr/>
            </a:pPr>
            <a:r>
              <a:rPr lang="uk-UA" sz="2000" b="1" dirty="0" smtClean="0">
                <a:solidFill>
                  <a:srgbClr val="006666"/>
                </a:solidFill>
                <a:latin typeface="Arial" pitchFamily="34" charset="0"/>
                <a:cs typeface="Arial" pitchFamily="34" charset="0"/>
              </a:rPr>
              <a:t>2. Масова підготовка вчителів</a:t>
            </a:r>
          </a:p>
          <a:p>
            <a:pPr marL="95250" algn="ctr">
              <a:lnSpc>
                <a:spcPct val="80000"/>
              </a:lnSpc>
              <a:spcBef>
                <a:spcPts val="600"/>
              </a:spcBef>
              <a:buClr>
                <a:schemeClr val="folHlink"/>
              </a:buClr>
              <a:buSzPct val="60000"/>
              <a:defRPr/>
            </a:pPr>
            <a:endParaRPr lang="uk-UA" sz="2400" b="1" dirty="0" smtClean="0">
              <a:solidFill>
                <a:srgbClr val="C00000"/>
              </a:solidFill>
            </a:endParaRPr>
          </a:p>
          <a:p>
            <a:pPr marL="0" lvl="2" algn="ctr">
              <a:lnSpc>
                <a:spcPct val="80000"/>
              </a:lnSpc>
              <a:buClr>
                <a:srgbClr val="006666"/>
              </a:buClr>
              <a:buSzPct val="70000"/>
              <a:defRPr/>
            </a:pPr>
            <a:r>
              <a:rPr lang="en-US" sz="2400" dirty="0" smtClean="0">
                <a:solidFill>
                  <a:srgbClr val="006666"/>
                </a:solidFill>
              </a:rPr>
              <a:t> </a:t>
            </a:r>
          </a:p>
        </p:txBody>
      </p:sp>
      <p:sp>
        <p:nvSpPr>
          <p:cNvPr id="8" name="Rectangle 3"/>
          <p:cNvSpPr txBox="1">
            <a:spLocks noChangeArrowheads="1"/>
          </p:cNvSpPr>
          <p:nvPr/>
        </p:nvSpPr>
        <p:spPr bwMode="auto">
          <a:xfrm>
            <a:off x="251520" y="4680520"/>
            <a:ext cx="8712968" cy="1988840"/>
          </a:xfrm>
          <a:prstGeom prst="rect">
            <a:avLst/>
          </a:prstGeom>
          <a:solidFill>
            <a:schemeClr val="accent4">
              <a:lumMod val="20000"/>
              <a:lumOff val="80000"/>
            </a:schemeClr>
          </a:solidFill>
          <a:ln w="9525">
            <a:solidFill>
              <a:schemeClr val="accent4">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p>
            <a:pPr algn="ctr">
              <a:lnSpc>
                <a:spcPct val="80000"/>
              </a:lnSpc>
              <a:spcBef>
                <a:spcPts val="600"/>
              </a:spcBef>
              <a:buClr>
                <a:schemeClr val="folHlink"/>
              </a:buClr>
              <a:buSzPct val="60000"/>
              <a:defRPr/>
            </a:pPr>
            <a:endParaRPr lang="uk-UA" sz="200" b="1" dirty="0" smtClean="0">
              <a:solidFill>
                <a:srgbClr val="C00000"/>
              </a:solidFill>
            </a:endParaRPr>
          </a:p>
          <a:p>
            <a:pPr marL="0" lvl="2" algn="ctr">
              <a:lnSpc>
                <a:spcPct val="80000"/>
              </a:lnSpc>
              <a:spcBef>
                <a:spcPts val="1200"/>
              </a:spcBef>
              <a:buClr>
                <a:schemeClr val="folHlink"/>
              </a:buClr>
              <a:buSzPct val="60000"/>
              <a:defRPr/>
            </a:pPr>
            <a:endParaRPr lang="en-US" sz="2400" b="1" dirty="0" smtClean="0">
              <a:solidFill>
                <a:srgbClr val="C00000"/>
              </a:solidFill>
            </a:endParaRPr>
          </a:p>
          <a:p>
            <a:pPr marL="360000" lvl="2" algn="ctr">
              <a:lnSpc>
                <a:spcPct val="80000"/>
              </a:lnSpc>
              <a:buClr>
                <a:schemeClr val="folHlink"/>
              </a:buClr>
              <a:buSzPct val="60000"/>
              <a:defRPr/>
            </a:pPr>
            <a:r>
              <a:rPr lang="uk-UA" sz="2100" b="1" dirty="0" smtClean="0">
                <a:solidFill>
                  <a:srgbClr val="006666"/>
                </a:solidFill>
                <a:latin typeface="Arial" pitchFamily="34" charset="0"/>
                <a:cs typeface="Arial" pitchFamily="34" charset="0"/>
              </a:rPr>
              <a:t>3. Створення середовища, </a:t>
            </a:r>
            <a:br>
              <a:rPr lang="uk-UA" sz="2100" b="1" dirty="0" smtClean="0">
                <a:solidFill>
                  <a:srgbClr val="006666"/>
                </a:solidFill>
                <a:latin typeface="Arial" pitchFamily="34" charset="0"/>
                <a:cs typeface="Arial" pitchFamily="34" charset="0"/>
              </a:rPr>
            </a:br>
            <a:r>
              <a:rPr lang="uk-UA" sz="2100" b="1" dirty="0" smtClean="0">
                <a:solidFill>
                  <a:srgbClr val="006666"/>
                </a:solidFill>
                <a:latin typeface="Arial" pitchFamily="34" charset="0"/>
                <a:cs typeface="Arial" pitchFamily="34" charset="0"/>
              </a:rPr>
              <a:t>сприятливого для безпеки, здоров’я, </a:t>
            </a:r>
            <a:br>
              <a:rPr lang="uk-UA" sz="2100" b="1" dirty="0" smtClean="0">
                <a:solidFill>
                  <a:srgbClr val="006666"/>
                </a:solidFill>
                <a:latin typeface="Arial" pitchFamily="34" charset="0"/>
                <a:cs typeface="Arial" pitchFamily="34" charset="0"/>
              </a:rPr>
            </a:br>
            <a:r>
              <a:rPr lang="uk-UA" sz="2100" b="1" dirty="0" smtClean="0">
                <a:solidFill>
                  <a:srgbClr val="006666"/>
                </a:solidFill>
                <a:latin typeface="Arial" pitchFamily="34" charset="0"/>
                <a:cs typeface="Arial" pitchFamily="34" charset="0"/>
              </a:rPr>
              <a:t>соціалізації і самореалізації </a:t>
            </a:r>
            <a:br>
              <a:rPr lang="uk-UA" sz="2100" b="1" dirty="0" smtClean="0">
                <a:solidFill>
                  <a:srgbClr val="006666"/>
                </a:solidFill>
                <a:latin typeface="Arial" pitchFamily="34" charset="0"/>
                <a:cs typeface="Arial" pitchFamily="34" charset="0"/>
              </a:rPr>
            </a:br>
            <a:r>
              <a:rPr lang="uk-UA" sz="2100" b="1" dirty="0" smtClean="0">
                <a:solidFill>
                  <a:srgbClr val="006666"/>
                </a:solidFill>
                <a:latin typeface="Arial" pitchFamily="34" charset="0"/>
                <a:cs typeface="Arial" pitchFamily="34" charset="0"/>
              </a:rPr>
              <a:t>дітей та підлітків</a:t>
            </a:r>
            <a:endParaRPr lang="en-US" sz="2100" dirty="0" smtClean="0">
              <a:solidFill>
                <a:srgbClr val="006666"/>
              </a:solidFill>
              <a:latin typeface="Arial" pitchFamily="34" charset="0"/>
              <a:cs typeface="Arial" pitchFamily="34" charset="0"/>
            </a:endParaRPr>
          </a:p>
        </p:txBody>
      </p:sp>
      <p:sp>
        <p:nvSpPr>
          <p:cNvPr id="21" name="Двойная стрелка влево/вправо 20"/>
          <p:cNvSpPr/>
          <p:nvPr/>
        </p:nvSpPr>
        <p:spPr>
          <a:xfrm rot="7364794">
            <a:off x="5988746" y="4445705"/>
            <a:ext cx="640088" cy="293697"/>
          </a:xfrm>
          <a:prstGeom prst="leftRightArrow">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3">
                  <a:lumMod val="20000"/>
                  <a:lumOff val="80000"/>
                </a:schemeClr>
              </a:solidFill>
            </a:endParaRPr>
          </a:p>
        </p:txBody>
      </p:sp>
      <p:pic>
        <p:nvPicPr>
          <p:cNvPr id="1027" name="Picture 3" descr="C:\Users\VAIO\Desktop\Screenshot_2.png"/>
          <p:cNvPicPr>
            <a:picLocks noChangeAspect="1" noChangeArrowheads="1"/>
          </p:cNvPicPr>
          <p:nvPr/>
        </p:nvPicPr>
        <p:blipFill>
          <a:blip r:embed="rId3" cstate="print"/>
          <a:srcRect/>
          <a:stretch>
            <a:fillRect/>
          </a:stretch>
        </p:blipFill>
        <p:spPr bwMode="auto">
          <a:xfrm>
            <a:off x="5220072" y="1484784"/>
            <a:ext cx="3406354" cy="1365105"/>
          </a:xfrm>
          <a:prstGeom prst="rect">
            <a:avLst/>
          </a:prstGeom>
          <a:noFill/>
        </p:spPr>
      </p:pic>
      <p:pic>
        <p:nvPicPr>
          <p:cNvPr id="1028" name="Picture 4" descr="C:\Users\VAIO\Desktop\2_Зображення 2 Обкладинка Підручник.png"/>
          <p:cNvPicPr>
            <a:picLocks noChangeAspect="1" noChangeArrowheads="1"/>
          </p:cNvPicPr>
          <p:nvPr/>
        </p:nvPicPr>
        <p:blipFill>
          <a:blip r:embed="rId4" cstate="print"/>
          <a:srcRect/>
          <a:stretch>
            <a:fillRect/>
          </a:stretch>
        </p:blipFill>
        <p:spPr bwMode="auto">
          <a:xfrm>
            <a:off x="3059832" y="1759938"/>
            <a:ext cx="1440160" cy="1813078"/>
          </a:xfrm>
          <a:prstGeom prst="rect">
            <a:avLst/>
          </a:prstGeom>
          <a:noFill/>
        </p:spPr>
      </p:pic>
      <p:pic>
        <p:nvPicPr>
          <p:cNvPr id="1030" name="Picture 6" descr="Учебники1  рисунко"/>
          <p:cNvPicPr>
            <a:picLocks noChangeAspect="1" noChangeArrowheads="1"/>
          </p:cNvPicPr>
          <p:nvPr/>
        </p:nvPicPr>
        <p:blipFill>
          <a:blip r:embed="rId5" cstate="print"/>
          <a:srcRect/>
          <a:stretch>
            <a:fillRect/>
          </a:stretch>
        </p:blipFill>
        <p:spPr bwMode="auto">
          <a:xfrm>
            <a:off x="2267744" y="2420888"/>
            <a:ext cx="2523755" cy="1944216"/>
          </a:xfrm>
          <a:prstGeom prst="rect">
            <a:avLst/>
          </a:prstGeom>
          <a:noFill/>
          <a:ln w="9525">
            <a:noFill/>
            <a:miter lim="800000"/>
            <a:headEnd/>
            <a:tailEnd/>
          </a:ln>
        </p:spPr>
      </p:pic>
      <p:sp>
        <p:nvSpPr>
          <p:cNvPr id="20" name="Двойная стрелка влево/вправо 19"/>
          <p:cNvSpPr/>
          <p:nvPr/>
        </p:nvSpPr>
        <p:spPr>
          <a:xfrm rot="10800000">
            <a:off x="4363960" y="2559238"/>
            <a:ext cx="640088" cy="293697"/>
          </a:xfrm>
          <a:prstGeom prst="leftRightArrow">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3">
                  <a:lumMod val="20000"/>
                  <a:lumOff val="80000"/>
                </a:schemeClr>
              </a:solidFill>
            </a:endParaRPr>
          </a:p>
        </p:txBody>
      </p:sp>
      <p:sp>
        <p:nvSpPr>
          <p:cNvPr id="17" name="Двойная стрелка влево/вправо 16"/>
          <p:cNvSpPr/>
          <p:nvPr/>
        </p:nvSpPr>
        <p:spPr>
          <a:xfrm rot="3379104">
            <a:off x="2584117" y="4590577"/>
            <a:ext cx="640088" cy="293697"/>
          </a:xfrm>
          <a:prstGeom prst="leftRightArrow">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3">
                  <a:lumMod val="20000"/>
                  <a:lumOff val="80000"/>
                </a:schemeClr>
              </a:solidFill>
            </a:endParaRPr>
          </a:p>
        </p:txBody>
      </p:sp>
      <p:pic>
        <p:nvPicPr>
          <p:cNvPr id="1031" name="Picture 7" descr="C:\Users\VAIO\Desktop\12.bmp"/>
          <p:cNvPicPr>
            <a:picLocks noChangeAspect="1" noChangeArrowheads="1"/>
          </p:cNvPicPr>
          <p:nvPr/>
        </p:nvPicPr>
        <p:blipFill>
          <a:blip r:embed="rId6" cstate="print"/>
          <a:srcRect/>
          <a:stretch>
            <a:fillRect/>
          </a:stretch>
        </p:blipFill>
        <p:spPr bwMode="auto">
          <a:xfrm>
            <a:off x="323528" y="4748967"/>
            <a:ext cx="1872208" cy="1848385"/>
          </a:xfrm>
          <a:prstGeom prst="rect">
            <a:avLst/>
          </a:prstGeom>
          <a:noFill/>
        </p:spPr>
      </p:pic>
      <p:pic>
        <p:nvPicPr>
          <p:cNvPr id="1032" name="Picture 8" descr="C:\Users\VAIO\Desktop\11.bmp"/>
          <p:cNvPicPr>
            <a:picLocks noChangeAspect="1" noChangeArrowheads="1"/>
          </p:cNvPicPr>
          <p:nvPr/>
        </p:nvPicPr>
        <p:blipFill>
          <a:blip r:embed="rId7" cstate="print"/>
          <a:srcRect/>
          <a:stretch>
            <a:fillRect/>
          </a:stretch>
        </p:blipFill>
        <p:spPr bwMode="auto">
          <a:xfrm>
            <a:off x="7542223" y="4794758"/>
            <a:ext cx="1350257" cy="1802594"/>
          </a:xfrm>
          <a:prstGeom prst="rect">
            <a:avLst/>
          </a:prstGeom>
          <a:noFill/>
        </p:spPr>
      </p:pic>
      <p:pic>
        <p:nvPicPr>
          <p:cNvPr id="1029" name="Picture 5" descr="Слайд4"/>
          <p:cNvPicPr>
            <a:picLocks noChangeAspect="1" noChangeArrowheads="1"/>
          </p:cNvPicPr>
          <p:nvPr/>
        </p:nvPicPr>
        <p:blipFill>
          <a:blip r:embed="rId8" cstate="print"/>
          <a:srcRect/>
          <a:stretch>
            <a:fillRect/>
          </a:stretch>
        </p:blipFill>
        <p:spPr bwMode="auto">
          <a:xfrm>
            <a:off x="251520" y="2060848"/>
            <a:ext cx="1944216" cy="2399787"/>
          </a:xfrm>
          <a:prstGeom prst="rect">
            <a:avLst/>
          </a:prstGeom>
          <a:noFill/>
          <a:ln w="9525">
            <a:noFill/>
            <a:miter lim="800000"/>
            <a:headEnd/>
            <a:tailEnd/>
          </a:ln>
        </p:spPr>
      </p:pic>
      <p:pic>
        <p:nvPicPr>
          <p:cNvPr id="15" name="Picture 2" descr="D:\Users\Sony\Desktop\Курс ВЖР\ТоТ основна-старша 25-27 вересня 2017\ФОТО\1 день\DSC_0010.JPG"/>
          <p:cNvPicPr>
            <a:picLocks noChangeAspect="1" noChangeArrowheads="1"/>
          </p:cNvPicPr>
          <p:nvPr/>
        </p:nvPicPr>
        <p:blipFill>
          <a:blip r:embed="rId9" cstate="print"/>
          <a:srcRect/>
          <a:stretch>
            <a:fillRect/>
          </a:stretch>
        </p:blipFill>
        <p:spPr bwMode="auto">
          <a:xfrm>
            <a:off x="6084168" y="2924944"/>
            <a:ext cx="2046496" cy="135919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Grp="1" noChangeArrowheads="1"/>
          </p:cNvSpPr>
          <p:nvPr>
            <p:ph type="title" idx="4294967295"/>
          </p:nvPr>
        </p:nvSpPr>
        <p:spPr>
          <a:xfrm>
            <a:off x="0" y="0"/>
            <a:ext cx="9144000" cy="1008112"/>
          </a:xfrm>
        </p:spPr>
        <p:txBody>
          <a:bodyPr>
            <a:noAutofit/>
          </a:bodyPr>
          <a:lstStyle/>
          <a:p>
            <a:pPr marL="95250" lvl="2" algn="ctr" rtl="0">
              <a:lnSpc>
                <a:spcPct val="80000"/>
              </a:lnSpc>
              <a:spcBef>
                <a:spcPts val="600"/>
              </a:spcBef>
              <a:defRPr/>
            </a:pPr>
            <a:r>
              <a:rPr lang="uk-UA" sz="2400" b="1" dirty="0" smtClean="0">
                <a:solidFill>
                  <a:srgbClr val="006666"/>
                </a:solidFill>
                <a:latin typeface="Arial" pitchFamily="34" charset="0"/>
                <a:cs typeface="Arial" pitchFamily="34" charset="0"/>
              </a:rPr>
              <a:t>Ідея і система показників БДДШ</a:t>
            </a:r>
            <a:br>
              <a:rPr lang="uk-UA" sz="2400" b="1" dirty="0" smtClean="0">
                <a:solidFill>
                  <a:srgbClr val="006666"/>
                </a:solidFill>
                <a:latin typeface="Arial" pitchFamily="34" charset="0"/>
                <a:cs typeface="Arial" pitchFamily="34" charset="0"/>
              </a:rPr>
            </a:br>
            <a:r>
              <a:rPr lang="uk-UA" sz="2000" b="1" dirty="0" smtClean="0">
                <a:solidFill>
                  <a:srgbClr val="006666"/>
                </a:solidFill>
                <a:latin typeface="Arial" pitchFamily="34" charset="0"/>
                <a:cs typeface="Arial" pitchFamily="34" charset="0"/>
              </a:rPr>
              <a:t>(стандарти, параметри, еталонні показники і критерії відповідності</a:t>
            </a:r>
            <a:r>
              <a:rPr lang="uk-UA" sz="2400" b="1" dirty="0" smtClean="0">
                <a:solidFill>
                  <a:srgbClr val="006666"/>
                </a:solidFill>
                <a:latin typeface="Arial" pitchFamily="34" charset="0"/>
                <a:cs typeface="Arial" pitchFamily="34" charset="0"/>
              </a:rPr>
              <a:t>)</a:t>
            </a:r>
            <a:endParaRPr lang="uk-UA" sz="2400" b="1" dirty="0" smtClean="0">
              <a:solidFill>
                <a:srgbClr val="990000"/>
              </a:solidFill>
              <a:latin typeface="Arial" pitchFamily="34" charset="0"/>
              <a:cs typeface="Arial" pitchFamily="34" charset="0"/>
            </a:endParaRPr>
          </a:p>
        </p:txBody>
      </p:sp>
      <p:sp>
        <p:nvSpPr>
          <p:cNvPr id="7" name="Rectangle 14"/>
          <p:cNvSpPr txBox="1">
            <a:spLocks noChangeArrowheads="1"/>
          </p:cNvSpPr>
          <p:nvPr/>
        </p:nvSpPr>
        <p:spPr>
          <a:xfrm>
            <a:off x="179512" y="1124744"/>
            <a:ext cx="4392488" cy="5544616"/>
          </a:xfrm>
          <a:prstGeom prst="rect">
            <a:avLst/>
          </a:prstGeom>
          <a:solidFill>
            <a:schemeClr val="accent4">
              <a:lumMod val="20000"/>
              <a:lumOff val="80000"/>
            </a:schemeClr>
          </a:solidFill>
          <a:ln>
            <a:solidFill>
              <a:schemeClr val="accent4">
                <a:lumMod val="40000"/>
                <a:lumOff val="60000"/>
              </a:schemeClr>
            </a:solidFill>
          </a:ln>
        </p:spPr>
        <p:txBody>
          <a:bodyPr vert="horz" lIns="91440" tIns="45720" rIns="91440" bIns="45720" rtlCol="0">
            <a:normAutofit fontScale="85000" lnSpcReduction="10000"/>
          </a:bodyPr>
          <a:lstStyle/>
          <a:p>
            <a:pPr marL="144000" marR="0" lvl="0" indent="-342900" algn="l" defTabSz="914400" rtl="0" eaLnBrk="1" fontAlgn="auto" latinLnBrk="0" hangingPunct="1">
              <a:lnSpc>
                <a:spcPct val="120000"/>
              </a:lnSpc>
              <a:spcBef>
                <a:spcPts val="600"/>
              </a:spcBef>
              <a:buClr>
                <a:srgbClr val="006666"/>
              </a:buClr>
              <a:buSzPct val="90000"/>
              <a:buFont typeface="Arial" pitchFamily="34" charset="0"/>
              <a:buNone/>
              <a:tabLst/>
              <a:defRPr/>
            </a:pPr>
            <a:endParaRPr kumimoji="0" lang="uk-UA" sz="1100" b="1" i="0" u="none" strike="noStrike" kern="1200" cap="none" spc="0" normalizeH="0" baseline="0" noProof="0" dirty="0" smtClean="0">
              <a:ln>
                <a:noFill/>
              </a:ln>
              <a:solidFill>
                <a:srgbClr val="C00000"/>
              </a:solidFill>
              <a:effectLst/>
              <a:uLnTx/>
              <a:uFillTx/>
              <a:latin typeface="Helvetica Neue"/>
            </a:endParaRPr>
          </a:p>
          <a:p>
            <a:pPr marL="144000" marR="0" lvl="0" indent="-342900" algn="l" defTabSz="914400" rtl="0" eaLnBrk="1" fontAlgn="auto" latinLnBrk="0" hangingPunct="1">
              <a:lnSpc>
                <a:spcPct val="120000"/>
              </a:lnSpc>
              <a:buClr>
                <a:srgbClr val="006666"/>
              </a:buClr>
              <a:buSzPct val="90000"/>
              <a:buFont typeface="Arial" pitchFamily="34" charset="0"/>
              <a:buNone/>
              <a:tabLst/>
              <a:defRPr/>
            </a:pPr>
            <a:r>
              <a:rPr kumimoji="0" lang="uk-UA" sz="2000" b="1" i="0" u="none" strike="noStrike" kern="1200" cap="all" spc="0" normalizeH="0" noProof="0" dirty="0" smtClean="0">
                <a:ln>
                  <a:noFill/>
                </a:ln>
                <a:solidFill>
                  <a:srgbClr val="006666"/>
                </a:solidFill>
                <a:effectLst/>
                <a:uLnTx/>
                <a:uFillTx/>
                <a:latin typeface="Arial" pitchFamily="34" charset="0"/>
                <a:cs typeface="Arial" pitchFamily="34" charset="0"/>
              </a:rPr>
              <a:t>Ідея: </a:t>
            </a:r>
            <a:br>
              <a:rPr kumimoji="0" lang="uk-UA" sz="2000" b="1" i="0" u="none" strike="noStrike" kern="1200" cap="all" spc="0" normalizeH="0" noProof="0" dirty="0" smtClean="0">
                <a:ln>
                  <a:noFill/>
                </a:ln>
                <a:solidFill>
                  <a:srgbClr val="006666"/>
                </a:solidFill>
                <a:effectLst/>
                <a:uLnTx/>
                <a:uFillTx/>
                <a:latin typeface="Arial" pitchFamily="34" charset="0"/>
                <a:cs typeface="Arial" pitchFamily="34" charset="0"/>
              </a:rPr>
            </a:br>
            <a:r>
              <a:rPr kumimoji="0" lang="uk-UA" sz="2000" i="0" u="none" strike="noStrike" kern="1200" cap="none" spc="0" normalizeH="0" baseline="0" noProof="0" dirty="0" smtClean="0">
                <a:ln>
                  <a:noFill/>
                </a:ln>
                <a:effectLst/>
                <a:uLnTx/>
                <a:uFillTx/>
                <a:latin typeface="Arial" pitchFamily="34" charset="0"/>
                <a:cs typeface="Arial" pitchFamily="34" charset="0"/>
              </a:rPr>
              <a:t>визначити систему стандартів, критеріїв і еталонних показників, за якими можна  оцінити рівень відповідності закладу освіти умовній </a:t>
            </a:r>
            <a:r>
              <a:rPr lang="ru-RU" sz="2000" dirty="0" smtClean="0">
                <a:latin typeface="Arial" pitchFamily="34" charset="0"/>
                <a:cs typeface="Arial" pitchFamily="34" charset="0"/>
              </a:rPr>
              <a:t>«</a:t>
            </a:r>
            <a:r>
              <a:rPr kumimoji="0" lang="uk-UA" sz="2000" i="0" u="none" strike="noStrike" kern="1200" cap="none" spc="0" normalizeH="0" baseline="0" noProof="0" dirty="0" smtClean="0">
                <a:ln>
                  <a:noFill/>
                </a:ln>
                <a:effectLst/>
                <a:uLnTx/>
                <a:uFillTx/>
                <a:latin typeface="Arial" pitchFamily="34" charset="0"/>
                <a:cs typeface="Arial" pitchFamily="34" charset="0"/>
              </a:rPr>
              <a:t>еталонній</a:t>
            </a:r>
            <a:r>
              <a:rPr lang="ru-RU" sz="2000" dirty="0" smtClean="0">
                <a:latin typeface="Arial" pitchFamily="34" charset="0"/>
                <a:cs typeface="Arial" pitchFamily="34" charset="0"/>
              </a:rPr>
              <a:t>» школ</a:t>
            </a:r>
            <a:r>
              <a:rPr lang="uk-UA" sz="2000" dirty="0" smtClean="0">
                <a:latin typeface="Arial" pitchFamily="34" charset="0"/>
                <a:cs typeface="Arial" pitchFamily="34" charset="0"/>
              </a:rPr>
              <a:t>і</a:t>
            </a:r>
            <a:endParaRPr kumimoji="0" lang="uk-UA" sz="2000" i="0" u="none" strike="noStrike" kern="1200" cap="none" spc="0" normalizeH="0" baseline="0" noProof="0" dirty="0" smtClean="0">
              <a:ln>
                <a:noFill/>
              </a:ln>
              <a:effectLst/>
              <a:uLnTx/>
              <a:uFillTx/>
              <a:latin typeface="Arial" pitchFamily="34" charset="0"/>
              <a:cs typeface="Arial" pitchFamily="34" charset="0"/>
            </a:endParaRPr>
          </a:p>
          <a:p>
            <a:pPr marL="144000" marR="0" lvl="0" indent="-342900" algn="l" defTabSz="914400" rtl="0" eaLnBrk="1" fontAlgn="auto" latinLnBrk="0" hangingPunct="1">
              <a:lnSpc>
                <a:spcPct val="120000"/>
              </a:lnSpc>
              <a:spcBef>
                <a:spcPts val="1200"/>
              </a:spcBef>
              <a:buClr>
                <a:srgbClr val="006666"/>
              </a:buClr>
              <a:buSzPct val="90000"/>
              <a:buFont typeface="Arial" pitchFamily="34" charset="0"/>
              <a:buNone/>
              <a:tabLst/>
              <a:defRPr/>
            </a:pPr>
            <a:r>
              <a:rPr kumimoji="0" lang="uk-UA" sz="2000" b="1" i="0" u="none" strike="noStrike" kern="1200" cap="all" spc="0" normalizeH="0" noProof="0" dirty="0" smtClean="0">
                <a:ln>
                  <a:noFill/>
                </a:ln>
                <a:solidFill>
                  <a:srgbClr val="006666"/>
                </a:solidFill>
                <a:effectLst/>
                <a:uLnTx/>
                <a:uFillTx/>
                <a:latin typeface="Arial" pitchFamily="34" charset="0"/>
                <a:cs typeface="Arial" pitchFamily="34" charset="0"/>
              </a:rPr>
              <a:t>Стандарти:</a:t>
            </a:r>
            <a:endParaRPr kumimoji="0" lang="en-US" sz="2000" b="1" i="0" u="none" strike="noStrike" kern="1200" cap="all" spc="0" normalizeH="0" noProof="0" dirty="0" smtClean="0">
              <a:ln>
                <a:noFill/>
              </a:ln>
              <a:solidFill>
                <a:srgbClr val="006666"/>
              </a:solidFill>
              <a:effectLst/>
              <a:uLnTx/>
              <a:uFillTx/>
              <a:latin typeface="Arial" pitchFamily="34" charset="0"/>
              <a:cs typeface="Arial" pitchFamily="34" charset="0"/>
            </a:endParaRPr>
          </a:p>
          <a:p>
            <a:pPr marL="180000" marR="0" lvl="0" indent="-252000" algn="l" defTabSz="1119188" rtl="0" eaLnBrk="1" fontAlgn="auto" latinLnBrk="0" hangingPunct="1">
              <a:lnSpc>
                <a:spcPct val="120000"/>
              </a:lnSpc>
              <a:buClr>
                <a:srgbClr val="006666"/>
              </a:buClr>
              <a:buSzPct val="90000"/>
              <a:buFont typeface="+mj-lt"/>
              <a:buAutoNum type="arabicPeriod"/>
              <a:tabLst/>
              <a:defRPr/>
            </a:pPr>
            <a:r>
              <a:rPr kumimoji="0" lang="uk-U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Захисне</a:t>
            </a:r>
            <a:r>
              <a:rPr kumimoji="0" lang="uk-UA" sz="2000" b="0" i="0" u="none" strike="noStrike" kern="1200" cap="none" spc="0" normalizeH="0" noProof="0" dirty="0" smtClean="0">
                <a:ln>
                  <a:noFill/>
                </a:ln>
                <a:solidFill>
                  <a:schemeClr val="tx1"/>
                </a:solidFill>
                <a:effectLst/>
                <a:uLnTx/>
                <a:uFillTx/>
                <a:latin typeface="Arial" pitchFamily="34" charset="0"/>
                <a:cs typeface="Arial" pitchFamily="34" charset="0"/>
              </a:rPr>
              <a:t> та сприятливе для здоров’я і навчання фізичне середовище</a:t>
            </a:r>
            <a:endParaRPr kumimoji="0" lang="uk-UA"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180000" lvl="0" indent="-252000" defTabSz="1119188">
              <a:lnSpc>
                <a:spcPct val="120000"/>
              </a:lnSpc>
              <a:spcBef>
                <a:spcPts val="600"/>
              </a:spcBef>
              <a:buClr>
                <a:srgbClr val="006666"/>
              </a:buClr>
              <a:buSzPct val="90000"/>
              <a:buFont typeface="+mj-lt"/>
              <a:buAutoNum type="arabicPeriod"/>
            </a:pPr>
            <a:r>
              <a:rPr kumimoji="0" lang="uk-UA" sz="2000" b="0" i="0" u="none" strike="noStrike" kern="1200" cap="none" spc="0" normalizeH="0" baseline="0" noProof="1" smtClean="0">
                <a:ln>
                  <a:noFill/>
                </a:ln>
                <a:solidFill>
                  <a:schemeClr val="tx1"/>
                </a:solidFill>
                <a:effectLst/>
                <a:uLnTx/>
                <a:uFillTx/>
                <a:latin typeface="Arial" pitchFamily="34" charset="0"/>
                <a:cs typeface="Arial" pitchFamily="34" charset="0"/>
              </a:rPr>
              <a:t>Комфортне психосоціальне середовище</a:t>
            </a:r>
          </a:p>
          <a:p>
            <a:pPr marL="180000" lvl="0" indent="-252000" defTabSz="1119188">
              <a:lnSpc>
                <a:spcPct val="120000"/>
              </a:lnSpc>
              <a:spcBef>
                <a:spcPts val="600"/>
              </a:spcBef>
              <a:buClr>
                <a:srgbClr val="006666"/>
              </a:buClr>
              <a:buSzPct val="90000"/>
              <a:buFont typeface="+mj-lt"/>
              <a:buAutoNum type="arabicPeriod"/>
            </a:pPr>
            <a:r>
              <a:rPr lang="uk-UA" sz="2000" noProof="1" smtClean="0">
                <a:latin typeface="Arial" pitchFamily="34" charset="0"/>
                <a:cs typeface="Arial" pitchFamily="34" charset="0"/>
              </a:rPr>
              <a:t>Інклюзивне компетентісне навчання дітей і доролих </a:t>
            </a:r>
          </a:p>
          <a:p>
            <a:pPr marL="180000" lvl="0" indent="-252000" defTabSz="1119188">
              <a:lnSpc>
                <a:spcPct val="120000"/>
              </a:lnSpc>
              <a:spcBef>
                <a:spcPts val="600"/>
              </a:spcBef>
              <a:buClr>
                <a:srgbClr val="006666"/>
              </a:buClr>
              <a:buSzPct val="90000"/>
              <a:buFont typeface="+mj-lt"/>
              <a:buAutoNum type="arabicPeriod"/>
            </a:pPr>
            <a:r>
              <a:rPr lang="uk-UA" sz="2000" noProof="1" smtClean="0">
                <a:latin typeface="Arial" pitchFamily="34" charset="0"/>
                <a:cs typeface="Arial" pitchFamily="34" charset="0"/>
              </a:rPr>
              <a:t>Ефективне управляння, партнерство </a:t>
            </a:r>
            <a:br>
              <a:rPr lang="uk-UA" sz="2000" noProof="1" smtClean="0">
                <a:latin typeface="Arial" pitchFamily="34" charset="0"/>
                <a:cs typeface="Arial" pitchFamily="34" charset="0"/>
              </a:rPr>
            </a:br>
            <a:r>
              <a:rPr lang="uk-UA" sz="2000" noProof="1" smtClean="0">
                <a:latin typeface="Arial" pitchFamily="34" charset="0"/>
                <a:cs typeface="Arial" pitchFamily="34" charset="0"/>
              </a:rPr>
              <a:t>і участь</a:t>
            </a:r>
          </a:p>
          <a:p>
            <a:pPr lvl="0">
              <a:lnSpc>
                <a:spcPct val="120000"/>
              </a:lnSpc>
              <a:spcBef>
                <a:spcPts val="600"/>
              </a:spcBef>
              <a:buClr>
                <a:srgbClr val="006666"/>
              </a:buClr>
              <a:buSzPct val="90000"/>
              <a:defRPr/>
            </a:pPr>
            <a:r>
              <a:rPr lang="uk-UA" sz="2000" b="1" cap="all" dirty="0" smtClean="0">
                <a:solidFill>
                  <a:srgbClr val="006666"/>
                </a:solidFill>
                <a:latin typeface="Arial" pitchFamily="34" charset="0"/>
                <a:cs typeface="Arial" pitchFamily="34" charset="0"/>
              </a:rPr>
              <a:t>Критерії: </a:t>
            </a:r>
            <a:r>
              <a:rPr lang="uk-UA" sz="2000" dirty="0" smtClean="0">
                <a:latin typeface="Arial" pitchFamily="34" charset="0"/>
                <a:cs typeface="Arial" pitchFamily="34" charset="0"/>
              </a:rPr>
              <a:t>всього 28</a:t>
            </a:r>
            <a:endParaRPr lang="en-US" sz="2000" dirty="0" smtClean="0">
              <a:latin typeface="Arial" pitchFamily="34" charset="0"/>
              <a:cs typeface="Arial" pitchFamily="34" charset="0"/>
            </a:endParaRPr>
          </a:p>
          <a:p>
            <a:pPr marL="144000" lvl="0" indent="-273050" defTabSz="1119188">
              <a:lnSpc>
                <a:spcPct val="120000"/>
              </a:lnSpc>
              <a:spcBef>
                <a:spcPts val="1200"/>
              </a:spcBef>
              <a:buClr>
                <a:srgbClr val="006666"/>
              </a:buClr>
              <a:buSzPct val="90000"/>
            </a:pPr>
            <a:r>
              <a:rPr lang="uk-UA" sz="2000" b="1" cap="all" dirty="0" smtClean="0">
                <a:solidFill>
                  <a:srgbClr val="006666"/>
                </a:solidFill>
                <a:latin typeface="Arial" pitchFamily="34" charset="0"/>
                <a:cs typeface="Arial" pitchFamily="34" charset="0"/>
              </a:rPr>
              <a:t>Еталоні показники: </a:t>
            </a:r>
            <a:r>
              <a:rPr lang="uk-UA" sz="2000" dirty="0" smtClean="0">
                <a:latin typeface="Arial" pitchFamily="34" charset="0"/>
                <a:cs typeface="Arial" pitchFamily="34" charset="0"/>
              </a:rPr>
              <a:t>всього </a:t>
            </a:r>
            <a:r>
              <a:rPr lang="uk-UA" sz="2000" cap="all" dirty="0" smtClean="0">
                <a:latin typeface="Arial" pitchFamily="34" charset="0"/>
                <a:cs typeface="Arial" pitchFamily="34" charset="0"/>
              </a:rPr>
              <a:t>(168</a:t>
            </a:r>
            <a:r>
              <a:rPr lang="uk-UA" sz="1900" cap="all" dirty="0" smtClean="0">
                <a:latin typeface="Arial" pitchFamily="34" charset="0"/>
                <a:cs typeface="Arial" pitchFamily="34" charset="0"/>
              </a:rPr>
              <a:t>)</a:t>
            </a:r>
            <a:endParaRPr kumimoji="0" lang="ru-RU" sz="1900" b="0" i="0" u="none" strike="noStrike" kern="1200" cap="all" spc="0" normalizeH="0" noProof="0" dirty="0" smtClean="0">
              <a:ln>
                <a:noFill/>
              </a:ln>
              <a:solidFill>
                <a:srgbClr val="006666"/>
              </a:solidFill>
              <a:effectLst/>
              <a:uLnTx/>
              <a:uFillTx/>
              <a:latin typeface="Arial" pitchFamily="34" charset="0"/>
              <a:cs typeface="Arial" pitchFamily="34" charset="0"/>
            </a:endParaRPr>
          </a:p>
        </p:txBody>
      </p:sp>
      <p:pic>
        <p:nvPicPr>
          <p:cNvPr id="3074" name="Picture 2" descr="C:\Users\VAIO\Desktop\Модель 1 Безпечноi школи.png"/>
          <p:cNvPicPr>
            <a:picLocks noChangeAspect="1" noChangeArrowheads="1"/>
          </p:cNvPicPr>
          <p:nvPr/>
        </p:nvPicPr>
        <p:blipFill>
          <a:blip r:embed="rId3" cstate="print"/>
          <a:srcRect/>
          <a:stretch>
            <a:fillRect/>
          </a:stretch>
        </p:blipFill>
        <p:spPr bwMode="auto">
          <a:xfrm>
            <a:off x="4857184" y="1484784"/>
            <a:ext cx="4012658" cy="3960440"/>
          </a:xfrm>
          <a:prstGeom prst="rect">
            <a:avLst/>
          </a:prstGeom>
          <a:noFill/>
        </p:spPr>
      </p:pic>
      <p:sp>
        <p:nvSpPr>
          <p:cNvPr id="8" name="Стрелка вниз 7"/>
          <p:cNvSpPr/>
          <p:nvPr/>
        </p:nvSpPr>
        <p:spPr>
          <a:xfrm>
            <a:off x="10188624" y="515719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0" name="Прямая со стрелкой 9"/>
          <p:cNvCxnSpPr/>
          <p:nvPr/>
        </p:nvCxnSpPr>
        <p:spPr>
          <a:xfrm flipH="1" flipV="1">
            <a:off x="10188624" y="1484784"/>
            <a:ext cx="72008"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Стрелка вправо 11"/>
          <p:cNvSpPr/>
          <p:nvPr/>
        </p:nvSpPr>
        <p:spPr>
          <a:xfrm>
            <a:off x="4283968" y="3501008"/>
            <a:ext cx="576064" cy="288032"/>
          </a:xfrm>
          <a:prstGeom prst="rightArrow">
            <a:avLst/>
          </a:prstGeom>
          <a:solidFill>
            <a:schemeClr val="accent4">
              <a:lumMod val="20000"/>
              <a:lumOff val="80000"/>
            </a:schemeClr>
          </a:solidFill>
          <a:ln w="31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Прямоугольник 8"/>
          <p:cNvSpPr/>
          <p:nvPr/>
        </p:nvSpPr>
        <p:spPr>
          <a:xfrm>
            <a:off x="5364088" y="1052736"/>
            <a:ext cx="3166060" cy="369332"/>
          </a:xfrm>
          <a:prstGeom prst="rect">
            <a:avLst/>
          </a:prstGeom>
          <a:solidFill>
            <a:schemeClr val="accent3">
              <a:lumMod val="20000"/>
              <a:lumOff val="80000"/>
            </a:schemeClr>
          </a:solidFill>
        </p:spPr>
        <p:txBody>
          <a:bodyPr wrap="square">
            <a:spAutoFit/>
          </a:bodyPr>
          <a:lstStyle/>
          <a:p>
            <a:r>
              <a:rPr lang="en-GB" sz="1600" dirty="0" smtClean="0">
                <a:hlinkClick r:id="rId4"/>
              </a:rPr>
              <a:t>http://scfs.multycourse.com.ua/ua</a:t>
            </a:r>
            <a:r>
              <a:rPr lang="en-GB" dirty="0" smtClean="0">
                <a:hlinkClick r:id="rId4"/>
              </a:rPr>
              <a:t>/</a:t>
            </a:r>
            <a:endParaRPr lang="ru-RU" dirty="0"/>
          </a:p>
        </p:txBody>
      </p:sp>
      <p:sp>
        <p:nvSpPr>
          <p:cNvPr id="11" name="Rectangle 14"/>
          <p:cNvSpPr txBox="1">
            <a:spLocks noChangeArrowheads="1"/>
          </p:cNvSpPr>
          <p:nvPr/>
        </p:nvSpPr>
        <p:spPr>
          <a:xfrm>
            <a:off x="4572000" y="5589240"/>
            <a:ext cx="4212976" cy="1080120"/>
          </a:xfrm>
          <a:prstGeom prst="rect">
            <a:avLst/>
          </a:prstGeom>
          <a:solidFill>
            <a:schemeClr val="accent4">
              <a:lumMod val="20000"/>
              <a:lumOff val="80000"/>
            </a:schemeClr>
          </a:solidFill>
          <a:ln>
            <a:solidFill>
              <a:schemeClr val="accent4">
                <a:lumMod val="40000"/>
                <a:lumOff val="60000"/>
              </a:schemeClr>
            </a:solidFill>
          </a:ln>
        </p:spPr>
        <p:txBody>
          <a:bodyPr vert="horz" lIns="91440" tIns="45720" rIns="91440" bIns="45720" rtlCol="0">
            <a:normAutofit fontScale="70000" lnSpcReduction="20000"/>
          </a:bodyPr>
          <a:lstStyle/>
          <a:p>
            <a:pPr marL="144000" marR="0" lvl="0" indent="-342900" algn="l" defTabSz="914400" rtl="0" eaLnBrk="1" fontAlgn="auto" latinLnBrk="0" hangingPunct="1">
              <a:lnSpc>
                <a:spcPct val="120000"/>
              </a:lnSpc>
              <a:spcBef>
                <a:spcPts val="600"/>
              </a:spcBef>
              <a:buClr>
                <a:srgbClr val="006666"/>
              </a:buClr>
              <a:buSzPct val="90000"/>
              <a:buFont typeface="Arial" pitchFamily="34" charset="0"/>
              <a:buNone/>
              <a:tabLst/>
              <a:defRPr/>
            </a:pPr>
            <a:endParaRPr kumimoji="0" lang="uk-UA" sz="1100" b="1" i="0" u="none" strike="noStrike" kern="1200" cap="none" spc="0" normalizeH="0" baseline="0" noProof="0" dirty="0" smtClean="0">
              <a:ln>
                <a:noFill/>
              </a:ln>
              <a:solidFill>
                <a:srgbClr val="C00000"/>
              </a:solidFill>
              <a:effectLst/>
              <a:uLnTx/>
              <a:uFillTx/>
              <a:latin typeface="Helvetica Neue"/>
            </a:endParaRPr>
          </a:p>
          <a:p>
            <a:pPr marL="144000" marR="0" lvl="0" indent="-342900" algn="l" defTabSz="914400" rtl="0" eaLnBrk="1" fontAlgn="auto" latinLnBrk="0" hangingPunct="1">
              <a:lnSpc>
                <a:spcPct val="120000"/>
              </a:lnSpc>
              <a:buClr>
                <a:srgbClr val="006666"/>
              </a:buClr>
              <a:buSzPct val="90000"/>
              <a:buFont typeface="Arial" pitchFamily="34" charset="0"/>
              <a:buNone/>
              <a:tabLst/>
              <a:defRPr/>
            </a:pPr>
            <a:r>
              <a:rPr kumimoji="0" lang="uk-UA" sz="2400" b="1" i="0" u="none" strike="noStrike" kern="1200" cap="all" spc="0" normalizeH="0" noProof="0" dirty="0" smtClean="0">
                <a:ln>
                  <a:noFill/>
                </a:ln>
                <a:solidFill>
                  <a:srgbClr val="006666"/>
                </a:solidFill>
                <a:effectLst/>
                <a:uLnTx/>
                <a:uFillTx/>
                <a:latin typeface="Arial" pitchFamily="34" charset="0"/>
                <a:cs typeface="Arial" pitchFamily="34" charset="0"/>
              </a:rPr>
              <a:t>Міра відповідності еталону: </a:t>
            </a:r>
            <a:br>
              <a:rPr kumimoji="0" lang="uk-UA" sz="2400" b="1" i="0" u="none" strike="noStrike" kern="1200" cap="all" spc="0" normalizeH="0" noProof="0" dirty="0" smtClean="0">
                <a:ln>
                  <a:noFill/>
                </a:ln>
                <a:solidFill>
                  <a:srgbClr val="006666"/>
                </a:solidFill>
                <a:effectLst/>
                <a:uLnTx/>
                <a:uFillTx/>
                <a:latin typeface="Arial" pitchFamily="34" charset="0"/>
                <a:cs typeface="Arial" pitchFamily="34" charset="0"/>
              </a:rPr>
            </a:br>
            <a:r>
              <a:rPr kumimoji="0" lang="uk-UA" sz="2400" i="0" u="none" strike="noStrike" kern="1200" cap="none" spc="0" normalizeH="0" baseline="0" noProof="0" dirty="0" smtClean="0">
                <a:ln>
                  <a:noFill/>
                </a:ln>
                <a:effectLst/>
                <a:uLnTx/>
                <a:uFillTx/>
                <a:latin typeface="Arial" pitchFamily="34" charset="0"/>
                <a:cs typeface="Arial" pitchFamily="34" charset="0"/>
              </a:rPr>
              <a:t>Чи схоже це на вашу школу? </a:t>
            </a:r>
            <a:br>
              <a:rPr kumimoji="0" lang="uk-UA" sz="2400" i="0" u="none" strike="noStrike" kern="1200" cap="none" spc="0" normalizeH="0" baseline="0" noProof="0" dirty="0" smtClean="0">
                <a:ln>
                  <a:noFill/>
                </a:ln>
                <a:effectLst/>
                <a:uLnTx/>
                <a:uFillTx/>
                <a:latin typeface="Arial" pitchFamily="34" charset="0"/>
                <a:cs typeface="Arial" pitchFamily="34" charset="0"/>
              </a:rPr>
            </a:br>
            <a:r>
              <a:rPr kumimoji="0" lang="uk-UA" sz="2400" i="0" u="none" strike="noStrike" kern="1200" cap="none" spc="0" normalizeH="0" baseline="0" noProof="0" dirty="0" smtClean="0">
                <a:ln>
                  <a:noFill/>
                </a:ln>
                <a:effectLst/>
                <a:uLnTx/>
                <a:uFillTx/>
                <a:latin typeface="Arial" pitchFamily="34" charset="0"/>
                <a:cs typeface="Arial" pitchFamily="34" charset="0"/>
              </a:rPr>
              <a:t>Ні, Певною мірою, Здебільшого, Дуже</a:t>
            </a:r>
          </a:p>
        </p:txBody>
      </p:sp>
      <p:sp>
        <p:nvSpPr>
          <p:cNvPr id="13" name="Стрелка вправо 12"/>
          <p:cNvSpPr/>
          <p:nvPr/>
        </p:nvSpPr>
        <p:spPr>
          <a:xfrm rot="16045577">
            <a:off x="6765514" y="5355886"/>
            <a:ext cx="411051" cy="315444"/>
          </a:xfrm>
          <a:prstGeom prst="rightArrow">
            <a:avLst/>
          </a:prstGeom>
          <a:solidFill>
            <a:schemeClr val="accent4">
              <a:lumMod val="20000"/>
              <a:lumOff val="80000"/>
            </a:schemeClr>
          </a:solidFill>
          <a:ln w="31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VAIO\Desktop\Модель 1 Безпечноi школи.png"/>
          <p:cNvPicPr>
            <a:picLocks noChangeAspect="1" noChangeArrowheads="1"/>
          </p:cNvPicPr>
          <p:nvPr/>
        </p:nvPicPr>
        <p:blipFill>
          <a:blip r:embed="rId3" cstate="print"/>
          <a:srcRect/>
          <a:stretch>
            <a:fillRect/>
          </a:stretch>
        </p:blipFill>
        <p:spPr bwMode="auto">
          <a:xfrm>
            <a:off x="8316416" y="188640"/>
            <a:ext cx="720080" cy="710710"/>
          </a:xfrm>
          <a:prstGeom prst="rect">
            <a:avLst/>
          </a:prstGeom>
          <a:noFill/>
        </p:spPr>
      </p:pic>
      <p:sp>
        <p:nvSpPr>
          <p:cNvPr id="10242" name="Rectangle 13"/>
          <p:cNvSpPr>
            <a:spLocks noGrp="1" noChangeArrowheads="1"/>
          </p:cNvSpPr>
          <p:nvPr>
            <p:ph type="title" idx="4294967295"/>
          </p:nvPr>
        </p:nvSpPr>
        <p:spPr>
          <a:xfrm>
            <a:off x="216024" y="188640"/>
            <a:ext cx="8820472" cy="1008112"/>
          </a:xfrm>
        </p:spPr>
        <p:txBody>
          <a:bodyPr>
            <a:noAutofit/>
          </a:bodyPr>
          <a:lstStyle/>
          <a:p>
            <a:pPr marL="95250" lvl="2" algn="ctr" rtl="0">
              <a:lnSpc>
                <a:spcPct val="80000"/>
              </a:lnSpc>
              <a:spcBef>
                <a:spcPts val="600"/>
              </a:spcBef>
              <a:defRPr/>
            </a:pPr>
            <a:r>
              <a:rPr lang="uk-UA" sz="2600" b="1" dirty="0" smtClean="0">
                <a:solidFill>
                  <a:srgbClr val="006666"/>
                </a:solidFill>
                <a:latin typeface="Arial" pitchFamily="34" charset="0"/>
                <a:cs typeface="Arial" pitchFamily="34" charset="0"/>
              </a:rPr>
              <a:t>На чому базується </a:t>
            </a:r>
            <a:br>
              <a:rPr lang="uk-UA" sz="2600" b="1" dirty="0" smtClean="0">
                <a:solidFill>
                  <a:srgbClr val="006666"/>
                </a:solidFill>
                <a:latin typeface="Arial" pitchFamily="34" charset="0"/>
                <a:cs typeface="Arial" pitchFamily="34" charset="0"/>
              </a:rPr>
            </a:br>
            <a:r>
              <a:rPr lang="uk-UA" sz="2600" b="1" dirty="0" smtClean="0">
                <a:solidFill>
                  <a:srgbClr val="006666"/>
                </a:solidFill>
                <a:latin typeface="Arial" pitchFamily="34" charset="0"/>
                <a:cs typeface="Arial" pitchFamily="34" charset="0"/>
              </a:rPr>
              <a:t>і на чому фокусується концепція БДДШ?</a:t>
            </a:r>
            <a:br>
              <a:rPr lang="uk-UA" sz="2600" b="1" dirty="0" smtClean="0">
                <a:solidFill>
                  <a:srgbClr val="006666"/>
                </a:solidFill>
                <a:latin typeface="Arial" pitchFamily="34" charset="0"/>
                <a:cs typeface="Arial" pitchFamily="34" charset="0"/>
              </a:rPr>
            </a:br>
            <a:endParaRPr lang="uk-UA" sz="2600" b="1" dirty="0" smtClean="0">
              <a:solidFill>
                <a:srgbClr val="990000"/>
              </a:solidFill>
              <a:latin typeface="Arial" pitchFamily="34" charset="0"/>
              <a:cs typeface="Arial" pitchFamily="34" charset="0"/>
            </a:endParaRPr>
          </a:p>
        </p:txBody>
      </p:sp>
      <p:sp>
        <p:nvSpPr>
          <p:cNvPr id="12" name="Стрелка вправо 11"/>
          <p:cNvSpPr/>
          <p:nvPr/>
        </p:nvSpPr>
        <p:spPr>
          <a:xfrm>
            <a:off x="4355976" y="4149080"/>
            <a:ext cx="576064" cy="216024"/>
          </a:xfrm>
          <a:prstGeom prst="rightArrow">
            <a:avLst/>
          </a:prstGeom>
          <a:solidFill>
            <a:schemeClr val="accent4">
              <a:lumMod val="20000"/>
              <a:lumOff val="80000"/>
            </a:schemeClr>
          </a:solidFill>
          <a:ln w="31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Rectangle 14"/>
          <p:cNvSpPr txBox="1">
            <a:spLocks noChangeArrowheads="1"/>
          </p:cNvSpPr>
          <p:nvPr/>
        </p:nvSpPr>
        <p:spPr>
          <a:xfrm>
            <a:off x="4932040" y="1268760"/>
            <a:ext cx="3996952" cy="5472608"/>
          </a:xfrm>
          <a:prstGeom prst="rect">
            <a:avLst/>
          </a:prstGeom>
          <a:solidFill>
            <a:schemeClr val="accent4">
              <a:lumMod val="20000"/>
              <a:lumOff val="80000"/>
            </a:schemeClr>
          </a:solidFill>
          <a:ln>
            <a:solidFill>
              <a:schemeClr val="accent4">
                <a:lumMod val="40000"/>
                <a:lumOff val="60000"/>
              </a:schemeClr>
            </a:solidFill>
          </a:ln>
        </p:spPr>
        <p:txBody>
          <a:bodyPr vert="horz" lIns="91440" tIns="45720" rIns="91440" bIns="45720" rtlCol="0">
            <a:normAutofit fontScale="92500" lnSpcReduction="10000"/>
          </a:bodyPr>
          <a:lstStyle/>
          <a:p>
            <a:pPr marL="144000" marR="0" lvl="0" indent="-342900" algn="l" defTabSz="914400" rtl="0" eaLnBrk="1" fontAlgn="auto" latinLnBrk="0" hangingPunct="1">
              <a:lnSpc>
                <a:spcPct val="120000"/>
              </a:lnSpc>
              <a:spcBef>
                <a:spcPts val="600"/>
              </a:spcBef>
              <a:buClr>
                <a:srgbClr val="006666"/>
              </a:buClr>
              <a:buSzPct val="90000"/>
              <a:buFont typeface="Arial" pitchFamily="34" charset="0"/>
              <a:buNone/>
              <a:tabLst/>
              <a:defRPr/>
            </a:pPr>
            <a:endParaRPr kumimoji="0" lang="uk-UA" sz="1100" b="1" i="0" u="none" strike="noStrike" kern="1200" cap="none" spc="0" normalizeH="0" baseline="0" noProof="0" dirty="0" smtClean="0">
              <a:ln>
                <a:noFill/>
              </a:ln>
              <a:solidFill>
                <a:srgbClr val="C00000"/>
              </a:solidFill>
              <a:effectLst/>
              <a:uLnTx/>
              <a:uFillTx/>
              <a:latin typeface="Helvetica Neue"/>
            </a:endParaRPr>
          </a:p>
          <a:p>
            <a:pPr marL="144000" marR="0" lvl="0" indent="-342900" algn="l" defTabSz="914400" rtl="0" eaLnBrk="1" fontAlgn="auto" latinLnBrk="0" hangingPunct="1">
              <a:lnSpc>
                <a:spcPct val="120000"/>
              </a:lnSpc>
              <a:spcBef>
                <a:spcPts val="600"/>
              </a:spcBef>
              <a:buClr>
                <a:srgbClr val="006666"/>
              </a:buClr>
              <a:buSzPct val="90000"/>
              <a:buFont typeface="Arial" pitchFamily="34" charset="0"/>
              <a:buNone/>
              <a:tabLst/>
              <a:defRPr/>
            </a:pPr>
            <a:r>
              <a:rPr kumimoji="0" lang="uk-UA" sz="1900" b="1" i="0" u="none" strike="noStrike" kern="1200" cap="none" spc="0" normalizeH="0" baseline="0" noProof="0" dirty="0" smtClean="0">
                <a:ln>
                  <a:noFill/>
                </a:ln>
                <a:solidFill>
                  <a:srgbClr val="006666"/>
                </a:solidFill>
                <a:effectLst/>
                <a:uLnTx/>
                <a:uFillTx/>
                <a:latin typeface="Arial" pitchFamily="34" charset="0"/>
                <a:cs typeface="Arial" pitchFamily="34" charset="0"/>
              </a:rPr>
              <a:t>КЛЮЧОВІ</a:t>
            </a:r>
            <a:r>
              <a:rPr kumimoji="0" lang="uk-UA" sz="1900" b="1" i="0" u="none" strike="noStrike" kern="1200" cap="none" spc="0" normalizeH="0" noProof="0" dirty="0" smtClean="0">
                <a:ln>
                  <a:noFill/>
                </a:ln>
                <a:solidFill>
                  <a:srgbClr val="006666"/>
                </a:solidFill>
                <a:effectLst/>
                <a:uLnTx/>
                <a:uFillTx/>
                <a:latin typeface="Arial" pitchFamily="34" charset="0"/>
                <a:cs typeface="Arial" pitchFamily="34" charset="0"/>
              </a:rPr>
              <a:t> ОЗНАКИ КОНЦЕПЦІЇ</a:t>
            </a:r>
            <a:r>
              <a:rPr kumimoji="0" lang="uk-UA" sz="1900" b="1" i="0" u="none" strike="noStrike" kern="1200" cap="none" spc="0" normalizeH="0" baseline="0" noProof="0" dirty="0" smtClean="0">
                <a:ln>
                  <a:noFill/>
                </a:ln>
                <a:solidFill>
                  <a:srgbClr val="006666"/>
                </a:solidFill>
                <a:effectLst/>
                <a:uLnTx/>
                <a:uFillTx/>
                <a:latin typeface="Arial" pitchFamily="34" charset="0"/>
                <a:cs typeface="Arial" pitchFamily="34" charset="0"/>
              </a:rPr>
              <a:t>:</a:t>
            </a:r>
            <a:endParaRPr kumimoji="0" lang="en-US" sz="1900" b="1" i="0" u="none" strike="noStrike" kern="1200" cap="none" spc="0" normalizeH="0" baseline="0" noProof="0" dirty="0" smtClean="0">
              <a:ln>
                <a:noFill/>
              </a:ln>
              <a:solidFill>
                <a:srgbClr val="006666"/>
              </a:solidFill>
              <a:effectLst/>
              <a:uLnTx/>
              <a:uFillTx/>
              <a:latin typeface="Arial" pitchFamily="34" charset="0"/>
              <a:cs typeface="Arial" pitchFamily="34" charset="0"/>
            </a:endParaRPr>
          </a:p>
          <a:p>
            <a:pPr marL="144000" marR="0" lvl="0" indent="-144000" algn="l" defTabSz="1119188" rtl="0" eaLnBrk="1" fontAlgn="auto" latinLnBrk="0" hangingPunct="1">
              <a:lnSpc>
                <a:spcPct val="120000"/>
              </a:lnSpc>
              <a:spcBef>
                <a:spcPts val="600"/>
              </a:spcBef>
              <a:buClr>
                <a:srgbClr val="006666"/>
              </a:buClr>
              <a:buSzPct val="90000"/>
              <a:buFont typeface="Wingdings" pitchFamily="2" charset="2"/>
              <a:buChar char="ü"/>
              <a:tabLst/>
              <a:defRPr/>
            </a:pPr>
            <a:r>
              <a:rPr kumimoji="0" lang="uk-UA" sz="1900" b="0" i="0" u="none" strike="noStrike" kern="1200" cap="none" spc="0" normalizeH="0" baseline="0" noProof="0" dirty="0" smtClean="0">
                <a:ln>
                  <a:noFill/>
                </a:ln>
                <a:solidFill>
                  <a:schemeClr val="tx1"/>
                </a:solidFill>
                <a:effectLst/>
                <a:uLnTx/>
                <a:uFillTx/>
                <a:latin typeface="Arial" pitchFamily="34" charset="0"/>
                <a:cs typeface="Arial" pitchFamily="34" charset="0"/>
              </a:rPr>
              <a:t> Структурованість і релевантність</a:t>
            </a:r>
          </a:p>
          <a:p>
            <a:pPr marL="144000" lvl="0" indent="-180000" defTabSz="1119188">
              <a:lnSpc>
                <a:spcPct val="120000"/>
              </a:lnSpc>
              <a:spcBef>
                <a:spcPts val="600"/>
              </a:spcBef>
              <a:buClr>
                <a:srgbClr val="006666"/>
              </a:buClr>
              <a:buSzPct val="90000"/>
              <a:buFont typeface="Wingdings" pitchFamily="2" charset="2"/>
              <a:buChar char="ü"/>
            </a:pPr>
            <a:r>
              <a:rPr kumimoji="0" lang="uk-UA" sz="1900" b="0" i="0" u="none" strike="noStrike" kern="1200" cap="none" spc="0" normalizeH="0" baseline="0" noProof="1" smtClean="0">
                <a:ln>
                  <a:noFill/>
                </a:ln>
                <a:solidFill>
                  <a:schemeClr val="tx1"/>
                </a:solidFill>
                <a:effectLst/>
                <a:uLnTx/>
                <a:uFillTx/>
                <a:latin typeface="Arial" pitchFamily="34" charset="0"/>
                <a:cs typeface="Arial" pitchFamily="34" charset="0"/>
              </a:rPr>
              <a:t> В</a:t>
            </a:r>
            <a:r>
              <a:rPr lang="uk-UA" sz="1900" noProof="1" smtClean="0">
                <a:latin typeface="Arial" pitchFamily="34" charset="0"/>
                <a:cs typeface="Arial" pitchFamily="34" charset="0"/>
              </a:rPr>
              <a:t>имірювання</a:t>
            </a:r>
            <a:r>
              <a:rPr lang="uk-UA" sz="1900" dirty="0" smtClean="0">
                <a:latin typeface="Arial" pitchFamily="34" charset="0"/>
                <a:cs typeface="Arial" pitchFamily="34" charset="0"/>
              </a:rPr>
              <a:t> рівня безпеки </a:t>
            </a:r>
            <a:br>
              <a:rPr lang="uk-UA" sz="1900" dirty="0" smtClean="0">
                <a:latin typeface="Arial" pitchFamily="34" charset="0"/>
                <a:cs typeface="Arial" pitchFamily="34" charset="0"/>
              </a:rPr>
            </a:br>
            <a:r>
              <a:rPr lang="uk-UA" sz="1900" dirty="0" smtClean="0">
                <a:latin typeface="Arial" pitchFamily="34" charset="0"/>
                <a:cs typeface="Arial" pitchFamily="34" charset="0"/>
              </a:rPr>
              <a:t>і комфорту (на шкалі від 0 до 100 балів)</a:t>
            </a:r>
          </a:p>
          <a:p>
            <a:pPr marL="144000" indent="-144000" defTabSz="1119188">
              <a:lnSpc>
                <a:spcPct val="120000"/>
              </a:lnSpc>
              <a:spcBef>
                <a:spcPts val="600"/>
              </a:spcBef>
              <a:buClr>
                <a:srgbClr val="006666"/>
              </a:buClr>
              <a:buSzPct val="90000"/>
              <a:buFont typeface="Wingdings" pitchFamily="2" charset="2"/>
              <a:buChar char="ü"/>
            </a:pPr>
            <a:r>
              <a:rPr lang="uk-UA" sz="1900" dirty="0" smtClean="0">
                <a:latin typeface="Arial" pitchFamily="34" charset="0"/>
                <a:cs typeface="Arial" pitchFamily="34" charset="0"/>
              </a:rPr>
              <a:t> Наявність еталону (зразка для порівняння та удосконалення закладу освіти)</a:t>
            </a:r>
          </a:p>
          <a:p>
            <a:pPr marL="144000" lvl="0">
              <a:lnSpc>
                <a:spcPct val="120000"/>
              </a:lnSpc>
              <a:spcBef>
                <a:spcPts val="1200"/>
              </a:spcBef>
              <a:buClr>
                <a:srgbClr val="006666"/>
              </a:buClr>
              <a:buSzPct val="90000"/>
              <a:defRPr/>
            </a:pPr>
            <a:r>
              <a:rPr lang="uk-UA" sz="1900" b="1" cap="all" dirty="0" smtClean="0">
                <a:solidFill>
                  <a:srgbClr val="006666"/>
                </a:solidFill>
                <a:latin typeface="Arial" pitchFamily="34" charset="0"/>
                <a:cs typeface="Arial" pitchFamily="34" charset="0"/>
              </a:rPr>
              <a:t>Логічні рівні  безпеки </a:t>
            </a:r>
            <a:br>
              <a:rPr lang="uk-UA" sz="1900" b="1" cap="all" dirty="0" smtClean="0">
                <a:solidFill>
                  <a:srgbClr val="006666"/>
                </a:solidFill>
                <a:latin typeface="Arial" pitchFamily="34" charset="0"/>
                <a:cs typeface="Arial" pitchFamily="34" charset="0"/>
              </a:rPr>
            </a:br>
            <a:r>
              <a:rPr lang="uk-UA" sz="1900" b="1" cap="all" dirty="0" smtClean="0">
                <a:solidFill>
                  <a:srgbClr val="006666"/>
                </a:solidFill>
                <a:latin typeface="Arial" pitchFamily="34" charset="0"/>
                <a:cs typeface="Arial" pitchFamily="34" charset="0"/>
              </a:rPr>
              <a:t>і Комфорту закладу освіти:</a:t>
            </a:r>
            <a:endParaRPr lang="en-US" sz="1900" b="1" cap="all" dirty="0" smtClean="0">
              <a:solidFill>
                <a:srgbClr val="006666"/>
              </a:solidFill>
              <a:latin typeface="Arial" pitchFamily="34" charset="0"/>
              <a:cs typeface="Arial" pitchFamily="34" charset="0"/>
            </a:endParaRPr>
          </a:p>
          <a:p>
            <a:pPr marL="144000" lvl="0" indent="-273050" defTabSz="1119188">
              <a:lnSpc>
                <a:spcPct val="120000"/>
              </a:lnSpc>
              <a:spcBef>
                <a:spcPts val="600"/>
              </a:spcBef>
              <a:buClr>
                <a:srgbClr val="006666"/>
              </a:buClr>
              <a:buSzPct val="90000"/>
              <a:buFont typeface="Wingdings" pitchFamily="2" charset="2"/>
              <a:buChar char="ü"/>
              <a:defRPr/>
            </a:pPr>
            <a:r>
              <a:rPr lang="uk-UA" sz="1900" dirty="0" smtClean="0">
                <a:latin typeface="Arial" pitchFamily="34" charset="0"/>
                <a:cs typeface="Arial" pitchFamily="34" charset="0"/>
              </a:rPr>
              <a:t>Узагальнений показник (1)</a:t>
            </a:r>
          </a:p>
          <a:p>
            <a:pPr marL="144000" lvl="0" indent="-273050" defTabSz="1119188">
              <a:lnSpc>
                <a:spcPct val="120000"/>
              </a:lnSpc>
              <a:spcBef>
                <a:spcPts val="600"/>
              </a:spcBef>
              <a:buClr>
                <a:srgbClr val="006666"/>
              </a:buClr>
              <a:buSzPct val="90000"/>
              <a:buFont typeface="Wingdings" pitchFamily="2" charset="2"/>
              <a:buChar char="ü"/>
            </a:pPr>
            <a:r>
              <a:rPr lang="uk-UA" sz="1900" noProof="1" smtClean="0">
                <a:latin typeface="Arial" pitchFamily="34" charset="0"/>
                <a:cs typeface="Arial" pitchFamily="34" charset="0"/>
              </a:rPr>
              <a:t>4 </a:t>
            </a:r>
            <a:r>
              <a:rPr lang="uk-UA" sz="1900" dirty="0" smtClean="0">
                <a:latin typeface="Arial" pitchFamily="34" charset="0"/>
                <a:cs typeface="Arial" pitchFamily="34" charset="0"/>
              </a:rPr>
              <a:t> стандарти (4)</a:t>
            </a:r>
          </a:p>
          <a:p>
            <a:pPr marL="144000" lvl="0" indent="-273050" defTabSz="1119188">
              <a:lnSpc>
                <a:spcPct val="120000"/>
              </a:lnSpc>
              <a:spcBef>
                <a:spcPts val="600"/>
              </a:spcBef>
              <a:buClr>
                <a:srgbClr val="006666"/>
              </a:buClr>
              <a:buSzPct val="90000"/>
              <a:buFont typeface="Wingdings" pitchFamily="2" charset="2"/>
              <a:buChar char="ü"/>
            </a:pPr>
            <a:r>
              <a:rPr lang="uk-UA" sz="1900" dirty="0" smtClean="0">
                <a:latin typeface="Arial" pitchFamily="34" charset="0"/>
                <a:cs typeface="Arial" pitchFamily="34" charset="0"/>
              </a:rPr>
              <a:t>Параметри стандартів (28)</a:t>
            </a:r>
          </a:p>
          <a:p>
            <a:pPr marL="144000" lvl="0" indent="-273050" defTabSz="1119188">
              <a:lnSpc>
                <a:spcPct val="120000"/>
              </a:lnSpc>
              <a:spcBef>
                <a:spcPts val="600"/>
              </a:spcBef>
              <a:buClr>
                <a:srgbClr val="006666"/>
              </a:buClr>
              <a:buSzPct val="90000"/>
              <a:buFont typeface="Wingdings" pitchFamily="2" charset="2"/>
              <a:buChar char="ü"/>
            </a:pPr>
            <a:r>
              <a:rPr lang="uk-UA" sz="1900" dirty="0" smtClean="0">
                <a:latin typeface="Arial" pitchFamily="34" charset="0"/>
                <a:cs typeface="Arial" pitchFamily="34" charset="0"/>
              </a:rPr>
              <a:t>Еталоні показники (168)</a:t>
            </a:r>
            <a:endParaRPr kumimoji="0" lang="ru-RU" sz="1900" b="0" i="0" u="none" strike="noStrike" kern="1200" cap="none" spc="0" normalizeH="0" baseline="0" noProof="0" dirty="0" smtClean="0">
              <a:ln>
                <a:noFill/>
              </a:ln>
              <a:solidFill>
                <a:srgbClr val="006666"/>
              </a:solidFill>
              <a:effectLst/>
              <a:uLnTx/>
              <a:uFillTx/>
              <a:latin typeface="Arial" pitchFamily="34" charset="0"/>
              <a:cs typeface="Arial" pitchFamily="34" charset="0"/>
            </a:endParaRPr>
          </a:p>
        </p:txBody>
      </p:sp>
      <p:sp>
        <p:nvSpPr>
          <p:cNvPr id="6" name="Rectangle 14"/>
          <p:cNvSpPr txBox="1">
            <a:spLocks noChangeArrowheads="1"/>
          </p:cNvSpPr>
          <p:nvPr/>
        </p:nvSpPr>
        <p:spPr>
          <a:xfrm>
            <a:off x="179512" y="3789040"/>
            <a:ext cx="4320480" cy="2808312"/>
          </a:xfrm>
          <a:prstGeom prst="rect">
            <a:avLst/>
          </a:prstGeom>
          <a:solidFill>
            <a:schemeClr val="accent4">
              <a:lumMod val="20000"/>
              <a:lumOff val="80000"/>
            </a:schemeClr>
          </a:solidFill>
          <a:ln>
            <a:solidFill>
              <a:schemeClr val="accent4">
                <a:lumMod val="40000"/>
                <a:lumOff val="60000"/>
              </a:schemeClr>
            </a:solidFill>
          </a:ln>
        </p:spPr>
        <p:txBody>
          <a:bodyPr vert="horz" lIns="91440" tIns="45720" rIns="91440" bIns="45720" rtlCol="0">
            <a:normAutofit/>
          </a:bodyPr>
          <a:lstStyle/>
          <a:p>
            <a:pPr marR="0" lvl="0" indent="-342900" algn="ctr" defTabSz="914400" rtl="0" eaLnBrk="1" fontAlgn="auto" latinLnBrk="0" hangingPunct="1">
              <a:lnSpc>
                <a:spcPct val="120000"/>
              </a:lnSpc>
              <a:spcBef>
                <a:spcPts val="600"/>
              </a:spcBef>
              <a:buClr>
                <a:srgbClr val="006666"/>
              </a:buClr>
              <a:buSzPct val="90000"/>
              <a:buFont typeface="Arial" pitchFamily="34" charset="0"/>
              <a:buNone/>
              <a:tabLst/>
              <a:defRPr/>
            </a:pPr>
            <a:endParaRPr kumimoji="0" lang="uk-UA" sz="900" b="1" i="0" u="none" strike="noStrike" kern="1200" cap="none" spc="0" normalizeH="0" baseline="0" noProof="0" dirty="0" smtClean="0">
              <a:ln>
                <a:noFill/>
              </a:ln>
              <a:solidFill>
                <a:srgbClr val="990000"/>
              </a:solidFill>
              <a:effectLst/>
              <a:uLnTx/>
              <a:uFillTx/>
              <a:latin typeface="Arial" pitchFamily="34" charset="0"/>
              <a:cs typeface="Arial" pitchFamily="34" charset="0"/>
            </a:endParaRPr>
          </a:p>
          <a:p>
            <a:pPr marR="0" lvl="0" indent="-342900" algn="ctr" defTabSz="914400" rtl="0" eaLnBrk="1" fontAlgn="auto" latinLnBrk="0" hangingPunct="1">
              <a:lnSpc>
                <a:spcPct val="120000"/>
              </a:lnSpc>
              <a:buClr>
                <a:srgbClr val="006666"/>
              </a:buClr>
              <a:buSzPct val="90000"/>
              <a:buFont typeface="Arial" pitchFamily="34" charset="0"/>
              <a:buNone/>
              <a:tabLst/>
              <a:defRPr/>
            </a:pPr>
            <a:r>
              <a:rPr kumimoji="0" lang="uk-UA" sz="1500" b="1" i="0" u="none" strike="noStrike" kern="1200" cap="all" spc="0" normalizeH="0" noProof="0" dirty="0" smtClean="0">
                <a:ln>
                  <a:noFill/>
                </a:ln>
                <a:solidFill>
                  <a:srgbClr val="006666"/>
                </a:solidFill>
                <a:effectLst/>
                <a:uLnTx/>
                <a:uFillTx/>
                <a:latin typeface="Arial" pitchFamily="34" charset="0"/>
                <a:cs typeface="Arial" pitchFamily="34" charset="0"/>
              </a:rPr>
              <a:t>Що зроблено:</a:t>
            </a:r>
            <a:endParaRPr kumimoji="0" lang="en-US" sz="1500" b="1" i="0" u="none" strike="noStrike" kern="1200" cap="all" spc="0" normalizeH="0" noProof="0" dirty="0" smtClean="0">
              <a:ln>
                <a:noFill/>
              </a:ln>
              <a:solidFill>
                <a:srgbClr val="006666"/>
              </a:solidFill>
              <a:effectLst/>
              <a:uLnTx/>
              <a:uFillTx/>
              <a:latin typeface="Arial" pitchFamily="34" charset="0"/>
              <a:cs typeface="Arial" pitchFamily="34" charset="0"/>
            </a:endParaRPr>
          </a:p>
          <a:p>
            <a:pPr>
              <a:lnSpc>
                <a:spcPct val="120000"/>
              </a:lnSpc>
            </a:pPr>
            <a:r>
              <a:rPr kumimoji="0" lang="uk-UA" i="0" u="none" strike="noStrike" kern="1200" cap="none" spc="0" normalizeH="0" baseline="0" noProof="0" dirty="0" smtClean="0">
                <a:ln>
                  <a:noFill/>
                </a:ln>
                <a:effectLst/>
                <a:uLnTx/>
                <a:uFillTx/>
                <a:latin typeface="Arial" pitchFamily="34" charset="0"/>
                <a:cs typeface="Arial" pitchFamily="34" charset="0"/>
              </a:rPr>
              <a:t> </a:t>
            </a:r>
            <a:r>
              <a:rPr lang="uk-UA" sz="1500" dirty="0" smtClean="0">
                <a:latin typeface="Arial" pitchFamily="34" charset="0"/>
                <a:cs typeface="Arial" pitchFamily="34" charset="0"/>
              </a:rPr>
              <a:t>Розроблена і успішно апробована добре структурована, вимірювана концептуальна рамка «Безпечна і дружня до дитини школа», а також онлайн - інструменти для експрес-оцінювання, системного аналізу сильних та слабких сторін школи та планування змін щодо вдосконалення закладу освіти</a:t>
            </a:r>
            <a:endParaRPr lang="uk-UA" sz="1500" dirty="0">
              <a:latin typeface="Arial" pitchFamily="34" charset="0"/>
              <a:cs typeface="Arial" pitchFamily="34" charset="0"/>
            </a:endParaRPr>
          </a:p>
        </p:txBody>
      </p:sp>
      <p:cxnSp>
        <p:nvCxnSpPr>
          <p:cNvPr id="10" name="Прямая со стрелкой 9"/>
          <p:cNvCxnSpPr/>
          <p:nvPr/>
        </p:nvCxnSpPr>
        <p:spPr>
          <a:xfrm flipH="1" flipV="1">
            <a:off x="10188624" y="1484784"/>
            <a:ext cx="72008"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14"/>
          <p:cNvSpPr txBox="1">
            <a:spLocks noChangeArrowheads="1"/>
          </p:cNvSpPr>
          <p:nvPr/>
        </p:nvSpPr>
        <p:spPr>
          <a:xfrm>
            <a:off x="179512" y="1340768"/>
            <a:ext cx="4320480" cy="1080120"/>
          </a:xfrm>
          <a:prstGeom prst="rect">
            <a:avLst/>
          </a:prstGeom>
          <a:solidFill>
            <a:schemeClr val="accent4">
              <a:lumMod val="20000"/>
              <a:lumOff val="80000"/>
            </a:schemeClr>
          </a:solidFill>
          <a:ln>
            <a:solidFill>
              <a:schemeClr val="accent4">
                <a:lumMod val="40000"/>
                <a:lumOff val="60000"/>
              </a:schemeClr>
            </a:solidFill>
          </a:ln>
        </p:spPr>
        <p:txBody>
          <a:bodyPr vert="horz" lIns="91440" tIns="45720" rIns="91440" bIns="45720" rtlCol="0">
            <a:normAutofit fontScale="85000" lnSpcReduction="10000"/>
          </a:bodyPr>
          <a:lstStyle/>
          <a:p>
            <a:pPr marR="0" lvl="0" indent="-342900" algn="ctr" defTabSz="914400" rtl="0" eaLnBrk="1" fontAlgn="auto" latinLnBrk="0" hangingPunct="1">
              <a:lnSpc>
                <a:spcPct val="120000"/>
              </a:lnSpc>
              <a:spcBef>
                <a:spcPts val="600"/>
              </a:spcBef>
              <a:buClr>
                <a:srgbClr val="006666"/>
              </a:buClr>
              <a:buSzPct val="90000"/>
              <a:buFont typeface="Arial" pitchFamily="34" charset="0"/>
              <a:buNone/>
              <a:tabLst/>
              <a:defRPr/>
            </a:pPr>
            <a:endParaRPr kumimoji="0" lang="uk-UA" sz="900" b="1" i="0" u="none" strike="noStrike" kern="1200" cap="none" spc="0" normalizeH="0" baseline="0" noProof="0" dirty="0" smtClean="0">
              <a:ln>
                <a:noFill/>
              </a:ln>
              <a:solidFill>
                <a:srgbClr val="990000"/>
              </a:solidFill>
              <a:effectLst/>
              <a:uLnTx/>
              <a:uFillTx/>
              <a:latin typeface="Arial" pitchFamily="34" charset="0"/>
              <a:cs typeface="Arial" pitchFamily="34" charset="0"/>
            </a:endParaRPr>
          </a:p>
          <a:p>
            <a:pPr marR="0" lvl="0" indent="-342900" algn="ctr" defTabSz="914400" rtl="0" eaLnBrk="1" fontAlgn="auto" latinLnBrk="0" hangingPunct="1">
              <a:lnSpc>
                <a:spcPct val="120000"/>
              </a:lnSpc>
              <a:buClr>
                <a:srgbClr val="006666"/>
              </a:buClr>
              <a:buSzPct val="90000"/>
              <a:buFont typeface="Arial" pitchFamily="34" charset="0"/>
              <a:buNone/>
              <a:tabLst/>
              <a:defRPr/>
            </a:pPr>
            <a:r>
              <a:rPr kumimoji="0" lang="uk-UA" b="1" i="0" u="none" strike="noStrike" kern="1200" cap="all" spc="0" normalizeH="0" noProof="0" dirty="0" smtClean="0">
                <a:ln>
                  <a:noFill/>
                </a:ln>
                <a:solidFill>
                  <a:srgbClr val="006666"/>
                </a:solidFill>
                <a:effectLst/>
                <a:uLnTx/>
                <a:uFillTx/>
                <a:latin typeface="Arial" pitchFamily="34" charset="0"/>
                <a:cs typeface="Arial" pitchFamily="34" charset="0"/>
              </a:rPr>
              <a:t>Базується на </a:t>
            </a:r>
            <a:r>
              <a:rPr lang="uk-UA" b="1" cap="all" dirty="0" smtClean="0">
                <a:solidFill>
                  <a:srgbClr val="006666"/>
                </a:solidFill>
                <a:latin typeface="Arial" pitchFamily="34" charset="0"/>
                <a:cs typeface="Arial" pitchFamily="34" charset="0"/>
              </a:rPr>
              <a:t> таких </a:t>
            </a:r>
            <a:r>
              <a:rPr kumimoji="0" lang="uk-UA" b="1" i="0" u="none" strike="noStrike" kern="1200" cap="all" spc="0" normalizeH="0" noProof="0" dirty="0" smtClean="0">
                <a:ln>
                  <a:noFill/>
                </a:ln>
                <a:solidFill>
                  <a:srgbClr val="006666"/>
                </a:solidFill>
                <a:effectLst/>
                <a:uLnTx/>
                <a:uFillTx/>
                <a:latin typeface="Arial" pitchFamily="34" charset="0"/>
                <a:cs typeface="Arial" pitchFamily="34" charset="0"/>
              </a:rPr>
              <a:t>моделях школи:</a:t>
            </a:r>
            <a:endParaRPr kumimoji="0" lang="en-US" b="1" i="0" u="none" strike="noStrike" kern="1200" cap="all" spc="0" normalizeH="0" noProof="0" dirty="0" smtClean="0">
              <a:ln>
                <a:noFill/>
              </a:ln>
              <a:solidFill>
                <a:srgbClr val="006666"/>
              </a:solidFill>
              <a:effectLst/>
              <a:uLnTx/>
              <a:uFillTx/>
              <a:latin typeface="Arial" pitchFamily="34" charset="0"/>
              <a:cs typeface="Arial" pitchFamily="34" charset="0"/>
            </a:endParaRPr>
          </a:p>
          <a:p>
            <a:pPr>
              <a:lnSpc>
                <a:spcPct val="120000"/>
              </a:lnSpc>
            </a:pPr>
            <a:r>
              <a:rPr kumimoji="0" lang="uk-UA" sz="2000" i="0" u="none" strike="noStrike" kern="1200" cap="none" spc="0" normalizeH="0" baseline="0" noProof="0" dirty="0" smtClean="0">
                <a:ln>
                  <a:noFill/>
                </a:ln>
                <a:effectLst/>
                <a:uLnTx/>
                <a:uFillTx/>
                <a:latin typeface="Arial" pitchFamily="34" charset="0"/>
                <a:cs typeface="Arial" pitchFamily="34" charset="0"/>
              </a:rPr>
              <a:t>Безпечна, Дружня до дитини, Сприяння</a:t>
            </a:r>
            <a:r>
              <a:rPr kumimoji="0" lang="uk-UA" sz="2000" i="0" u="none" strike="noStrike" kern="1200" cap="none" spc="0" normalizeH="0" noProof="0" dirty="0" smtClean="0">
                <a:ln>
                  <a:noFill/>
                </a:ln>
                <a:effectLst/>
                <a:uLnTx/>
                <a:uFillTx/>
                <a:latin typeface="Arial" pitchFamily="34" charset="0"/>
                <a:cs typeface="Arial" pitchFamily="34" charset="0"/>
              </a:rPr>
              <a:t> здоров’ю</a:t>
            </a:r>
            <a:r>
              <a:rPr kumimoji="0" lang="uk-UA" sz="2000" i="0" u="none" strike="noStrike" kern="1200" cap="none" spc="0" normalizeH="0" baseline="0" noProof="0" dirty="0" smtClean="0">
                <a:ln>
                  <a:noFill/>
                </a:ln>
                <a:effectLst/>
                <a:uLnTx/>
                <a:uFillTx/>
                <a:latin typeface="Arial" pitchFamily="34" charset="0"/>
                <a:cs typeface="Arial" pitchFamily="34" charset="0"/>
              </a:rPr>
              <a:t>, ФРЕШ, Індекс здоров’я (С</a:t>
            </a:r>
            <a:r>
              <a:rPr lang="en-US" sz="2000" dirty="0" smtClean="0">
                <a:latin typeface="Arial" pitchFamily="34" charset="0"/>
                <a:cs typeface="Arial" pitchFamily="34" charset="0"/>
              </a:rPr>
              <a:t>DC</a:t>
            </a:r>
            <a:r>
              <a:rPr lang="uk-UA" sz="2000" dirty="0" smtClean="0">
                <a:latin typeface="Arial" pitchFamily="34" charset="0"/>
                <a:cs typeface="Arial" pitchFamily="34" charset="0"/>
              </a:rPr>
              <a:t>)</a:t>
            </a:r>
            <a:endParaRPr lang="uk-UA" sz="2000" dirty="0">
              <a:latin typeface="Arial" pitchFamily="34" charset="0"/>
              <a:cs typeface="Arial" pitchFamily="34" charset="0"/>
            </a:endParaRPr>
          </a:p>
        </p:txBody>
      </p:sp>
      <p:sp>
        <p:nvSpPr>
          <p:cNvPr id="11" name="Rectangle 14"/>
          <p:cNvSpPr txBox="1">
            <a:spLocks noChangeArrowheads="1"/>
          </p:cNvSpPr>
          <p:nvPr/>
        </p:nvSpPr>
        <p:spPr>
          <a:xfrm>
            <a:off x="179512" y="2564904"/>
            <a:ext cx="4320480" cy="1080120"/>
          </a:xfrm>
          <a:prstGeom prst="rect">
            <a:avLst/>
          </a:prstGeom>
          <a:solidFill>
            <a:schemeClr val="accent4">
              <a:lumMod val="20000"/>
              <a:lumOff val="80000"/>
            </a:schemeClr>
          </a:solidFill>
          <a:ln>
            <a:solidFill>
              <a:schemeClr val="accent4">
                <a:lumMod val="40000"/>
                <a:lumOff val="60000"/>
              </a:schemeClr>
            </a:solidFill>
          </a:ln>
        </p:spPr>
        <p:txBody>
          <a:bodyPr vert="horz" lIns="91440" tIns="45720" rIns="91440" bIns="45720" rtlCol="0">
            <a:normAutofit fontScale="85000" lnSpcReduction="10000"/>
          </a:bodyPr>
          <a:lstStyle/>
          <a:p>
            <a:pPr marR="0" lvl="0" indent="-342900" algn="ctr" defTabSz="914400" rtl="0" eaLnBrk="1" fontAlgn="auto" latinLnBrk="0" hangingPunct="1">
              <a:lnSpc>
                <a:spcPct val="120000"/>
              </a:lnSpc>
              <a:spcBef>
                <a:spcPts val="600"/>
              </a:spcBef>
              <a:buClr>
                <a:srgbClr val="006666"/>
              </a:buClr>
              <a:buSzPct val="90000"/>
              <a:buFont typeface="Arial" pitchFamily="34" charset="0"/>
              <a:buNone/>
              <a:tabLst/>
              <a:defRPr/>
            </a:pPr>
            <a:endParaRPr kumimoji="0" lang="uk-UA" sz="900" b="1" i="0" u="none" strike="noStrike" kern="1200" cap="none" spc="0" normalizeH="0" baseline="0" noProof="0" dirty="0" smtClean="0">
              <a:ln>
                <a:noFill/>
              </a:ln>
              <a:solidFill>
                <a:srgbClr val="990000"/>
              </a:solidFill>
              <a:effectLst/>
              <a:uLnTx/>
              <a:uFillTx/>
              <a:latin typeface="Arial" pitchFamily="34" charset="0"/>
              <a:cs typeface="Arial" pitchFamily="34" charset="0"/>
            </a:endParaRPr>
          </a:p>
          <a:p>
            <a:pPr lvl="0" indent="-342900">
              <a:lnSpc>
                <a:spcPct val="120000"/>
              </a:lnSpc>
              <a:buClr>
                <a:srgbClr val="006666"/>
              </a:buClr>
              <a:buSzPct val="90000"/>
              <a:defRPr/>
            </a:pPr>
            <a:r>
              <a:rPr kumimoji="0" lang="uk-UA" b="1" i="0" u="none" strike="noStrike" kern="1200" cap="all" spc="0" normalizeH="0" noProof="0" dirty="0" smtClean="0">
                <a:ln>
                  <a:noFill/>
                </a:ln>
                <a:solidFill>
                  <a:srgbClr val="006666"/>
                </a:solidFill>
                <a:effectLst/>
                <a:uLnTx/>
                <a:uFillTx/>
                <a:latin typeface="Arial" pitchFamily="34" charset="0"/>
                <a:cs typeface="Arial" pitchFamily="34" charset="0"/>
              </a:rPr>
              <a:t>Фокусується на питаннях:</a:t>
            </a:r>
            <a:br>
              <a:rPr kumimoji="0" lang="uk-UA" b="1" i="0" u="none" strike="noStrike" kern="1200" cap="all" spc="0" normalizeH="0" noProof="0" dirty="0" smtClean="0">
                <a:ln>
                  <a:noFill/>
                </a:ln>
                <a:solidFill>
                  <a:srgbClr val="006666"/>
                </a:solidFill>
                <a:effectLst/>
                <a:uLnTx/>
                <a:uFillTx/>
                <a:latin typeface="Arial" pitchFamily="34" charset="0"/>
                <a:cs typeface="Arial" pitchFamily="34" charset="0"/>
              </a:rPr>
            </a:br>
            <a:r>
              <a:rPr lang="uk-UA" dirty="0" smtClean="0">
                <a:latin typeface="Arial" pitchFamily="34" charset="0"/>
                <a:cs typeface="Arial" pitchFamily="34" charset="0"/>
              </a:rPr>
              <a:t>безпеки, здоров’я, соціалізації, успішного навчання і самореалізації особистості </a:t>
            </a:r>
            <a:endParaRPr kumimoji="0" lang="en-US" i="0" u="none" strike="noStrike" kern="1200" cap="all" spc="0" normalizeH="0" noProof="0" dirty="0" smtClean="0">
              <a:ln>
                <a:noFill/>
              </a:ln>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Grp="1" noChangeArrowheads="1"/>
          </p:cNvSpPr>
          <p:nvPr>
            <p:ph type="title" idx="4294967295"/>
          </p:nvPr>
        </p:nvSpPr>
        <p:spPr>
          <a:xfrm>
            <a:off x="395536" y="44624"/>
            <a:ext cx="8568952" cy="1080121"/>
          </a:xfrm>
        </p:spPr>
        <p:txBody>
          <a:bodyPr>
            <a:noAutofit/>
          </a:bodyPr>
          <a:lstStyle/>
          <a:p>
            <a:pPr marL="95250">
              <a:lnSpc>
                <a:spcPct val="80000"/>
              </a:lnSpc>
              <a:spcBef>
                <a:spcPts val="600"/>
              </a:spcBef>
              <a:defRPr/>
            </a:pPr>
            <a:r>
              <a:rPr lang="uk-UA" sz="2600" b="1" dirty="0" smtClean="0">
                <a:solidFill>
                  <a:srgbClr val="006666"/>
                </a:solidFill>
                <a:latin typeface="Arial" pitchFamily="34" charset="0"/>
                <a:cs typeface="Arial" pitchFamily="34" charset="0"/>
              </a:rPr>
              <a:t>Пропонує просту схему удосконалення закладу освіти відповідно до концептуальної рамки</a:t>
            </a:r>
          </a:p>
        </p:txBody>
      </p:sp>
      <p:sp>
        <p:nvSpPr>
          <p:cNvPr id="10243" name="Rectangle 14"/>
          <p:cNvSpPr>
            <a:spLocks noGrp="1" noChangeArrowheads="1"/>
          </p:cNvSpPr>
          <p:nvPr>
            <p:ph type="body" idx="4294967295"/>
          </p:nvPr>
        </p:nvSpPr>
        <p:spPr>
          <a:xfrm>
            <a:off x="395536" y="2204864"/>
            <a:ext cx="4104456" cy="1728192"/>
          </a:xfrm>
          <a:solidFill>
            <a:schemeClr val="accent6">
              <a:lumMod val="20000"/>
              <a:lumOff val="80000"/>
            </a:schemeClr>
          </a:solidFill>
          <a:ln>
            <a:solidFill>
              <a:schemeClr val="accent6">
                <a:lumMod val="75000"/>
              </a:schemeClr>
            </a:solidFill>
          </a:ln>
        </p:spPr>
        <p:txBody>
          <a:bodyPr>
            <a:normAutofit lnSpcReduction="10000"/>
          </a:bodyPr>
          <a:lstStyle/>
          <a:p>
            <a:pPr marL="273050" indent="-273050" defTabSz="1119188">
              <a:lnSpc>
                <a:spcPct val="80000"/>
              </a:lnSpc>
              <a:buClr>
                <a:srgbClr val="006666"/>
              </a:buClr>
              <a:buSzPct val="90000"/>
              <a:buFont typeface="Wingdings" pitchFamily="2" charset="2"/>
              <a:buChar char="ü"/>
            </a:pPr>
            <a:endParaRPr lang="en-US" sz="800" dirty="0" smtClean="0">
              <a:solidFill>
                <a:srgbClr val="006666"/>
              </a:solidFill>
            </a:endParaRPr>
          </a:p>
          <a:p>
            <a:pPr marL="36000" indent="0" algn="ctr" defTabSz="1119188">
              <a:lnSpc>
                <a:spcPct val="120000"/>
              </a:lnSpc>
              <a:spcBef>
                <a:spcPts val="0"/>
              </a:spcBef>
              <a:buClr>
                <a:srgbClr val="006666"/>
              </a:buClr>
              <a:buSzPct val="90000"/>
              <a:buNone/>
            </a:pPr>
            <a:r>
              <a:rPr lang="uk-UA" sz="1800" dirty="0" smtClean="0">
                <a:latin typeface="Arial" pitchFamily="34" charset="0"/>
                <a:cs typeface="Arial" pitchFamily="34" charset="0"/>
              </a:rPr>
              <a:t>Експрес оцінка</a:t>
            </a:r>
          </a:p>
          <a:p>
            <a:pPr marL="36000" indent="0" algn="ctr" defTabSz="1119188">
              <a:lnSpc>
                <a:spcPct val="120000"/>
              </a:lnSpc>
              <a:spcBef>
                <a:spcPts val="0"/>
              </a:spcBef>
              <a:buClr>
                <a:srgbClr val="006666"/>
              </a:buClr>
              <a:buSzPct val="90000"/>
              <a:buNone/>
            </a:pPr>
            <a:r>
              <a:rPr lang="uk-UA" sz="1800" dirty="0" smtClean="0">
                <a:latin typeface="Arial" pitchFamily="34" charset="0"/>
                <a:cs typeface="Arial" pitchFamily="34" charset="0"/>
              </a:rPr>
              <a:t>закладу  освіти основними учасниками навчально-виховного процесу на відповідність еталонній моделі</a:t>
            </a:r>
          </a:p>
        </p:txBody>
      </p:sp>
      <p:sp>
        <p:nvSpPr>
          <p:cNvPr id="6" name="Rectangle 3"/>
          <p:cNvSpPr txBox="1">
            <a:spLocks noChangeArrowheads="1"/>
          </p:cNvSpPr>
          <p:nvPr/>
        </p:nvSpPr>
        <p:spPr bwMode="auto">
          <a:xfrm>
            <a:off x="5580112" y="2132856"/>
            <a:ext cx="3312368" cy="1584176"/>
          </a:xfrm>
          <a:prstGeom prst="rect">
            <a:avLst/>
          </a:prstGeom>
          <a:solidFill>
            <a:schemeClr val="accent3">
              <a:lumMod val="40000"/>
              <a:lumOff val="60000"/>
            </a:schemeClr>
          </a:solidFill>
          <a:ln w="9525">
            <a:solidFill>
              <a:schemeClr val="accent3">
                <a:lumMod val="75000"/>
              </a:schemeClr>
            </a:solidFill>
            <a:miter lim="800000"/>
            <a:headEnd/>
            <a:tailEnd/>
          </a:ln>
        </p:spPr>
        <p:txBody>
          <a:bodyPr vert="horz" wrap="square" lIns="91440" tIns="45720" rIns="91440" bIns="45720" numCol="1" anchor="t" anchorCtr="0" compatLnSpc="1">
            <a:prstTxWarp prst="textNoShape">
              <a:avLst/>
            </a:prstTxWarp>
          </a:bodyPr>
          <a:lstStyle/>
          <a:p>
            <a:pPr marL="177800" lvl="1" indent="-177800" algn="ctr">
              <a:lnSpc>
                <a:spcPct val="85000"/>
              </a:lnSpc>
              <a:spcBef>
                <a:spcPts val="1200"/>
              </a:spcBef>
              <a:buClr>
                <a:srgbClr val="006666"/>
              </a:buClr>
              <a:buSzPct val="70000"/>
              <a:defRPr/>
            </a:pPr>
            <a:endParaRPr lang="ru-RU" sz="800" b="1" kern="0" dirty="0" smtClean="0">
              <a:solidFill>
                <a:srgbClr val="006666"/>
              </a:solidFill>
            </a:endParaRPr>
          </a:p>
          <a:p>
            <a:pPr marL="0" lvl="1" algn="ctr">
              <a:lnSpc>
                <a:spcPct val="110000"/>
              </a:lnSpc>
              <a:spcBef>
                <a:spcPts val="1200"/>
              </a:spcBef>
              <a:buClr>
                <a:srgbClr val="006666"/>
              </a:buClr>
              <a:buSzPct val="70000"/>
              <a:defRPr/>
            </a:pPr>
            <a:r>
              <a:rPr lang="uk-UA" dirty="0" smtClean="0">
                <a:latin typeface="Arial" pitchFamily="34" charset="0"/>
                <a:cs typeface="Arial" pitchFamily="34" charset="0"/>
              </a:rPr>
              <a:t>Комплексний аналіз</a:t>
            </a:r>
            <a:br>
              <a:rPr lang="uk-UA" dirty="0" smtClean="0">
                <a:latin typeface="Arial" pitchFamily="34" charset="0"/>
                <a:cs typeface="Arial" pitchFamily="34" charset="0"/>
              </a:rPr>
            </a:br>
            <a:r>
              <a:rPr lang="uk-UA" dirty="0" smtClean="0">
                <a:latin typeface="Arial" pitchFamily="34" charset="0"/>
                <a:cs typeface="Arial" pitchFamily="34" charset="0"/>
              </a:rPr>
              <a:t> і планування змін у навчальному закладі</a:t>
            </a:r>
          </a:p>
          <a:p>
            <a:pPr marL="0" lvl="1" algn="l">
              <a:lnSpc>
                <a:spcPct val="85000"/>
              </a:lnSpc>
              <a:spcBef>
                <a:spcPts val="1200"/>
              </a:spcBef>
              <a:buClr>
                <a:srgbClr val="006666"/>
              </a:buClr>
              <a:buSzPct val="70000"/>
              <a:buFont typeface="Wingdings" pitchFamily="2" charset="2"/>
              <a:buChar char="Ø"/>
              <a:defRPr/>
            </a:pPr>
            <a:endParaRPr lang="en-US" sz="2000" dirty="0" smtClean="0">
              <a:solidFill>
                <a:srgbClr val="006666"/>
              </a:solidFill>
            </a:endParaRPr>
          </a:p>
        </p:txBody>
      </p:sp>
      <p:sp>
        <p:nvSpPr>
          <p:cNvPr id="9" name="Стрелка вправо 8"/>
          <p:cNvSpPr/>
          <p:nvPr/>
        </p:nvSpPr>
        <p:spPr>
          <a:xfrm>
            <a:off x="4716016" y="2924944"/>
            <a:ext cx="576064" cy="288032"/>
          </a:xfrm>
          <a:prstGeom prst="rightArrow">
            <a:avLst/>
          </a:prstGeom>
          <a:solidFill>
            <a:schemeClr val="accent6">
              <a:lumMod val="20000"/>
              <a:lumOff val="80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Rectangle 3"/>
          <p:cNvSpPr txBox="1">
            <a:spLocks noChangeArrowheads="1"/>
          </p:cNvSpPr>
          <p:nvPr/>
        </p:nvSpPr>
        <p:spPr bwMode="auto">
          <a:xfrm>
            <a:off x="539552" y="4653136"/>
            <a:ext cx="3312368" cy="1512168"/>
          </a:xfrm>
          <a:prstGeom prst="rect">
            <a:avLst/>
          </a:prstGeom>
          <a:solidFill>
            <a:schemeClr val="accent4">
              <a:lumMod val="40000"/>
              <a:lumOff val="60000"/>
            </a:schemeClr>
          </a:solidFill>
          <a:ln w="9525">
            <a:solidFill>
              <a:srgbClr val="7030A0"/>
            </a:solidFill>
            <a:miter lim="800000"/>
            <a:headEnd/>
            <a:tailEnd/>
          </a:ln>
        </p:spPr>
        <p:txBody>
          <a:bodyPr vert="horz" wrap="square" lIns="91440" tIns="45720" rIns="91440" bIns="45720" numCol="1" anchor="t" anchorCtr="0" compatLnSpc="1">
            <a:prstTxWarp prst="textNoShape">
              <a:avLst/>
            </a:prstTxWarp>
          </a:bodyPr>
          <a:lstStyle/>
          <a:p>
            <a:pPr marL="36000" lvl="2" indent="0">
              <a:spcBef>
                <a:spcPts val="600"/>
              </a:spcBef>
              <a:buClr>
                <a:srgbClr val="006666"/>
              </a:buClr>
              <a:buSzPct val="70000"/>
              <a:buNone/>
              <a:defRPr/>
            </a:pPr>
            <a:endParaRPr lang="uk-UA" sz="1000" dirty="0" smtClean="0">
              <a:solidFill>
                <a:srgbClr val="006666"/>
              </a:solidFill>
            </a:endParaRPr>
          </a:p>
          <a:p>
            <a:pPr marL="36000" lvl="2" indent="0" algn="ctr">
              <a:lnSpc>
                <a:spcPct val="110000"/>
              </a:lnSpc>
              <a:spcBef>
                <a:spcPts val="600"/>
              </a:spcBef>
              <a:buClr>
                <a:srgbClr val="006666"/>
              </a:buClr>
              <a:buSzPct val="70000"/>
              <a:buNone/>
              <a:defRPr/>
            </a:pPr>
            <a:r>
              <a:rPr lang="uk-UA" dirty="0" smtClean="0">
                <a:latin typeface="Arial" pitchFamily="34" charset="0"/>
                <a:cs typeface="Arial" pitchFamily="34" charset="0"/>
              </a:rPr>
              <a:t>Впровадження, моніторинг </a:t>
            </a:r>
            <a:br>
              <a:rPr lang="uk-UA" dirty="0" smtClean="0">
                <a:latin typeface="Arial" pitchFamily="34" charset="0"/>
                <a:cs typeface="Arial" pitchFamily="34" charset="0"/>
              </a:rPr>
            </a:br>
            <a:r>
              <a:rPr lang="uk-UA" dirty="0" smtClean="0">
                <a:latin typeface="Arial" pitchFamily="34" charset="0"/>
                <a:cs typeface="Arial" pitchFamily="34" charset="0"/>
              </a:rPr>
              <a:t>і оцінка заходів щодо удосконалення школи</a:t>
            </a:r>
          </a:p>
          <a:p>
            <a:pPr marL="609600" marR="0" lvl="0" indent="-609600" algn="l" defTabSz="914400" rtl="0" eaLnBrk="1" fontAlgn="base" latinLnBrk="0" hangingPunct="1">
              <a:lnSpc>
                <a:spcPct val="80000"/>
              </a:lnSpc>
              <a:spcBef>
                <a:spcPct val="20000"/>
              </a:spcBef>
              <a:spcAft>
                <a:spcPct val="0"/>
              </a:spcAft>
              <a:buClr>
                <a:schemeClr val="folHlink"/>
              </a:buClr>
              <a:buSzPct val="60000"/>
              <a:buFont typeface="Wingdings" pitchFamily="2" charset="2"/>
              <a:buAutoNum type="arabicPeriod"/>
              <a:tabLst/>
              <a:defRPr/>
            </a:pPr>
            <a:endParaRPr kumimoji="0" lang="ru-RU" sz="800" b="1" i="0" u="none" strike="noStrike" kern="0" cap="none" spc="0" normalizeH="0" baseline="0" noProof="0" dirty="0" smtClean="0">
              <a:ln>
                <a:noFill/>
              </a:ln>
              <a:solidFill>
                <a:srgbClr val="006666"/>
              </a:solidFill>
              <a:effectLst/>
              <a:uLnTx/>
              <a:uFillTx/>
              <a:latin typeface="+mn-lt"/>
              <a:ea typeface="+mn-ea"/>
              <a:cs typeface="+mn-cs"/>
            </a:endParaRPr>
          </a:p>
        </p:txBody>
      </p:sp>
      <p:sp>
        <p:nvSpPr>
          <p:cNvPr id="10" name="Стрелка вправо 9"/>
          <p:cNvSpPr/>
          <p:nvPr/>
        </p:nvSpPr>
        <p:spPr>
          <a:xfrm rot="7124982">
            <a:off x="6683462" y="4038828"/>
            <a:ext cx="576064" cy="288032"/>
          </a:xfrm>
          <a:prstGeom prst="rightArrow">
            <a:avLst/>
          </a:prstGeom>
          <a:solidFill>
            <a:schemeClr val="accent6">
              <a:lumMod val="20000"/>
              <a:lumOff val="80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Rectangle 3"/>
          <p:cNvSpPr txBox="1">
            <a:spLocks noChangeArrowheads="1"/>
          </p:cNvSpPr>
          <p:nvPr/>
        </p:nvSpPr>
        <p:spPr bwMode="auto">
          <a:xfrm>
            <a:off x="5076056" y="4653136"/>
            <a:ext cx="3600400" cy="1584176"/>
          </a:xfrm>
          <a:prstGeom prst="rect">
            <a:avLst/>
          </a:prstGeom>
          <a:solidFill>
            <a:schemeClr val="accent5">
              <a:lumMod val="40000"/>
              <a:lumOff val="60000"/>
            </a:schemeClr>
          </a:solidFill>
          <a:ln w="9525">
            <a:solidFill>
              <a:schemeClr val="accent5">
                <a:lumMod val="75000"/>
              </a:schemeClr>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20000"/>
              </a:spcBef>
              <a:spcAft>
                <a:spcPct val="0"/>
              </a:spcAft>
              <a:buClr>
                <a:schemeClr val="folHlink"/>
              </a:buClr>
              <a:buSzPct val="60000"/>
              <a:defRPr/>
            </a:pPr>
            <a:endParaRPr lang="uk-UA" sz="800" dirty="0" smtClean="0">
              <a:solidFill>
                <a:srgbClr val="006666"/>
              </a:solidFill>
            </a:endParaRPr>
          </a:p>
          <a:p>
            <a:pPr algn="ctr" fontAlgn="base">
              <a:lnSpc>
                <a:spcPct val="110000"/>
              </a:lnSpc>
              <a:spcBef>
                <a:spcPct val="20000"/>
              </a:spcBef>
              <a:spcAft>
                <a:spcPct val="0"/>
              </a:spcAft>
              <a:buClr>
                <a:schemeClr val="folHlink"/>
              </a:buClr>
              <a:buSzPct val="60000"/>
              <a:defRPr/>
            </a:pPr>
            <a:r>
              <a:rPr lang="uk-UA" dirty="0" smtClean="0">
                <a:latin typeface="Arial" pitchFamily="34" charset="0"/>
                <a:cs typeface="Arial" pitchFamily="34" charset="0"/>
              </a:rPr>
              <a:t>Забезпечення навчального закладу ресурсами</a:t>
            </a:r>
            <a:br>
              <a:rPr lang="uk-UA" dirty="0" smtClean="0">
                <a:latin typeface="Arial" pitchFamily="34" charset="0"/>
                <a:cs typeface="Arial" pitchFamily="34" charset="0"/>
              </a:rPr>
            </a:br>
            <a:r>
              <a:rPr lang="uk-UA" dirty="0" smtClean="0">
                <a:latin typeface="Arial" pitchFamily="34" charset="0"/>
                <a:cs typeface="Arial" pitchFamily="34" charset="0"/>
              </a:rPr>
              <a:t> для навчання, моніторингу процесу та оцінки результатів</a:t>
            </a:r>
          </a:p>
          <a:p>
            <a:pPr marR="0" lvl="0" algn="l" defTabSz="914400" rtl="0" eaLnBrk="1" fontAlgn="base" latinLnBrk="0" hangingPunct="1">
              <a:lnSpc>
                <a:spcPct val="110000"/>
              </a:lnSpc>
              <a:spcBef>
                <a:spcPct val="20000"/>
              </a:spcBef>
              <a:spcAft>
                <a:spcPct val="0"/>
              </a:spcAft>
              <a:buClr>
                <a:schemeClr val="folHlink"/>
              </a:buClr>
              <a:buSzPct val="60000"/>
              <a:buFont typeface="Wingdings" pitchFamily="2" charset="2"/>
              <a:buAutoNum type="arabicPeriod"/>
              <a:tabLst/>
              <a:defRPr/>
            </a:pPr>
            <a:endParaRPr kumimoji="0" lang="ru-RU" sz="800" b="1" i="0" u="none" strike="noStrike" kern="0" cap="none" spc="0" normalizeH="0" baseline="0" noProof="0" dirty="0" smtClean="0">
              <a:ln>
                <a:noFill/>
              </a:ln>
              <a:solidFill>
                <a:srgbClr val="006666"/>
              </a:solidFill>
              <a:effectLst/>
              <a:uLnTx/>
              <a:uFillTx/>
              <a:latin typeface="+mn-lt"/>
              <a:ea typeface="+mn-ea"/>
              <a:cs typeface="+mn-cs"/>
            </a:endParaRPr>
          </a:p>
        </p:txBody>
      </p:sp>
      <p:sp>
        <p:nvSpPr>
          <p:cNvPr id="13" name="Стрелка вправо 12"/>
          <p:cNvSpPr/>
          <p:nvPr/>
        </p:nvSpPr>
        <p:spPr>
          <a:xfrm rot="15776683">
            <a:off x="2590064" y="4133571"/>
            <a:ext cx="576064" cy="288032"/>
          </a:xfrm>
          <a:prstGeom prst="rightArrow">
            <a:avLst/>
          </a:prstGeom>
          <a:solidFill>
            <a:schemeClr val="accent6">
              <a:lumMod val="20000"/>
              <a:lumOff val="80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Стрелка вправо 13"/>
          <p:cNvSpPr/>
          <p:nvPr/>
        </p:nvSpPr>
        <p:spPr>
          <a:xfrm rot="10800000">
            <a:off x="4093960" y="5365679"/>
            <a:ext cx="576064" cy="288032"/>
          </a:xfrm>
          <a:prstGeom prst="rightArrow">
            <a:avLst/>
          </a:prstGeom>
          <a:solidFill>
            <a:schemeClr val="accent6">
              <a:lumMod val="20000"/>
              <a:lumOff val="80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Прямоугольник 14"/>
          <p:cNvSpPr/>
          <p:nvPr/>
        </p:nvSpPr>
        <p:spPr>
          <a:xfrm>
            <a:off x="395536" y="1124744"/>
            <a:ext cx="8496944" cy="701731"/>
          </a:xfrm>
          <a:prstGeom prst="rect">
            <a:avLst/>
          </a:prstGeom>
          <a:solidFill>
            <a:schemeClr val="accent4">
              <a:lumMod val="20000"/>
              <a:lumOff val="80000"/>
            </a:schemeClr>
          </a:solidFill>
        </p:spPr>
        <p:txBody>
          <a:bodyPr wrap="square">
            <a:spAutoFit/>
          </a:bodyPr>
          <a:lstStyle/>
          <a:p>
            <a:pPr>
              <a:lnSpc>
                <a:spcPct val="110000"/>
              </a:lnSpc>
            </a:pPr>
            <a:r>
              <a:rPr lang="uk-UA" dirty="0" smtClean="0">
                <a:latin typeface="Arial" pitchFamily="34" charset="0"/>
                <a:cs typeface="Arial" pitchFamily="34" charset="0"/>
              </a:rPr>
              <a:t>Створення безпечної і дружньої до дитини школи є неперервним процесом удосконалення навчального закладу.  Цей процес має чотири циклічні етапи: </a:t>
            </a:r>
            <a:endParaRPr lang="ru-RU"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Grp="1" noChangeArrowheads="1"/>
          </p:cNvSpPr>
          <p:nvPr>
            <p:ph type="title" idx="4294967295"/>
          </p:nvPr>
        </p:nvSpPr>
        <p:spPr>
          <a:xfrm>
            <a:off x="107504" y="44624"/>
            <a:ext cx="8964488" cy="792089"/>
          </a:xfrm>
        </p:spPr>
        <p:txBody>
          <a:bodyPr>
            <a:normAutofit/>
          </a:bodyPr>
          <a:lstStyle/>
          <a:p>
            <a:pPr algn="ctr">
              <a:lnSpc>
                <a:spcPct val="80000"/>
              </a:lnSpc>
            </a:pPr>
            <a:r>
              <a:rPr lang="uk-UA" sz="2600" b="1" dirty="0" smtClean="0">
                <a:solidFill>
                  <a:srgbClr val="006666"/>
                </a:solidFill>
                <a:latin typeface="Arial" pitchFamily="34" charset="0"/>
                <a:cs typeface="Arial" pitchFamily="34" charset="0"/>
              </a:rPr>
              <a:t>Надає зручні онлайн – інструменти</a:t>
            </a:r>
            <a:br>
              <a:rPr lang="uk-UA" sz="2600" b="1" dirty="0" smtClean="0">
                <a:solidFill>
                  <a:srgbClr val="006666"/>
                </a:solidFill>
                <a:latin typeface="Arial" pitchFamily="34" charset="0"/>
                <a:cs typeface="Arial" pitchFamily="34" charset="0"/>
              </a:rPr>
            </a:br>
            <a:r>
              <a:rPr lang="uk-UA" sz="2600" b="1" dirty="0" smtClean="0">
                <a:solidFill>
                  <a:srgbClr val="006666"/>
                </a:solidFill>
                <a:latin typeface="Arial" pitchFamily="34" charset="0"/>
                <a:cs typeface="Arial" pitchFamily="34" charset="0"/>
              </a:rPr>
              <a:t> для експрес оцінки  закладу і планування змін</a:t>
            </a:r>
            <a:endParaRPr lang="ru-RU" sz="2600" b="1" dirty="0" smtClean="0">
              <a:solidFill>
                <a:srgbClr val="006666"/>
              </a:solidFill>
              <a:latin typeface="Arial" pitchFamily="34" charset="0"/>
              <a:cs typeface="Arial" pitchFamily="34" charset="0"/>
            </a:endParaRPr>
          </a:p>
        </p:txBody>
      </p:sp>
      <p:sp>
        <p:nvSpPr>
          <p:cNvPr id="10243" name="Rectangle 14"/>
          <p:cNvSpPr>
            <a:spLocks noGrp="1" noChangeArrowheads="1"/>
          </p:cNvSpPr>
          <p:nvPr>
            <p:ph type="body" idx="4294967295"/>
          </p:nvPr>
        </p:nvSpPr>
        <p:spPr>
          <a:xfrm>
            <a:off x="179512" y="1052736"/>
            <a:ext cx="3960440" cy="5688632"/>
          </a:xfrm>
          <a:solidFill>
            <a:schemeClr val="accent5">
              <a:lumMod val="20000"/>
              <a:lumOff val="80000"/>
            </a:schemeClr>
          </a:solidFill>
          <a:ln>
            <a:solidFill>
              <a:schemeClr val="accent6">
                <a:lumMod val="60000"/>
                <a:lumOff val="40000"/>
              </a:schemeClr>
            </a:solidFill>
          </a:ln>
        </p:spPr>
        <p:txBody>
          <a:bodyPr>
            <a:normAutofit/>
          </a:bodyPr>
          <a:lstStyle/>
          <a:p>
            <a:pPr marL="180000" indent="0">
              <a:lnSpc>
                <a:spcPct val="80000"/>
              </a:lnSpc>
              <a:spcBef>
                <a:spcPts val="1200"/>
              </a:spcBef>
              <a:buClr>
                <a:srgbClr val="006666"/>
              </a:buClr>
              <a:buSzPct val="90000"/>
              <a:buNone/>
            </a:pPr>
            <a:endParaRPr lang="uk-UA" sz="1000" b="1" dirty="0" smtClean="0">
              <a:solidFill>
                <a:srgbClr val="C00000"/>
              </a:solidFill>
            </a:endParaRPr>
          </a:p>
          <a:p>
            <a:pPr marL="0" indent="0" algn="ctr">
              <a:lnSpc>
                <a:spcPct val="80000"/>
              </a:lnSpc>
              <a:spcBef>
                <a:spcPts val="1200"/>
              </a:spcBef>
              <a:buClr>
                <a:srgbClr val="006666"/>
              </a:buClr>
              <a:buSzPct val="90000"/>
              <a:buNone/>
            </a:pPr>
            <a:r>
              <a:rPr lang="uk-UA" sz="1800" b="1" dirty="0" smtClean="0">
                <a:solidFill>
                  <a:srgbClr val="990000"/>
                </a:solidFill>
                <a:latin typeface="Arial" pitchFamily="34" charset="0"/>
                <a:cs typeface="Arial" pitchFamily="34" charset="0"/>
              </a:rPr>
              <a:t> Онлайн система</a:t>
            </a:r>
            <a:br>
              <a:rPr lang="uk-UA" sz="1800" b="1" dirty="0" smtClean="0">
                <a:solidFill>
                  <a:srgbClr val="990000"/>
                </a:solidFill>
                <a:latin typeface="Arial" pitchFamily="34" charset="0"/>
                <a:cs typeface="Arial" pitchFamily="34" charset="0"/>
              </a:rPr>
            </a:br>
            <a:r>
              <a:rPr lang="uk-UA" sz="1800" b="1" dirty="0" smtClean="0">
                <a:solidFill>
                  <a:srgbClr val="990000"/>
                </a:solidFill>
                <a:latin typeface="Arial" pitchFamily="34" charset="0"/>
                <a:cs typeface="Arial" pitchFamily="34" charset="0"/>
              </a:rPr>
              <a:t> </a:t>
            </a:r>
            <a:r>
              <a:rPr lang="ru-RU" sz="1800" b="1" dirty="0" smtClean="0">
                <a:solidFill>
                  <a:srgbClr val="990000"/>
                </a:solidFill>
                <a:latin typeface="Arial" pitchFamily="34" charset="0"/>
                <a:cs typeface="Arial" pitchFamily="34" charset="0"/>
              </a:rPr>
              <a:t>«</a:t>
            </a:r>
            <a:r>
              <a:rPr lang="uk-UA" sz="1800" b="1" dirty="0" smtClean="0">
                <a:solidFill>
                  <a:srgbClr val="990000"/>
                </a:solidFill>
                <a:latin typeface="Arial" pitchFamily="34" charset="0"/>
                <a:cs typeface="Arial" pitchFamily="34" charset="0"/>
              </a:rPr>
              <a:t>Експрес – оцінювання</a:t>
            </a:r>
            <a:r>
              <a:rPr lang="ru-RU" sz="1800" b="1" dirty="0" smtClean="0">
                <a:solidFill>
                  <a:srgbClr val="990000"/>
                </a:solidFill>
                <a:latin typeface="Arial" pitchFamily="34" charset="0"/>
                <a:cs typeface="Arial" pitchFamily="34" charset="0"/>
              </a:rPr>
              <a:t>»</a:t>
            </a:r>
          </a:p>
          <a:p>
            <a:pPr marL="108000" indent="0">
              <a:spcBef>
                <a:spcPts val="1200"/>
              </a:spcBef>
              <a:buClr>
                <a:srgbClr val="006666"/>
              </a:buClr>
              <a:buSzPct val="90000"/>
              <a:buNone/>
            </a:pPr>
            <a:r>
              <a:rPr lang="uk-UA" sz="1800" dirty="0" smtClean="0">
                <a:latin typeface="Arial" pitchFamily="34" charset="0"/>
                <a:cs typeface="Arial" pitchFamily="34" charset="0"/>
              </a:rPr>
              <a:t>За результатами онлайн-опитування надає структуровану, вимірювальну  інформацію про те, як виглядає школа очима усіх зацікавлених сторін.</a:t>
            </a:r>
          </a:p>
          <a:p>
            <a:pPr marL="108000" indent="0">
              <a:spcBef>
                <a:spcPts val="1200"/>
              </a:spcBef>
              <a:buClr>
                <a:srgbClr val="006666"/>
              </a:buClr>
              <a:buSzPct val="90000"/>
              <a:buNone/>
            </a:pPr>
            <a:r>
              <a:rPr lang="uk-UA" sz="1800" dirty="0" smtClean="0">
                <a:latin typeface="Arial" pitchFamily="34" charset="0"/>
                <a:cs typeface="Arial" pitchFamily="34" charset="0"/>
              </a:rPr>
              <a:t> Це інформація для роздумів і спілкування</a:t>
            </a:r>
            <a:endParaRPr lang="uk-UA" sz="1800" b="1" dirty="0" smtClean="0">
              <a:solidFill>
                <a:srgbClr val="990000"/>
              </a:solidFill>
              <a:latin typeface="Arial" pitchFamily="34" charset="0"/>
              <a:cs typeface="Arial" pitchFamily="34" charset="0"/>
            </a:endParaRPr>
          </a:p>
        </p:txBody>
      </p:sp>
      <p:sp>
        <p:nvSpPr>
          <p:cNvPr id="6" name="Rectangle 3"/>
          <p:cNvSpPr txBox="1">
            <a:spLocks noChangeArrowheads="1"/>
          </p:cNvSpPr>
          <p:nvPr/>
        </p:nvSpPr>
        <p:spPr bwMode="auto">
          <a:xfrm>
            <a:off x="4355976" y="1052736"/>
            <a:ext cx="4608512" cy="5688632"/>
          </a:xfrm>
          <a:prstGeom prst="rect">
            <a:avLst/>
          </a:prstGeom>
          <a:solidFill>
            <a:schemeClr val="bg2"/>
          </a:solidFill>
          <a:ln w="9525">
            <a:solidFill>
              <a:schemeClr val="accent3">
                <a:lumMod val="75000"/>
              </a:schemeClr>
            </a:solidFill>
            <a:miter lim="800000"/>
            <a:headEnd/>
            <a:tailEnd/>
          </a:ln>
        </p:spPr>
        <p:txBody>
          <a:bodyPr vert="horz" wrap="square" lIns="91440" tIns="45720" rIns="91440" bIns="45720" numCol="1" anchor="t" anchorCtr="0" compatLnSpc="1">
            <a:prstTxWarp prst="textNoShape">
              <a:avLst/>
            </a:prstTxWarp>
          </a:bodyPr>
          <a:lstStyle/>
          <a:p>
            <a:pPr marL="609600" marR="0" lvl="0" indent="-609600" algn="l" defTabSz="914400" rtl="0" eaLnBrk="1" fontAlgn="base" latinLnBrk="0" hangingPunct="1">
              <a:lnSpc>
                <a:spcPct val="80000"/>
              </a:lnSpc>
              <a:spcBef>
                <a:spcPct val="20000"/>
              </a:spcBef>
              <a:spcAft>
                <a:spcPct val="0"/>
              </a:spcAft>
              <a:buClr>
                <a:schemeClr val="folHlink"/>
              </a:buClr>
              <a:buSzPct val="60000"/>
              <a:buFont typeface="Wingdings" pitchFamily="2" charset="2"/>
              <a:buAutoNum type="arabicPeriod"/>
              <a:tabLst/>
              <a:defRPr/>
            </a:pPr>
            <a:endParaRPr kumimoji="0" lang="ru-RU" sz="800" b="1" i="0" u="none" strike="noStrike" kern="0" cap="none" spc="0" normalizeH="0" baseline="0" noProof="0" dirty="0" smtClean="0">
              <a:ln>
                <a:noFill/>
              </a:ln>
              <a:solidFill>
                <a:srgbClr val="006666"/>
              </a:solidFill>
              <a:effectLst/>
              <a:uLnTx/>
              <a:uFillTx/>
              <a:latin typeface="+mn-lt"/>
              <a:ea typeface="+mn-ea"/>
              <a:cs typeface="+mn-cs"/>
            </a:endParaRPr>
          </a:p>
          <a:p>
            <a:pPr marL="72000" algn="ctr">
              <a:spcBef>
                <a:spcPts val="600"/>
              </a:spcBef>
              <a:buClr>
                <a:schemeClr val="folHlink"/>
              </a:buClr>
              <a:buSzPct val="60000"/>
              <a:defRPr/>
            </a:pPr>
            <a:r>
              <a:rPr lang="uk-UA" b="1" dirty="0" smtClean="0">
                <a:solidFill>
                  <a:srgbClr val="990000"/>
                </a:solidFill>
                <a:latin typeface="Arial" pitchFamily="34" charset="0"/>
                <a:cs typeface="Arial" pitchFamily="34" charset="0"/>
              </a:rPr>
              <a:t> Онлайн система</a:t>
            </a:r>
            <a:br>
              <a:rPr lang="uk-UA" b="1" dirty="0" smtClean="0">
                <a:solidFill>
                  <a:srgbClr val="990000"/>
                </a:solidFill>
                <a:latin typeface="Arial" pitchFamily="34" charset="0"/>
                <a:cs typeface="Arial" pitchFamily="34" charset="0"/>
              </a:rPr>
            </a:br>
            <a:r>
              <a:rPr lang="uk-UA" b="1" dirty="0" smtClean="0">
                <a:solidFill>
                  <a:srgbClr val="990000"/>
                </a:solidFill>
                <a:latin typeface="Arial" pitchFamily="34" charset="0"/>
                <a:cs typeface="Arial" pitchFamily="34" charset="0"/>
              </a:rPr>
              <a:t> </a:t>
            </a:r>
            <a:r>
              <a:rPr lang="ru-RU" b="1" dirty="0" smtClean="0">
                <a:solidFill>
                  <a:srgbClr val="990000"/>
                </a:solidFill>
                <a:latin typeface="Arial" pitchFamily="34" charset="0"/>
                <a:cs typeface="Arial" pitchFamily="34" charset="0"/>
              </a:rPr>
              <a:t>«</a:t>
            </a:r>
            <a:r>
              <a:rPr lang="uk-UA" b="1" dirty="0" smtClean="0">
                <a:solidFill>
                  <a:srgbClr val="990000"/>
                </a:solidFill>
                <a:latin typeface="Arial" pitchFamily="34" charset="0"/>
                <a:cs typeface="Arial" pitchFamily="34" charset="0"/>
              </a:rPr>
              <a:t>Індекс безпеки і здоров’я школи</a:t>
            </a:r>
            <a:r>
              <a:rPr lang="ru-RU" b="1" dirty="0" smtClean="0">
                <a:solidFill>
                  <a:srgbClr val="990000"/>
                </a:solidFill>
                <a:latin typeface="Arial" pitchFamily="34" charset="0"/>
                <a:cs typeface="Arial" pitchFamily="34" charset="0"/>
              </a:rPr>
              <a:t>»</a:t>
            </a:r>
            <a:br>
              <a:rPr lang="ru-RU" b="1" dirty="0" smtClean="0">
                <a:solidFill>
                  <a:srgbClr val="990000"/>
                </a:solidFill>
                <a:latin typeface="Arial" pitchFamily="34" charset="0"/>
                <a:cs typeface="Arial" pitchFamily="34" charset="0"/>
              </a:rPr>
            </a:br>
            <a:endParaRPr lang="ru-RU" b="1" dirty="0" smtClean="0">
              <a:solidFill>
                <a:srgbClr val="990000"/>
              </a:solidFill>
              <a:latin typeface="Arial" pitchFamily="34" charset="0"/>
              <a:cs typeface="Arial" pitchFamily="34" charset="0"/>
            </a:endParaRPr>
          </a:p>
          <a:p>
            <a:pPr marL="144000">
              <a:buClr>
                <a:schemeClr val="folHlink"/>
              </a:buClr>
              <a:buSzPct val="60000"/>
              <a:defRPr/>
            </a:pPr>
            <a:r>
              <a:rPr lang="uk-UA" dirty="0" smtClean="0">
                <a:latin typeface="Arial" pitchFamily="34" charset="0"/>
                <a:cs typeface="Arial" pitchFamily="34" charset="0"/>
              </a:rPr>
              <a:t>Забезпечує  формування  плану удосконалення закладу освіти шкільною командою на основі всебічного, добре структурованого аналізу сильних і слабких сторін і зваженої оцінки всіх складових цього плану</a:t>
            </a:r>
            <a:endParaRPr lang="ru-RU" dirty="0" smtClean="0">
              <a:latin typeface="Arial" pitchFamily="34" charset="0"/>
              <a:cs typeface="Arial" pitchFamily="34" charset="0"/>
            </a:endParaRPr>
          </a:p>
          <a:p>
            <a:pPr marL="95250" algn="ctr">
              <a:lnSpc>
                <a:spcPct val="80000"/>
              </a:lnSpc>
              <a:spcBef>
                <a:spcPts val="600"/>
              </a:spcBef>
              <a:buClr>
                <a:schemeClr val="folHlink"/>
              </a:buClr>
              <a:buSzPct val="60000"/>
              <a:defRPr/>
            </a:pPr>
            <a:endParaRPr lang="uk-UA" sz="2000" b="1" dirty="0" smtClean="0">
              <a:solidFill>
                <a:srgbClr val="C00000"/>
              </a:solidFill>
            </a:endParaRPr>
          </a:p>
        </p:txBody>
      </p:sp>
      <p:pic>
        <p:nvPicPr>
          <p:cNvPr id="15" name="Picture 2" descr="C:\Users\VAIO\Desktop\11.bmp"/>
          <p:cNvPicPr>
            <a:picLocks noChangeAspect="1" noChangeArrowheads="1"/>
          </p:cNvPicPr>
          <p:nvPr/>
        </p:nvPicPr>
        <p:blipFill>
          <a:blip r:embed="rId2" cstate="print"/>
          <a:srcRect/>
          <a:stretch>
            <a:fillRect/>
          </a:stretch>
        </p:blipFill>
        <p:spPr bwMode="auto">
          <a:xfrm>
            <a:off x="4860032" y="3861048"/>
            <a:ext cx="3600400" cy="2463430"/>
          </a:xfrm>
          <a:prstGeom prst="rect">
            <a:avLst/>
          </a:prstGeom>
          <a:noFill/>
        </p:spPr>
      </p:pic>
      <p:pic>
        <p:nvPicPr>
          <p:cNvPr id="16" name="Picture 2" descr="C:\Users\VAIO\Desktop\Screenshot_1.png"/>
          <p:cNvPicPr>
            <a:picLocks noChangeAspect="1" noChangeArrowheads="1"/>
          </p:cNvPicPr>
          <p:nvPr/>
        </p:nvPicPr>
        <p:blipFill>
          <a:blip r:embed="rId3" cstate="print"/>
          <a:srcRect/>
          <a:stretch>
            <a:fillRect/>
          </a:stretch>
        </p:blipFill>
        <p:spPr bwMode="auto">
          <a:xfrm>
            <a:off x="395536" y="4041565"/>
            <a:ext cx="3479573" cy="212373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4533</TotalTime>
  <Words>2403</Words>
  <Application>Microsoft Office PowerPoint</Application>
  <PresentationFormat>Экран (4:3)</PresentationFormat>
  <Paragraphs>398</Paragraphs>
  <Slides>26</Slides>
  <Notes>17</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Безпечна і дружня до дитини школа:  концептуальна рамка  та Узагальнені результати апробації</vt:lpstr>
      <vt:lpstr>Чому це стосується всіх вас?</vt:lpstr>
      <vt:lpstr>Що таке безпечна і дружня до дитини школа?</vt:lpstr>
      <vt:lpstr>1. Концептуальна рамка  «Безпечна і дружня до дитини школа» Ключові ознаки</vt:lpstr>
      <vt:lpstr>Концептуальна рамка на рівні школи  поєднує три ключові компоненти НУШ</vt:lpstr>
      <vt:lpstr>Ідея і система показників БДДШ (стандарти, параметри, еталонні показники і критерії відповідності)</vt:lpstr>
      <vt:lpstr>На чому базується  і на чому фокусується концепція БДДШ? </vt:lpstr>
      <vt:lpstr>Пропонує просту схему удосконалення закладу освіти відповідно до концептуальної рамки</vt:lpstr>
      <vt:lpstr>Надає зручні онлайн – інструменти  для експрес оцінки  закладу і планування змін</vt:lpstr>
      <vt:lpstr>Приклад: Результати експрес оцінки закладу освіти</vt:lpstr>
      <vt:lpstr>Слайд 11</vt:lpstr>
      <vt:lpstr>Комплексний аналіз і планування змін у закладі освіти  здійснюється за 4 стандартами і 5 додатковими модулями</vt:lpstr>
      <vt:lpstr>Комплексне планування і реалізацією змін  здійснює КОМАНДА закладу освіти </vt:lpstr>
      <vt:lpstr>Що потребує реалізація плану заходів,  моніторинг процесу і оцінювання результатів</vt:lpstr>
      <vt:lpstr>Отже, Концептуальна рамка  «Безпечна і дружня до дитини школа»:</vt:lpstr>
      <vt:lpstr>2.  «Безпечна і дружня до дитини школа». Основні результати  впровадження у 2018 році</vt:lpstr>
      <vt:lpstr>План заходів БДДШ на 2018 рік</vt:lpstr>
      <vt:lpstr>Деякі конкретні результати за 2018 рік</vt:lpstr>
      <vt:lpstr>Деякі конкретні результати за 2018 рік (продовження)</vt:lpstr>
      <vt:lpstr>Деякі конкретні результати за 2018 рік (продовження)</vt:lpstr>
      <vt:lpstr>Деякі конкретні результати за 2018 рік (продовження)</vt:lpstr>
      <vt:lpstr>Узагальнений результат у двох областях  «ДО» (червень 2018) і «ПІСЛЯ » (січень-лютий 2019)</vt:lpstr>
      <vt:lpstr>Узагальнений результат у двох областях  «ДО» (червень 2018) і «ПІСЛЯ » (січень-лютий 2019)</vt:lpstr>
      <vt:lpstr>Конкретний результат  «ДО» і «ПІСЛЯ»  ДНЗ №31 «Мир»,  Донецька область</vt:lpstr>
      <vt:lpstr>Конкретний результат  «ДО» і «ПІСЛЯ»  один із пілотних закладів</vt:lpstr>
      <vt:lpstr>«Безпечна і дружня до дитини школа». Концепція і Основні результати  впровадження у 2018 році ВИСНОВКИ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Vaio</dc:creator>
  <cp:lastModifiedBy>VAIO</cp:lastModifiedBy>
  <cp:revision>497</cp:revision>
  <dcterms:created xsi:type="dcterms:W3CDTF">2016-04-16T08:56:09Z</dcterms:created>
  <dcterms:modified xsi:type="dcterms:W3CDTF">2019-02-16T18:20:23Z</dcterms:modified>
</cp:coreProperties>
</file>