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4" r:id="rId2"/>
  </p:sldMasterIdLst>
  <p:notesMasterIdLst>
    <p:notesMasterId r:id="rId23"/>
  </p:notesMasterIdLst>
  <p:sldIdLst>
    <p:sldId id="264" r:id="rId3"/>
    <p:sldId id="306" r:id="rId4"/>
    <p:sldId id="463" r:id="rId5"/>
    <p:sldId id="464" r:id="rId6"/>
    <p:sldId id="370" r:id="rId7"/>
    <p:sldId id="465" r:id="rId8"/>
    <p:sldId id="461" r:id="rId9"/>
    <p:sldId id="453" r:id="rId10"/>
    <p:sldId id="454" r:id="rId11"/>
    <p:sldId id="456" r:id="rId12"/>
    <p:sldId id="347" r:id="rId13"/>
    <p:sldId id="351" r:id="rId14"/>
    <p:sldId id="352" r:id="rId15"/>
    <p:sldId id="369" r:id="rId16"/>
    <p:sldId id="443" r:id="rId17"/>
    <p:sldId id="462" r:id="rId18"/>
    <p:sldId id="367" r:id="rId19"/>
    <p:sldId id="354" r:id="rId20"/>
    <p:sldId id="355" r:id="rId21"/>
    <p:sldId id="366" r:id="rId2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eskmine laad 2 – rõh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1447" autoAdjust="0"/>
  </p:normalViewPr>
  <p:slideViewPr>
    <p:cSldViewPr>
      <p:cViewPr varScale="1">
        <p:scale>
          <a:sx n="59" d="100"/>
          <a:sy n="59" d="100"/>
        </p:scale>
        <p:origin x="17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655D2-F835-4434-ADD3-1EDAB3207095}" type="datetimeFigureOut">
              <a:rPr lang="et-EE" smtClean="0"/>
              <a:t>26.02.2019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59DEC-259E-4F13-BA62-B2FD9456429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3404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59DEC-259E-4F13-BA62-B2FD94564290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456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F73F7AFA-E803-4FEB-8FED-324748BDF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46138" y="884238"/>
            <a:ext cx="5811837" cy="4357687"/>
          </a:xfrm>
        </p:spPr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725C65FC-4CE9-48D7-91CE-277B38E15D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07990" lvl="0" defTabSz="914335"/>
            <a:r>
              <a:rPr lang="en-US" sz="2800">
                <a:latin typeface="Roboto Condensed" pitchFamily="2"/>
              </a:rPr>
              <a:t>Priorities and strategic goals in education have been </a:t>
            </a:r>
            <a:r>
              <a:rPr lang="et-EE" sz="2800">
                <a:latin typeface="Roboto Condensed" pitchFamily="2"/>
              </a:rPr>
              <a:t>agreed</a:t>
            </a:r>
            <a:r>
              <a:rPr lang="en-US" sz="2800">
                <a:latin typeface="Roboto Condensed" pitchFamily="2"/>
              </a:rPr>
              <a:t> on national level in the Estonian Lifelong Learning Strategy 2020</a:t>
            </a:r>
            <a:endParaRPr lang="et-EE" sz="2800">
              <a:latin typeface="Roboto Condensed" pitchFamily="2"/>
            </a:endParaRPr>
          </a:p>
          <a:p>
            <a:pPr lvl="0" defTabSz="914335"/>
            <a:r>
              <a:rPr lang="en-US">
                <a:latin typeface="Roboto Condensed" pitchFamily="2"/>
              </a:rPr>
              <a:t>The goals and priorities set in the</a:t>
            </a:r>
            <a:r>
              <a:rPr lang="et-EE">
                <a:latin typeface="Roboto Condensed" pitchFamily="2"/>
              </a:rPr>
              <a:t> </a:t>
            </a:r>
            <a:r>
              <a:rPr lang="en-US">
                <a:latin typeface="Roboto Condensed" pitchFamily="2"/>
              </a:rPr>
              <a:t>national curricula in 1996 have been updated regularly (in 2002, 2010)</a:t>
            </a:r>
            <a:endParaRPr lang="et-EE">
              <a:latin typeface="Roboto Condensed" pitchFamily="2"/>
            </a:endParaRPr>
          </a:p>
          <a:p>
            <a:pPr lvl="0"/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89E11344-6CFC-4D06-8FC4-024BBA36602B}"/>
              </a:ext>
            </a:extLst>
          </p:cNvPr>
          <p:cNvSpPr txBox="1"/>
          <p:nvPr/>
        </p:nvSpPr>
        <p:spPr>
          <a:xfrm>
            <a:off x="3856738" y="9442158"/>
            <a:ext cx="2950476" cy="4987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B1CA18-8A09-4CC3-87FF-468A58696D7A}" type="slidenum">
              <a:t>10</a:t>
            </a:fld>
            <a:endParaRPr lang="et-E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84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Rollid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9DEC-259E-4F13-BA62-B2FD94564290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000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Kuritegu laste ees, kui kool ei jälgi riiklikku õppekava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9DEC-259E-4F13-BA62-B2FD94564290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052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20EC36-478C-438C-A869-BA007FB92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CCBD3-E932-4CCA-93D0-4BF43A4CAF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D487752-7F91-43C8-A7D7-C70D03154AF4}"/>
              </a:ext>
            </a:extLst>
          </p:cNvPr>
          <p:cNvSpPr txBox="1"/>
          <p:nvPr/>
        </p:nvSpPr>
        <p:spPr>
          <a:xfrm>
            <a:off x="3856738" y="0"/>
            <a:ext cx="2950476" cy="4987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5.12.2016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79E438A-86C5-49EC-8A68-6F2957D8A75C}"/>
              </a:ext>
            </a:extLst>
          </p:cNvPr>
          <p:cNvSpPr txBox="1"/>
          <p:nvPr/>
        </p:nvSpPr>
        <p:spPr>
          <a:xfrm>
            <a:off x="0" y="9442158"/>
            <a:ext cx="2950476" cy="4987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9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9DEC-259E-4F13-BA62-B2FD94564290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2214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59DEC-259E-4F13-BA62-B2FD94564290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892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59DEC-259E-4F13-BA62-B2FD94564290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6074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59DEC-259E-4F13-BA62-B2FD94564290}" type="slidenum">
              <a:rPr lang="et-EE" smtClean="0"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556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59632" y="3429000"/>
            <a:ext cx="5832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ED22E-92F5-46A7-9338-FEB2E970D261}" type="datetime1">
              <a:rPr lang="en-US"/>
              <a:pPr>
                <a:defRPr/>
              </a:pPr>
              <a:t>2/26/2019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C05C29-A11A-4102-AA5E-678B140F45C3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75623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624" y="2852936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3501008"/>
            <a:ext cx="669674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  <a:r>
              <a:rPr lang="et-EE" dirty="0"/>
              <a:t> styles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800" b="0" kern="120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6967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2060848"/>
            <a:ext cx="6696744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  <a:r>
              <a:rPr lang="et-EE" dirty="0"/>
              <a:t> styles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180528" y="1124744"/>
            <a:ext cx="795637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180528" y="1124744"/>
            <a:ext cx="795637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800" b="1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128792" cy="2592288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ОГЛЯД СИСТЕМИ ОСВІТИ </a:t>
            </a:r>
            <a:r>
              <a:rPr lang="ru-RU" b="1" dirty="0"/>
              <a:t>И ПРОГРАМЫ МОВНОГО ЗАНУРЕННЯ В </a:t>
            </a:r>
            <a:r>
              <a:rPr lang="uk-UA" b="1" dirty="0"/>
              <a:t>ЕСТОНІЇ</a:t>
            </a:r>
            <a:endParaRPr lang="et-E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4149080"/>
            <a:ext cx="6696744" cy="2016224"/>
          </a:xfrm>
        </p:spPr>
        <p:txBody>
          <a:bodyPr>
            <a:normAutofit fontScale="70000" lnSpcReduction="20000"/>
          </a:bodyPr>
          <a:lstStyle/>
          <a:p>
            <a:endParaRPr lang="et-EE" sz="2400" dirty="0"/>
          </a:p>
          <a:p>
            <a:pPr algn="ctr"/>
            <a:r>
              <a:rPr lang="ru-RU" sz="2400" dirty="0"/>
              <a:t>Фонд</a:t>
            </a:r>
            <a:r>
              <a:rPr lang="et-EE" sz="2400" dirty="0"/>
              <a:t> Innove, </a:t>
            </a:r>
            <a:r>
              <a:rPr lang="uk-UA" sz="2400" dirty="0"/>
              <a:t>Естонія</a:t>
            </a:r>
            <a:endParaRPr lang="et-EE" sz="2400" dirty="0"/>
          </a:p>
          <a:p>
            <a:pPr algn="ctr"/>
            <a:r>
              <a:rPr lang="ru-RU" sz="2400" dirty="0"/>
              <a:t>Проект </a:t>
            </a:r>
            <a:r>
              <a:rPr lang="et-EE" sz="2400" dirty="0"/>
              <a:t>„</a:t>
            </a:r>
            <a:r>
              <a:rPr lang="uk-UA" sz="2400" dirty="0"/>
              <a:t>Підтримка діяльності команд українських шкіл та Міністерства освіти і науки у сфері багатомовної освіти</a:t>
            </a:r>
            <a:r>
              <a:rPr lang="et-EE" sz="2400" dirty="0"/>
              <a:t>“</a:t>
            </a:r>
            <a:r>
              <a:rPr lang="ru-RU" sz="2400" dirty="0"/>
              <a:t>, </a:t>
            </a:r>
            <a:r>
              <a:rPr lang="uk-UA" sz="2400" dirty="0"/>
              <a:t>що фiнансуϵться через спiвробiтництво в галузi розвитку i гуманiтарної допомоги Мiнiстерством закордонних справ Естонiї</a:t>
            </a:r>
            <a:endParaRPr lang="uk-UA" sz="2800" dirty="0"/>
          </a:p>
          <a:p>
            <a:pPr algn="ctr"/>
            <a:endParaRPr lang="uk-UA" sz="2400" dirty="0"/>
          </a:p>
          <a:p>
            <a:endParaRPr lang="et-E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3">
            <a:extLst>
              <a:ext uri="{FF2B5EF4-FFF2-40B4-BE49-F238E27FC236}">
                <a16:creationId xmlns:a16="http://schemas.microsoft.com/office/drawing/2014/main" id="{13C79012-824F-4085-B428-6528D939D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086513"/>
            <a:ext cx="2812901" cy="40787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ealkiri 1">
            <a:extLst>
              <a:ext uri="{FF2B5EF4-FFF2-40B4-BE49-F238E27FC236}">
                <a16:creationId xmlns:a16="http://schemas.microsoft.com/office/drawing/2014/main" id="{626C803B-775E-4FA2-BF43-6F721536A3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2960" y="863929"/>
            <a:ext cx="8158080" cy="1288411"/>
          </a:xfrm>
        </p:spPr>
        <p:txBody>
          <a:bodyPr>
            <a:noAutofit/>
          </a:bodyPr>
          <a:lstStyle/>
          <a:p>
            <a:r>
              <a:rPr lang="ru-RU" sz="3200" dirty="0" err="1"/>
              <a:t>Національна</a:t>
            </a:r>
            <a:r>
              <a:rPr lang="ru-RU" sz="3200" dirty="0"/>
              <a:t> угода: </a:t>
            </a:r>
            <a:r>
              <a:rPr lang="ru-RU" sz="3200" dirty="0" err="1"/>
              <a:t>стратегія</a:t>
            </a:r>
            <a:r>
              <a:rPr lang="ru-RU" sz="3200" dirty="0"/>
              <a:t> </a:t>
            </a:r>
            <a:r>
              <a:rPr lang="ru-RU" sz="3200" dirty="0" err="1"/>
              <a:t>освіти</a:t>
            </a:r>
            <a:r>
              <a:rPr lang="ru-RU" sz="3200" dirty="0"/>
              <a:t> для </a:t>
            </a:r>
            <a:r>
              <a:rPr lang="ru-RU" sz="3200" dirty="0" err="1"/>
              <a:t>підвищення</a:t>
            </a:r>
            <a:r>
              <a:rPr lang="ru-RU" sz="3200" dirty="0"/>
              <a:t> </a:t>
            </a:r>
            <a:r>
              <a:rPr lang="ru-RU" sz="3200" dirty="0" err="1"/>
              <a:t>ефективності</a:t>
            </a:r>
            <a:r>
              <a:rPr lang="ru-RU" sz="3200" dirty="0"/>
              <a:t> та </a:t>
            </a:r>
            <a:r>
              <a:rPr lang="ru-RU" sz="3200" dirty="0" err="1"/>
              <a:t>справедливості</a:t>
            </a:r>
            <a:r>
              <a:rPr lang="ru-RU" sz="3200" dirty="0"/>
              <a:t> </a:t>
            </a:r>
            <a:r>
              <a:rPr lang="et-EE" sz="3200" dirty="0"/>
              <a:t>(2014)</a:t>
            </a:r>
            <a:endParaRPr lang="en-GB" sz="3200" dirty="0"/>
          </a:p>
        </p:txBody>
      </p:sp>
      <p:sp>
        <p:nvSpPr>
          <p:cNvPr id="4" name="Sisu kohatäide 2">
            <a:extLst>
              <a:ext uri="{FF2B5EF4-FFF2-40B4-BE49-F238E27FC236}">
                <a16:creationId xmlns:a16="http://schemas.microsoft.com/office/drawing/2014/main" id="{C770B612-7CD6-4DB9-974F-B98FD6FF4A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08327" y="2032850"/>
            <a:ext cx="3792065" cy="3681785"/>
          </a:xfrm>
        </p:spPr>
        <p:txBody>
          <a:bodyPr>
            <a:normAutofit/>
          </a:bodyPr>
          <a:lstStyle/>
          <a:p>
            <a:pPr lvl="0"/>
            <a:endParaRPr lang="et-EE" sz="2105" dirty="0">
              <a:latin typeface="Roboto Condensed" pitchFamily="2"/>
            </a:endParaRPr>
          </a:p>
          <a:p>
            <a:pPr lvl="0"/>
            <a:endParaRPr lang="et-EE" sz="2105" dirty="0">
              <a:solidFill>
                <a:srgbClr val="203864"/>
              </a:solidFill>
              <a:latin typeface="Roboto Condensed" pitchFamily="2"/>
            </a:endParaRPr>
          </a:p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Естонська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стратегія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навчання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протягом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усього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життя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t-EE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t-EE" sz="2105" dirty="0">
              <a:solidFill>
                <a:srgbClr val="203864"/>
              </a:solidFill>
              <a:latin typeface="Roboto Condensed" pitchFamily="2"/>
            </a:endParaRPr>
          </a:p>
          <a:p>
            <a:pPr marL="81212" indent="0">
              <a:buNone/>
            </a:pPr>
            <a:endParaRPr lang="en-US" sz="2105" dirty="0">
              <a:latin typeface="Roboto Condensed" pitchFamily="2"/>
            </a:endParaRPr>
          </a:p>
          <a:p>
            <a:pPr lvl="0"/>
            <a:endParaRPr lang="et-EE" dirty="0">
              <a:latin typeface="Roboto Condensed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0501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isu kohatäide 2"/>
          <p:cNvSpPr txBox="1">
            <a:spLocks/>
          </p:cNvSpPr>
          <p:nvPr/>
        </p:nvSpPr>
        <p:spPr bwMode="auto">
          <a:xfrm>
            <a:off x="469900" y="1412875"/>
            <a:ext cx="777557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22531" name="Sisu kohatäide 2"/>
          <p:cNvSpPr txBox="1">
            <a:spLocks/>
          </p:cNvSpPr>
          <p:nvPr/>
        </p:nvSpPr>
        <p:spPr bwMode="auto">
          <a:xfrm>
            <a:off x="398463" y="1268760"/>
            <a:ext cx="7918450" cy="512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en-US" b="1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Закони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: </a:t>
            </a:r>
            <a:r>
              <a:rPr lang="uk-UA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К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онституція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(1992), </a:t>
            </a:r>
            <a:r>
              <a:rPr lang="ru-RU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З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акон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естонської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республіки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про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освіту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Закон про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основній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школі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гімназії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uk-UA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З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акон про освіту дорослих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Закон про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дошкільни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дитячи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заклади</a:t>
            </a:r>
            <a:endParaRPr lang="en-US" altLang="en-US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r>
              <a:rPr lang="uk-UA" dirty="0">
                <a:solidFill>
                  <a:schemeClr val="tx1"/>
                </a:solidFill>
                <a:latin typeface="+mn-lt"/>
              </a:rPr>
              <a:t>Постанови уряду</a:t>
            </a:r>
            <a:r>
              <a:rPr lang="en-US" altLang="en-US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: </a:t>
            </a:r>
            <a:r>
              <a:rPr lang="ru-RU" altLang="et-EE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Н</a:t>
            </a:r>
            <a:r>
              <a:rPr lang="uk-UA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аціональна навчальна програма</a:t>
            </a:r>
            <a:r>
              <a:rPr lang="et-EE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для основних шкіл, </a:t>
            </a:r>
            <a:r>
              <a:rPr lang="ru-RU" altLang="et-EE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Н</a:t>
            </a:r>
            <a:r>
              <a:rPr lang="uk-UA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аціональна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спрощена </a:t>
            </a:r>
            <a:r>
              <a:rPr lang="uk-UA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навчальна програма</a:t>
            </a:r>
            <a:r>
              <a:rPr lang="et-EE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для основних шкіл, </a:t>
            </a:r>
            <a:r>
              <a:rPr lang="ru-RU" altLang="et-EE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Н</a:t>
            </a:r>
            <a:r>
              <a:rPr lang="uk-UA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аціональна навчальна програма</a:t>
            </a:r>
            <a:r>
              <a:rPr lang="et-EE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для гімназій, </a:t>
            </a:r>
            <a:r>
              <a:rPr lang="ru-RU" altLang="et-EE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Н</a:t>
            </a:r>
            <a:r>
              <a:rPr lang="uk-UA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аціональна навчальна програма для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дошкільних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дитячих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заклад</a:t>
            </a:r>
            <a:r>
              <a:rPr lang="et-EE" dirty="0">
                <a:solidFill>
                  <a:schemeClr val="tx1"/>
                </a:solidFill>
                <a:latin typeface="+mn-lt"/>
              </a:rPr>
              <a:t>i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в</a:t>
            </a:r>
          </a:p>
          <a:p>
            <a:r>
              <a:rPr lang="uk-UA" dirty="0">
                <a:solidFill>
                  <a:schemeClr val="tx1"/>
                </a:solidFill>
                <a:latin typeface="+mn-lt"/>
              </a:rPr>
              <a:t>Постанови міністрів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: (</a:t>
            </a:r>
            <a:r>
              <a:rPr lang="ru-RU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МОН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, </a:t>
            </a:r>
            <a:r>
              <a:rPr lang="ru-RU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МСС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– </a:t>
            </a:r>
            <a:r>
              <a:rPr lang="ru-RU" altLang="en-US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наприклад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положення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про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вимоги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здоров'я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)</a:t>
            </a:r>
            <a:endParaRPr lang="en-US" altLang="et-EE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179388" y="188913"/>
            <a:ext cx="5545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t-EE" sz="32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Правові</a:t>
            </a:r>
            <a:r>
              <a:rPr lang="ru-RU" altLang="et-EE" sz="3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ru-RU" altLang="et-EE" sz="32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акти</a:t>
            </a:r>
            <a:r>
              <a:rPr lang="ru-RU" altLang="et-EE" sz="3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ru-RU" altLang="et-EE" sz="32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щодо</a:t>
            </a:r>
            <a:r>
              <a:rPr lang="ru-RU" altLang="et-EE" sz="3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ru-RU" altLang="et-EE" sz="32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загальної</a:t>
            </a:r>
            <a:r>
              <a:rPr lang="ru-RU" altLang="et-EE" sz="32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ru-RU" altLang="et-EE" sz="3200" b="1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освіти</a:t>
            </a:r>
            <a:endParaRPr lang="en-US" altLang="et-EE" sz="32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isu kohatäide 2"/>
          <p:cNvSpPr txBox="1">
            <a:spLocks/>
          </p:cNvSpPr>
          <p:nvPr/>
        </p:nvSpPr>
        <p:spPr bwMode="auto">
          <a:xfrm>
            <a:off x="469900" y="1125538"/>
            <a:ext cx="77755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dirty="0" err="1">
                <a:solidFill>
                  <a:schemeClr val="tx1"/>
                </a:solidFill>
              </a:rPr>
              <a:t>Муніципальні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дошкільні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заклади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приватні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дошкільні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заклади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Школа є </a:t>
            </a:r>
            <a:r>
              <a:rPr lang="ru-RU" dirty="0" err="1">
                <a:solidFill>
                  <a:schemeClr val="tx1"/>
                </a:solidFill>
              </a:rPr>
              <a:t>обов'язковою</a:t>
            </a:r>
            <a:r>
              <a:rPr lang="ru-RU" dirty="0">
                <a:solidFill>
                  <a:schemeClr val="tx1"/>
                </a:solidFill>
              </a:rPr>
              <a:t> з 7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закінчення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школи</a:t>
            </a:r>
            <a:r>
              <a:rPr lang="ru-RU" dirty="0">
                <a:solidFill>
                  <a:schemeClr val="tx1"/>
                </a:solidFill>
              </a:rPr>
              <a:t> (9 </a:t>
            </a:r>
            <a:r>
              <a:rPr lang="ru-RU" dirty="0" err="1">
                <a:solidFill>
                  <a:schemeClr val="tx1"/>
                </a:solidFill>
              </a:rPr>
              <a:t>класів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17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Муніципальні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школи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державні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школи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приватні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школи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загальной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освіти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загальноосвітніх</a:t>
            </a:r>
            <a:r>
              <a:rPr lang="ru-RU" dirty="0">
                <a:solidFill>
                  <a:schemeClr val="tx1"/>
                </a:solidFill>
              </a:rPr>
              <a:t> школах </a:t>
            </a:r>
            <a:r>
              <a:rPr lang="ru-RU" dirty="0" err="1">
                <a:solidFill>
                  <a:schemeClr val="tx1"/>
                </a:solidFill>
              </a:rPr>
              <a:t>Естонії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навчання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всіх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рівнях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освіти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незалежно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навчання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здійснюється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відповідно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національних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програм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900113" y="333375"/>
            <a:ext cx="3948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sz="3200" b="1" dirty="0">
                <a:solidFill>
                  <a:schemeClr val="tx1"/>
                </a:solidFill>
              </a:rPr>
              <a:t>Загальна освіта</a:t>
            </a:r>
            <a:endParaRPr lang="en-US" altLang="et-EE" sz="32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u kohatäide 2"/>
          <p:cNvSpPr txBox="1">
            <a:spLocks/>
          </p:cNvSpPr>
          <p:nvPr/>
        </p:nvSpPr>
        <p:spPr>
          <a:xfrm>
            <a:off x="469900" y="1125538"/>
            <a:ext cx="7775575" cy="5092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chemeClr val="tx1"/>
                </a:solidFill>
              </a:rPr>
              <a:t>Дворівнева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програма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кожна</a:t>
            </a:r>
            <a:r>
              <a:rPr lang="ru-RU" dirty="0">
                <a:solidFill>
                  <a:schemeClr val="tx1"/>
                </a:solidFill>
              </a:rPr>
              <a:t> школа </a:t>
            </a:r>
            <a:r>
              <a:rPr lang="uk-UA" dirty="0">
                <a:solidFill>
                  <a:schemeClr val="tx1"/>
                </a:solidFill>
              </a:rPr>
              <a:t>складає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шкільну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програму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основі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програми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t-EE" dirty="0" err="1">
                <a:solidFill>
                  <a:schemeClr val="tx1"/>
                </a:solidFill>
              </a:rPr>
              <a:t>Національн</a:t>
            </a: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навчальн</a:t>
            </a: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et-EE" dirty="0">
                <a:solidFill>
                  <a:schemeClr val="tx1"/>
                </a:solidFill>
              </a:rPr>
              <a:t> п</a:t>
            </a:r>
            <a:r>
              <a:rPr lang="ru-RU" dirty="0" err="1">
                <a:solidFill>
                  <a:schemeClr val="tx1"/>
                </a:solidFill>
              </a:rPr>
              <a:t>рограма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складається</a:t>
            </a:r>
            <a:r>
              <a:rPr lang="et-EE" dirty="0">
                <a:solidFill>
                  <a:schemeClr val="tx1"/>
                </a:solidFill>
              </a:rPr>
              <a:t> з </a:t>
            </a:r>
            <a:r>
              <a:rPr lang="et-EE" dirty="0" err="1">
                <a:solidFill>
                  <a:schemeClr val="tx1"/>
                </a:solidFill>
              </a:rPr>
              <a:t>загальної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частини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та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предметних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програм</a:t>
            </a:r>
            <a:endParaRPr lang="et-E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dirty="0">
                <a:solidFill>
                  <a:schemeClr val="tx1"/>
                </a:solidFill>
              </a:rPr>
              <a:t>Ступені навчання</a:t>
            </a:r>
            <a:r>
              <a:rPr lang="en-GB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uk-UA" dirty="0">
                <a:solidFill>
                  <a:schemeClr val="tx1"/>
                </a:solidFill>
              </a:rPr>
              <a:t>1-й ступінь </a:t>
            </a:r>
            <a:r>
              <a:rPr lang="en-GB" dirty="0">
                <a:solidFill>
                  <a:schemeClr val="tx1"/>
                </a:solidFill>
              </a:rPr>
              <a:t>– 1 – 3</a:t>
            </a:r>
            <a:r>
              <a:rPr lang="ru-RU" dirty="0" err="1">
                <a:solidFill>
                  <a:schemeClr val="tx1"/>
                </a:solidFill>
              </a:rPr>
              <a:t>класи</a:t>
            </a:r>
            <a:r>
              <a:rPr lang="en-GB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uk-UA" dirty="0">
                <a:solidFill>
                  <a:schemeClr val="tx1"/>
                </a:solidFill>
              </a:rPr>
              <a:t>2-й ступінь</a:t>
            </a:r>
            <a:r>
              <a:rPr lang="en-GB" dirty="0">
                <a:solidFill>
                  <a:schemeClr val="tx1"/>
                </a:solidFill>
              </a:rPr>
              <a:t> – 4 – 6</a:t>
            </a:r>
            <a:r>
              <a:rPr lang="ru-RU" dirty="0" err="1">
                <a:solidFill>
                  <a:schemeClr val="tx1"/>
                </a:solidFill>
              </a:rPr>
              <a:t>класи</a:t>
            </a:r>
            <a:r>
              <a:rPr lang="en-GB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uk-UA" dirty="0">
                <a:solidFill>
                  <a:schemeClr val="tx1"/>
                </a:solidFill>
              </a:rPr>
              <a:t>3-й ступінь</a:t>
            </a:r>
            <a:r>
              <a:rPr lang="en-GB" dirty="0">
                <a:solidFill>
                  <a:schemeClr val="tx1"/>
                </a:solidFill>
              </a:rPr>
              <a:t> – 7 – 9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класи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uk-UA" dirty="0">
                <a:solidFill>
                  <a:schemeClr val="tx1"/>
                </a:solidFill>
              </a:rPr>
              <a:t>середня школа – 3 роки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900113" y="333375"/>
            <a:ext cx="3948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sz="3200" b="1" dirty="0">
                <a:solidFill>
                  <a:schemeClr val="tx1"/>
                </a:solidFill>
              </a:rPr>
              <a:t>Загальна освіта</a:t>
            </a:r>
            <a:endParaRPr lang="en-US" altLang="et-EE" sz="32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968552" cy="72008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Результати Естонії на </a:t>
            </a:r>
            <a:r>
              <a:rPr lang="et-EE" dirty="0"/>
              <a:t>PISA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344816" cy="4824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У 2015 році в тесті взяли участь більше півмільйона учнів з 72 країн. </a:t>
            </a:r>
            <a:r>
              <a:rPr lang="uk-UA" b="1" dirty="0">
                <a:solidFill>
                  <a:schemeClr val="tx1"/>
                </a:solidFill>
              </a:rPr>
              <a:t>Вибірка Естонії</a:t>
            </a:r>
            <a:r>
              <a:rPr lang="uk-UA" dirty="0">
                <a:solidFill>
                  <a:schemeClr val="tx1"/>
                </a:solidFill>
              </a:rPr>
              <a:t>: загальна вибірка включала 5587 учнів з 206 шкіл, 2788 дівчат і 2799 хлопчиків. 78% пройшли тестування естонською мовою, а 22% - російською</a:t>
            </a: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 err="1">
                <a:solidFill>
                  <a:schemeClr val="tx1"/>
                </a:solidFill>
              </a:rPr>
              <a:t>Результати</a:t>
            </a:r>
            <a:r>
              <a:rPr lang="ru-RU" b="1" dirty="0">
                <a:solidFill>
                  <a:schemeClr val="tx1"/>
                </a:solidFill>
              </a:rPr>
              <a:t> в</a:t>
            </a:r>
            <a:r>
              <a:rPr lang="en-US" b="1" dirty="0">
                <a:solidFill>
                  <a:schemeClr val="tx1"/>
                </a:solidFill>
              </a:rPr>
              <a:t> 2015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роц</a:t>
            </a:r>
            <a:r>
              <a:rPr lang="uk-UA" dirty="0">
                <a:solidFill>
                  <a:schemeClr val="tx1"/>
                </a:solidFill>
              </a:rPr>
              <a:t>і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світі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Естонія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на 3-му </a:t>
            </a:r>
            <a:r>
              <a:rPr lang="ru-RU" dirty="0" err="1">
                <a:solidFill>
                  <a:schemeClr val="tx1"/>
                </a:solidFill>
              </a:rPr>
              <a:t>місці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uk-UA" dirty="0">
                <a:solidFill>
                  <a:schemeClr val="tx1"/>
                </a:solidFill>
              </a:rPr>
              <a:t>природничих науках (</a:t>
            </a:r>
            <a:r>
              <a:rPr lang="ru-RU" dirty="0">
                <a:solidFill>
                  <a:schemeClr val="tx1"/>
                </a:solidFill>
              </a:rPr>
              <a:t>на 1-му в </a:t>
            </a:r>
            <a:r>
              <a:rPr lang="ru-RU" dirty="0" err="1">
                <a:solidFill>
                  <a:schemeClr val="tx1"/>
                </a:solidFill>
              </a:rPr>
              <a:t>Європі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uk-UA" dirty="0">
                <a:solidFill>
                  <a:schemeClr val="tx1"/>
                </a:solidFill>
              </a:rPr>
              <a:t>на 9-му місці в математиці</a:t>
            </a:r>
            <a:r>
              <a:rPr lang="ru-RU" dirty="0">
                <a:solidFill>
                  <a:schemeClr val="tx1"/>
                </a:solidFill>
              </a:rPr>
              <a:t> і на 6-му </a:t>
            </a:r>
            <a:r>
              <a:rPr lang="ru-RU" dirty="0" err="1">
                <a:solidFill>
                  <a:schemeClr val="tx1"/>
                </a:solidFill>
              </a:rPr>
              <a:t>місц</a:t>
            </a:r>
            <a:r>
              <a:rPr lang="uk-UA" dirty="0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в функціональному читанні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5633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58C1C728-F179-4D48-A850-5FA1A027C893}"/>
              </a:ext>
            </a:extLst>
          </p:cNvPr>
          <p:cNvSpPr txBox="1"/>
          <p:nvPr/>
        </p:nvSpPr>
        <p:spPr>
          <a:xfrm>
            <a:off x="2465767" y="1970839"/>
            <a:ext cx="5130572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200">
              <a:solidFill>
                <a:srgbClr val="515254"/>
              </a:solidFill>
              <a:latin typeface="Calibri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73FD0D-56E0-4A37-B0F3-9A89216C6A55}"/>
              </a:ext>
            </a:extLst>
          </p:cNvPr>
          <p:cNvSpPr/>
          <p:nvPr/>
        </p:nvSpPr>
        <p:spPr>
          <a:xfrm>
            <a:off x="6462212" y="1106744"/>
            <a:ext cx="1296141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350" b="1">
                <a:solidFill>
                  <a:srgbClr val="FFFFFF"/>
                </a:solidFill>
                <a:latin typeface="Calibri"/>
              </a:rPr>
              <a:t>Eesti tulemused</a:t>
            </a:r>
          </a:p>
        </p:txBody>
      </p:sp>
      <p:graphicFrame>
        <p:nvGraphicFramePr>
          <p:cNvPr id="4" name="Sisu kohatäide 4">
            <a:extLst>
              <a:ext uri="{FF2B5EF4-FFF2-40B4-BE49-F238E27FC236}">
                <a16:creationId xmlns:a16="http://schemas.microsoft.com/office/drawing/2014/main" id="{A403944D-7506-4CCC-852D-71D8AD3F5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076400"/>
              </p:ext>
            </p:extLst>
          </p:nvPr>
        </p:nvGraphicFramePr>
        <p:xfrm>
          <a:off x="611560" y="1916832"/>
          <a:ext cx="7922588" cy="385257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25389">
                  <a:extLst>
                    <a:ext uri="{9D8B030D-6E8A-4147-A177-3AD203B41FA5}">
                      <a16:colId xmlns:a16="http://schemas.microsoft.com/office/drawing/2014/main" val="317027464"/>
                    </a:ext>
                  </a:extLst>
                </a:gridCol>
                <a:gridCol w="527626">
                  <a:extLst>
                    <a:ext uri="{9D8B030D-6E8A-4147-A177-3AD203B41FA5}">
                      <a16:colId xmlns:a16="http://schemas.microsoft.com/office/drawing/2014/main" val="144674750"/>
                    </a:ext>
                  </a:extLst>
                </a:gridCol>
                <a:gridCol w="1647209">
                  <a:extLst>
                    <a:ext uri="{9D8B030D-6E8A-4147-A177-3AD203B41FA5}">
                      <a16:colId xmlns:a16="http://schemas.microsoft.com/office/drawing/2014/main" val="207003912"/>
                    </a:ext>
                  </a:extLst>
                </a:gridCol>
                <a:gridCol w="191595">
                  <a:extLst>
                    <a:ext uri="{9D8B030D-6E8A-4147-A177-3AD203B41FA5}">
                      <a16:colId xmlns:a16="http://schemas.microsoft.com/office/drawing/2014/main" val="3412486449"/>
                    </a:ext>
                  </a:extLst>
                </a:gridCol>
                <a:gridCol w="310231">
                  <a:extLst>
                    <a:ext uri="{9D8B030D-6E8A-4147-A177-3AD203B41FA5}">
                      <a16:colId xmlns:a16="http://schemas.microsoft.com/office/drawing/2014/main" val="1129245224"/>
                    </a:ext>
                  </a:extLst>
                </a:gridCol>
                <a:gridCol w="546324">
                  <a:extLst>
                    <a:ext uri="{9D8B030D-6E8A-4147-A177-3AD203B41FA5}">
                      <a16:colId xmlns:a16="http://schemas.microsoft.com/office/drawing/2014/main" val="4039233834"/>
                    </a:ext>
                  </a:extLst>
                </a:gridCol>
                <a:gridCol w="1670830">
                  <a:extLst>
                    <a:ext uri="{9D8B030D-6E8A-4147-A177-3AD203B41FA5}">
                      <a16:colId xmlns:a16="http://schemas.microsoft.com/office/drawing/2014/main" val="783997101"/>
                    </a:ext>
                  </a:extLst>
                </a:gridCol>
                <a:gridCol w="237449">
                  <a:extLst>
                    <a:ext uri="{9D8B030D-6E8A-4147-A177-3AD203B41FA5}">
                      <a16:colId xmlns:a16="http://schemas.microsoft.com/office/drawing/2014/main" val="2717761852"/>
                    </a:ext>
                  </a:extLst>
                </a:gridCol>
                <a:gridCol w="248781">
                  <a:extLst>
                    <a:ext uri="{9D8B030D-6E8A-4147-A177-3AD203B41FA5}">
                      <a16:colId xmlns:a16="http://schemas.microsoft.com/office/drawing/2014/main" val="4177710837"/>
                    </a:ext>
                  </a:extLst>
                </a:gridCol>
                <a:gridCol w="546324">
                  <a:extLst>
                    <a:ext uri="{9D8B030D-6E8A-4147-A177-3AD203B41FA5}">
                      <a16:colId xmlns:a16="http://schemas.microsoft.com/office/drawing/2014/main" val="4207079558"/>
                    </a:ext>
                  </a:extLst>
                </a:gridCol>
                <a:gridCol w="1670830">
                  <a:extLst>
                    <a:ext uri="{9D8B030D-6E8A-4147-A177-3AD203B41FA5}">
                      <a16:colId xmlns:a16="http://schemas.microsoft.com/office/drawing/2014/main" val="94715073"/>
                    </a:ext>
                  </a:extLst>
                </a:gridCol>
              </a:tblGrid>
              <a:tr h="493885">
                <a:tc>
                  <a:txBody>
                    <a:bodyPr/>
                    <a:lstStyle/>
                    <a:p>
                      <a:pPr lvl="0" algn="l" fontAlgn="ctr"/>
                      <a:endParaRPr lang="et-EE" sz="1500" b="0" i="0" u="none" strike="noStrike" dirty="0">
                        <a:solidFill>
                          <a:srgbClr val="C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latin typeface="Calibri" pitchFamily="34"/>
                        </a:rPr>
                        <a:t>Бали</a:t>
                      </a:r>
                      <a:endParaRPr lang="et-EE" sz="1500" b="1" i="0" u="none" strike="noStrike" dirty="0">
                        <a:solidFill>
                          <a:schemeClr val="bg1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Природнич</a:t>
                      </a:r>
                      <a:r>
                        <a:rPr lang="et-EE" sz="1600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uk-UA" sz="1600" dirty="0">
                          <a:solidFill>
                            <a:schemeClr val="bg1"/>
                          </a:solidFill>
                        </a:rPr>
                        <a:t> наук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et-EE" sz="1500" b="1" i="0" u="none" strike="noStrike" dirty="0">
                        <a:solidFill>
                          <a:schemeClr val="bg1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t-EE" sz="1500" b="0" i="0" u="none" strike="noStrike" dirty="0">
                        <a:solidFill>
                          <a:srgbClr val="C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latin typeface="Calibri" pitchFamily="34"/>
                        </a:rPr>
                        <a:t>Бали</a:t>
                      </a:r>
                      <a:endParaRPr lang="et-EE" sz="1500" b="1" i="0" u="none" strike="noStrike" dirty="0">
                        <a:solidFill>
                          <a:schemeClr val="bg1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Читання</a:t>
                      </a:r>
                      <a:endParaRPr lang="et-EE" sz="1600" b="1" i="0" u="none" strike="noStrik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 dirty="0">
                        <a:solidFill>
                          <a:srgbClr val="C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t-EE" sz="1500" b="0" i="0" u="none" strike="noStrike" dirty="0">
                        <a:solidFill>
                          <a:srgbClr val="C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500" b="1" i="0" u="none" strike="noStrike" dirty="0">
                          <a:solidFill>
                            <a:schemeClr val="bg1"/>
                          </a:solidFill>
                          <a:latin typeface="Calibri" pitchFamily="34"/>
                        </a:rPr>
                        <a:t>Бали</a:t>
                      </a:r>
                      <a:endParaRPr lang="et-EE" sz="1500" b="1" i="0" u="none" strike="noStrike" dirty="0">
                        <a:solidFill>
                          <a:schemeClr val="bg1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500" u="none" strike="noStrike" dirty="0"/>
                        <a:t>Математика</a:t>
                      </a:r>
                      <a:endParaRPr lang="et-EE" sz="1500" b="1" i="0" u="none" strike="noStrike" dirty="0">
                        <a:solidFill>
                          <a:srgbClr val="C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59368"/>
                  </a:ext>
                </a:extLst>
              </a:tr>
              <a:tr h="344464"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1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556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/>
                        <a:t>Singapore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1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535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/>
                        <a:t>Singapore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1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564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/>
                        <a:t>Singapore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855610"/>
                  </a:ext>
                </a:extLst>
              </a:tr>
              <a:tr h="385786"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2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538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/>
                        <a:t>Japan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2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527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/>
                        <a:t>Hongkong (</a:t>
                      </a:r>
                      <a:r>
                        <a:rPr lang="et-EE" sz="1500" u="none" strike="noStrike" dirty="0" err="1"/>
                        <a:t>China</a:t>
                      </a:r>
                      <a:r>
                        <a:rPr lang="et-EE" sz="1500" u="none" strike="noStrike" dirty="0"/>
                        <a:t>)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2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548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/>
                        <a:t>Hongkong (</a:t>
                      </a:r>
                      <a:r>
                        <a:rPr lang="et-EE" sz="1500" u="none" strike="noStrike" dirty="0" err="1"/>
                        <a:t>China</a:t>
                      </a:r>
                      <a:r>
                        <a:rPr lang="et-EE" sz="1500" u="none" strike="noStrike" dirty="0"/>
                        <a:t>)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983628"/>
                  </a:ext>
                </a:extLst>
              </a:tr>
              <a:tr h="344464"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3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534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/>
                        <a:t>Estonia</a:t>
                      </a:r>
                      <a:endParaRPr lang="et-EE" sz="1500" b="1" i="0" u="none" strike="noStrike" dirty="0">
                        <a:solidFill>
                          <a:srgbClr val="C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3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527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/>
                        <a:t>Canada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3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544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/>
                        <a:t>Macau (</a:t>
                      </a:r>
                      <a:r>
                        <a:rPr lang="et-EE" sz="1500" u="none" strike="noStrike" dirty="0" err="1"/>
                        <a:t>China</a:t>
                      </a:r>
                      <a:r>
                        <a:rPr lang="et-EE" sz="1500" u="none" strike="noStrike" dirty="0"/>
                        <a:t>)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679923"/>
                  </a:ext>
                </a:extLst>
              </a:tr>
              <a:tr h="344464"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4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532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/>
                        <a:t>Taipei</a:t>
                      </a:r>
                      <a:r>
                        <a:rPr lang="et-EE" sz="1500" u="none" strike="noStrike" dirty="0"/>
                        <a:t> (</a:t>
                      </a:r>
                      <a:r>
                        <a:rPr lang="et-EE" sz="1500" u="none" strike="noStrike" dirty="0" err="1"/>
                        <a:t>China</a:t>
                      </a:r>
                      <a:r>
                        <a:rPr lang="et-EE" sz="1500" u="none" strike="noStrike" dirty="0"/>
                        <a:t>)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>
                          <a:highlight>
                            <a:srgbClr val="FFFF00"/>
                          </a:highlight>
                        </a:rPr>
                        <a:t>4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>
                          <a:highlight>
                            <a:srgbClr val="FFFF00"/>
                          </a:highlight>
                        </a:rPr>
                        <a:t>526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>
                          <a:highlight>
                            <a:srgbClr val="FFFF00"/>
                          </a:highlight>
                        </a:rPr>
                        <a:t>Finland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4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542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/>
                        <a:t>Taipei</a:t>
                      </a:r>
                      <a:r>
                        <a:rPr lang="et-EE" sz="1500" u="none" strike="noStrike" dirty="0"/>
                        <a:t> (</a:t>
                      </a:r>
                      <a:r>
                        <a:rPr lang="et-EE" sz="1500" u="none" strike="noStrike" dirty="0" err="1"/>
                        <a:t>China</a:t>
                      </a:r>
                      <a:r>
                        <a:rPr lang="et-EE" sz="1500" u="none" strike="noStrike" dirty="0"/>
                        <a:t>)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74793"/>
                  </a:ext>
                </a:extLst>
              </a:tr>
              <a:tr h="344464"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5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>
                          <a:highlight>
                            <a:srgbClr val="FFFF00"/>
                          </a:highlight>
                        </a:rPr>
                        <a:t>531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>
                          <a:highlight>
                            <a:srgbClr val="FFFF00"/>
                          </a:highlight>
                        </a:rPr>
                        <a:t>Finland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5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521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/>
                        <a:t>Ireland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5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532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/>
                        <a:t>Japan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76754"/>
                  </a:ext>
                </a:extLst>
              </a:tr>
              <a:tr h="363792"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6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529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/>
                        <a:t>Macau (</a:t>
                      </a:r>
                      <a:r>
                        <a:rPr lang="et-EE" sz="1500" u="none" strike="noStrike" dirty="0" err="1"/>
                        <a:t>China</a:t>
                      </a:r>
                      <a:r>
                        <a:rPr lang="et-EE" sz="1500" u="none" strike="noStrike" dirty="0"/>
                        <a:t>)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6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519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/>
                        <a:t>Estonia</a:t>
                      </a:r>
                      <a:endParaRPr lang="et-EE" sz="1500" b="1" i="0" u="none" strike="noStrike" dirty="0">
                        <a:solidFill>
                          <a:srgbClr val="C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6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531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/>
                        <a:t>B-S-J-G (</a:t>
                      </a:r>
                      <a:r>
                        <a:rPr lang="et-EE" sz="1500" u="none" strike="noStrike" dirty="0" err="1"/>
                        <a:t>China</a:t>
                      </a:r>
                      <a:r>
                        <a:rPr lang="et-EE" sz="1500" u="none" strike="noStrike" dirty="0"/>
                        <a:t>)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129933"/>
                  </a:ext>
                </a:extLst>
              </a:tr>
              <a:tr h="344464"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7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528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/>
                        <a:t>Canada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7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517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/>
                        <a:t>Korea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7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524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/>
                        <a:t>Korea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06668"/>
                  </a:ext>
                </a:extLst>
              </a:tr>
              <a:tr h="344464"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8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525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/>
                        <a:t>Vietnam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8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516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/>
                        <a:t>Japan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/>
                        <a:t>8</a:t>
                      </a:r>
                      <a:endParaRPr lang="et-EE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521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286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500" b="0" i="0" u="none" strike="noStrike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Switzerland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8683"/>
                  </a:ext>
                </a:extLst>
              </a:tr>
              <a:tr h="356751"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9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523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/>
                        <a:t>Hongkong </a:t>
                      </a:r>
                      <a:r>
                        <a:rPr lang="et-EE" sz="1500" u="none" strike="noStrike" baseline="0" dirty="0"/>
                        <a:t>(</a:t>
                      </a:r>
                      <a:r>
                        <a:rPr lang="et-EE" sz="1500" u="none" strike="noStrike" baseline="0" dirty="0" err="1"/>
                        <a:t>China</a:t>
                      </a:r>
                      <a:r>
                        <a:rPr lang="et-EE" sz="1500" u="none" strike="noStrike" dirty="0"/>
                        <a:t>)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9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513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 err="1"/>
                        <a:t>Norway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9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t-EE" sz="1500" u="none" strike="noStrike" dirty="0"/>
                        <a:t>520</a:t>
                      </a:r>
                      <a:endParaRPr lang="et-EE" sz="1500" b="0" i="0" u="none" strike="noStrike" dirty="0">
                        <a:solidFill>
                          <a:srgbClr val="0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t-EE" sz="1500" u="none" strike="noStrike" dirty="0"/>
                        <a:t>Estonia</a:t>
                      </a:r>
                      <a:endParaRPr lang="et-EE" sz="1500" b="1" i="0" u="none" strike="noStrike" dirty="0">
                        <a:solidFill>
                          <a:srgbClr val="C00000"/>
                        </a:solidFill>
                        <a:latin typeface="Arial" pitchFamily="34"/>
                      </a:endParaRPr>
                    </a:p>
                  </a:txBody>
                  <a:tcPr marL="6638" marR="6638" marT="66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24468"/>
                  </a:ext>
                </a:extLst>
              </a:tr>
            </a:tbl>
          </a:graphicData>
        </a:graphic>
      </p:graphicFrame>
      <p:sp>
        <p:nvSpPr>
          <p:cNvPr id="5" name="Pealkiri 1">
            <a:extLst>
              <a:ext uri="{FF2B5EF4-FFF2-40B4-BE49-F238E27FC236}">
                <a16:creationId xmlns:a16="http://schemas.microsoft.com/office/drawing/2014/main" id="{2792A40E-EF85-4A57-BB2E-70B2EF2CFD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"/>
            <a:ext cx="6172200" cy="1394392"/>
          </a:xfrm>
        </p:spPr>
        <p:txBody>
          <a:bodyPr>
            <a:normAutofit/>
          </a:bodyPr>
          <a:lstStyle/>
          <a:p>
            <a:r>
              <a:rPr lang="uk-UA" dirty="0"/>
              <a:t>Середні бали на </a:t>
            </a:r>
            <a:r>
              <a:rPr lang="en-GB" dirty="0"/>
              <a:t>PISA 2015 </a:t>
            </a:r>
            <a:r>
              <a:rPr lang="et-EE" sz="3000" dirty="0">
                <a:solidFill>
                  <a:srgbClr val="FFFFFF"/>
                </a:solidFill>
              </a:rPr>
              <a:t>PISA</a:t>
            </a:r>
          </a:p>
        </p:txBody>
      </p:sp>
    </p:spTree>
    <p:extLst>
      <p:ext uri="{BB962C8B-B14F-4D97-AF65-F5344CB8AC3E}">
        <p14:creationId xmlns:p14="http://schemas.microsoft.com/office/powerpoint/2010/main" val="25244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>
            <a:extLst>
              <a:ext uri="{FF2B5EF4-FFF2-40B4-BE49-F238E27FC236}">
                <a16:creationId xmlns:a16="http://schemas.microsoft.com/office/drawing/2014/main" id="{B537D453-D6C7-4364-9CE3-A20E9967EAA7}"/>
              </a:ext>
            </a:extLst>
          </p:cNvPr>
          <p:cNvSpPr/>
          <p:nvPr/>
        </p:nvSpPr>
        <p:spPr>
          <a:xfrm>
            <a:off x="251520" y="1268760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2017/2018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Естонії</a:t>
            </a:r>
            <a:r>
              <a:rPr lang="ru-RU" dirty="0"/>
              <a:t> </a:t>
            </a:r>
            <a:r>
              <a:rPr lang="ru-RU" dirty="0" err="1"/>
              <a:t>налічувалося</a:t>
            </a:r>
            <a:r>
              <a:rPr lang="ru-RU" dirty="0"/>
              <a:t> 628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садків</a:t>
            </a:r>
            <a:r>
              <a:rPr lang="ru-RU" dirty="0"/>
              <a:t>. </a:t>
            </a:r>
            <a:r>
              <a:rPr lang="uk-UA" dirty="0"/>
              <a:t>Станом на 2017 рік </a:t>
            </a:r>
            <a:r>
              <a:rPr lang="ru-RU" dirty="0"/>
              <a:t>93,9% 4-річних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брали участь у </a:t>
            </a:r>
            <a:r>
              <a:rPr lang="ru-RU" dirty="0" err="1"/>
              <a:t>дошкільній</a:t>
            </a:r>
            <a:r>
              <a:rPr lang="ru-RU" dirty="0"/>
              <a:t> </a:t>
            </a:r>
            <a:r>
              <a:rPr lang="ru-RU" dirty="0" err="1"/>
              <a:t>освіті</a:t>
            </a:r>
            <a:r>
              <a:rPr lang="ru-RU" dirty="0"/>
              <a:t>. В </a:t>
            </a:r>
            <a:r>
              <a:rPr lang="ru-RU" dirty="0" err="1"/>
              <a:t>останні</a:t>
            </a:r>
            <a:r>
              <a:rPr lang="ru-RU" dirty="0"/>
              <a:t> роки участь у </a:t>
            </a:r>
            <a:r>
              <a:rPr lang="ru-RU" dirty="0" err="1"/>
              <a:t>дошкільній</a:t>
            </a:r>
            <a:r>
              <a:rPr lang="ru-RU" dirty="0"/>
              <a:t> </a:t>
            </a:r>
            <a:r>
              <a:rPr lang="ru-RU" dirty="0" err="1"/>
              <a:t>освіті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стабільною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</a:t>
            </a:r>
            <a:r>
              <a:rPr lang="et-EE" dirty="0"/>
              <a:t>2018/2019</a:t>
            </a:r>
            <a:r>
              <a:rPr lang="ru-RU" dirty="0"/>
              <a:t>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Естонії</a:t>
            </a:r>
            <a:r>
              <a:rPr lang="ru-RU" dirty="0"/>
              <a:t> </a:t>
            </a:r>
            <a:r>
              <a:rPr lang="uk-UA" dirty="0"/>
              <a:t>налічується</a:t>
            </a:r>
            <a:r>
              <a:rPr lang="et-EE" dirty="0"/>
              <a:t> 538</a:t>
            </a:r>
            <a:r>
              <a:rPr lang="ru-RU" dirty="0"/>
              <a:t> </a:t>
            </a:r>
            <a:r>
              <a:rPr lang="ru-RU" dirty="0" err="1"/>
              <a:t>загальноосв</a:t>
            </a:r>
            <a:r>
              <a:rPr lang="et-EE" dirty="0"/>
              <a:t>i</a:t>
            </a:r>
            <a:r>
              <a:rPr lang="ru-RU" dirty="0" err="1"/>
              <a:t>тних</a:t>
            </a:r>
            <a:r>
              <a:rPr lang="ru-RU" dirty="0"/>
              <a:t> </a:t>
            </a:r>
            <a:r>
              <a:rPr lang="ru-RU" dirty="0" err="1"/>
              <a:t>шк</a:t>
            </a:r>
            <a:r>
              <a:rPr lang="et-EE" dirty="0"/>
              <a:t>i</a:t>
            </a:r>
            <a:r>
              <a:rPr lang="ru-RU" dirty="0"/>
              <a:t>л, </a:t>
            </a:r>
            <a:r>
              <a:rPr lang="ru-RU" dirty="0">
                <a:latin typeface="Arial" panose="020B0604020202020204" pitchFamily="34" charset="0"/>
              </a:rPr>
              <a:t>в тому </a:t>
            </a:r>
            <a:r>
              <a:rPr lang="ru-RU" dirty="0" err="1">
                <a:latin typeface="Arial" panose="020B0604020202020204" pitchFamily="34" charset="0"/>
              </a:rPr>
              <a:t>числ</a:t>
            </a:r>
            <a:r>
              <a:rPr lang="et-EE" dirty="0">
                <a:latin typeface="Arial" panose="020B0604020202020204" pitchFamily="34" charset="0"/>
              </a:rPr>
              <a:t>i</a:t>
            </a:r>
            <a:r>
              <a:rPr lang="et-EE" dirty="0"/>
              <a:t> </a:t>
            </a:r>
            <a:r>
              <a:rPr lang="uk-UA" dirty="0"/>
              <a:t>основні шк</a:t>
            </a:r>
            <a:r>
              <a:rPr lang="ru-RU" dirty="0"/>
              <a:t>о</a:t>
            </a:r>
            <a:r>
              <a:rPr lang="uk-UA" dirty="0"/>
              <a:t>ли з 1 – 6 класами; основні шк</a:t>
            </a:r>
            <a:r>
              <a:rPr lang="ru-RU" dirty="0"/>
              <a:t>о</a:t>
            </a:r>
            <a:r>
              <a:rPr lang="uk-UA" dirty="0"/>
              <a:t>ли з 1 – 9 класами; </a:t>
            </a:r>
            <a:r>
              <a:rPr lang="ru-RU" dirty="0" err="1"/>
              <a:t>гімназії</a:t>
            </a:r>
            <a:r>
              <a:rPr lang="ru-RU" dirty="0"/>
              <a:t> з </a:t>
            </a:r>
            <a:r>
              <a:rPr lang="ru-RU" dirty="0" err="1"/>
              <a:t>класами</a:t>
            </a:r>
            <a:r>
              <a:rPr lang="et-EE" dirty="0"/>
              <a:t> </a:t>
            </a:r>
            <a:r>
              <a:rPr lang="uk-UA" dirty="0"/>
              <a:t>основно</a:t>
            </a:r>
            <a:r>
              <a:rPr lang="et-EE" dirty="0"/>
              <a:t>i </a:t>
            </a:r>
            <a:r>
              <a:rPr lang="uk-UA" dirty="0"/>
              <a:t>школи (1 – 12 класи); </a:t>
            </a:r>
            <a:r>
              <a:rPr lang="et-EE" dirty="0" err="1"/>
              <a:t>так</a:t>
            </a:r>
            <a:r>
              <a:rPr lang="et-EE" dirty="0"/>
              <a:t> </a:t>
            </a:r>
            <a:r>
              <a:rPr lang="et-EE" dirty="0" err="1"/>
              <a:t>звані</a:t>
            </a:r>
            <a:r>
              <a:rPr lang="et-EE" dirty="0"/>
              <a:t> </a:t>
            </a:r>
            <a:r>
              <a:rPr lang="et-EE" dirty="0" err="1"/>
              <a:t>чисті</a:t>
            </a:r>
            <a:r>
              <a:rPr lang="et-EE" dirty="0"/>
              <a:t> </a:t>
            </a:r>
            <a:r>
              <a:rPr lang="et-EE" dirty="0" err="1"/>
              <a:t>гімназії</a:t>
            </a:r>
            <a:r>
              <a:rPr lang="ru-RU" dirty="0"/>
              <a:t> (10 – 12 </a:t>
            </a:r>
            <a:r>
              <a:rPr lang="ru-RU" dirty="0" err="1"/>
              <a:t>класи</a:t>
            </a:r>
            <a:r>
              <a:rPr lang="ru-RU" dirty="0"/>
              <a:t>); </a:t>
            </a:r>
            <a:r>
              <a:rPr lang="et-EE" dirty="0" err="1"/>
              <a:t>гімназії</a:t>
            </a:r>
            <a:r>
              <a:rPr lang="ru-RU" dirty="0"/>
              <a:t> для </a:t>
            </a:r>
            <a:r>
              <a:rPr lang="ru-RU" dirty="0" err="1"/>
              <a:t>дорослих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78 </a:t>
            </a:r>
            <a:r>
              <a:rPr lang="ru-RU" dirty="0" err="1"/>
              <a:t>шкіл</a:t>
            </a:r>
            <a:r>
              <a:rPr lang="ru-RU" dirty="0"/>
              <a:t> з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(в </a:t>
            </a:r>
            <a:r>
              <a:rPr lang="et-EE" dirty="0" err="1"/>
              <a:t>гімназії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– </a:t>
            </a:r>
            <a:r>
              <a:rPr lang="uk-UA" dirty="0"/>
              <a:t>естонська), </a:t>
            </a:r>
            <a:r>
              <a:rPr lang="ru-RU" dirty="0">
                <a:latin typeface="Arial" panose="020B0604020202020204" pitchFamily="34" charset="0"/>
              </a:rPr>
              <a:t>в тому </a:t>
            </a:r>
            <a:r>
              <a:rPr lang="ru-RU" dirty="0" err="1">
                <a:latin typeface="Arial" panose="020B0604020202020204" pitchFamily="34" charset="0"/>
              </a:rPr>
              <a:t>числ</a:t>
            </a:r>
            <a:r>
              <a:rPr lang="et-EE" dirty="0">
                <a:latin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</a:rPr>
              <a:t> 35 </a:t>
            </a:r>
            <a:r>
              <a:rPr lang="ru-RU" dirty="0" err="1">
                <a:latin typeface="Arial" panose="020B0604020202020204" pitchFamily="34" charset="0"/>
              </a:rPr>
              <a:t>шк</a:t>
            </a:r>
            <a:r>
              <a:rPr lang="ru-RU" dirty="0" err="1"/>
              <a:t>іл</a:t>
            </a:r>
            <a:r>
              <a:rPr lang="ru-RU" dirty="0"/>
              <a:t> </a:t>
            </a:r>
            <a:r>
              <a:rPr lang="uk-UA" dirty="0"/>
              <a:t>мовного занурення.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511 </a:t>
            </a:r>
            <a:r>
              <a:rPr lang="ru-RU" dirty="0" err="1"/>
              <a:t>шкіл</a:t>
            </a:r>
            <a:r>
              <a:rPr lang="ru-RU" dirty="0"/>
              <a:t> з </a:t>
            </a:r>
            <a:r>
              <a:rPr lang="uk-UA" dirty="0"/>
              <a:t>естонською мовою навчання, </a:t>
            </a:r>
            <a:r>
              <a:rPr lang="ru-RU" dirty="0">
                <a:latin typeface="Arial" panose="020B0604020202020204" pitchFamily="34" charset="0"/>
              </a:rPr>
              <a:t>в тому </a:t>
            </a:r>
            <a:r>
              <a:rPr lang="ru-RU" dirty="0" err="1">
                <a:latin typeface="Arial" panose="020B0604020202020204" pitchFamily="34" charset="0"/>
              </a:rPr>
              <a:t>числ</a:t>
            </a:r>
            <a:r>
              <a:rPr lang="et-EE" dirty="0">
                <a:latin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et-EE" dirty="0" err="1"/>
              <a:t>гімназії</a:t>
            </a:r>
            <a:r>
              <a:rPr lang="et-EE" dirty="0"/>
              <a:t> </a:t>
            </a:r>
            <a:r>
              <a:rPr lang="ru-RU" dirty="0"/>
              <a:t>з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et-EE" dirty="0"/>
              <a:t>в </a:t>
            </a:r>
            <a:r>
              <a:rPr lang="et-EE" dirty="0" err="1"/>
              <a:t>частині</a:t>
            </a:r>
            <a:r>
              <a:rPr lang="ru-RU" dirty="0"/>
              <a:t> </a:t>
            </a:r>
            <a:r>
              <a:rPr lang="uk-UA" dirty="0"/>
              <a:t>основно</a:t>
            </a:r>
            <a:r>
              <a:rPr lang="et-EE" dirty="0"/>
              <a:t>i </a:t>
            </a:r>
            <a:r>
              <a:rPr lang="uk-UA" dirty="0"/>
              <a:t>школи</a:t>
            </a:r>
            <a:r>
              <a:rPr lang="ru-RU" dirty="0">
                <a:latin typeface="Arial" panose="020B0604020202020204" pitchFamily="34" charset="0"/>
              </a:rPr>
              <a:t> (1 – 9 </a:t>
            </a:r>
            <a:r>
              <a:rPr lang="ru-RU" dirty="0" err="1">
                <a:latin typeface="Arial" panose="020B0604020202020204" pitchFamily="34" charset="0"/>
              </a:rPr>
              <a:t>класи</a:t>
            </a:r>
            <a:r>
              <a:rPr lang="ru-RU" dirty="0">
                <a:latin typeface="Arial" panose="020B0604020202020204" pitchFamily="34" charset="0"/>
              </a:rPr>
              <a:t>). </a:t>
            </a:r>
            <a:r>
              <a:rPr lang="ru-RU" dirty="0" err="1">
                <a:latin typeface="Arial" panose="020B0604020202020204" pitchFamily="34" charset="0"/>
              </a:rPr>
              <a:t>Серед</a:t>
            </a:r>
            <a:r>
              <a:rPr lang="ru-RU" dirty="0">
                <a:latin typeface="Arial" panose="020B0604020202020204" pitchFamily="34" charset="0"/>
              </a:rPr>
              <a:t> них 2 </a:t>
            </a:r>
            <a:r>
              <a:rPr lang="ru-RU" dirty="0" err="1">
                <a:latin typeface="Arial" panose="020B0604020202020204" pitchFamily="34" charset="0"/>
              </a:rPr>
              <a:t>школи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мовного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занурення</a:t>
            </a:r>
            <a:r>
              <a:rPr lang="ru-RU" dirty="0">
                <a:latin typeface="Arial" panose="020B0604020202020204" pitchFamily="34" charset="0"/>
              </a:rPr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8 </a:t>
            </a:r>
            <a:r>
              <a:rPr lang="ru-RU" dirty="0" err="1"/>
              <a:t>шкіл</a:t>
            </a:r>
            <a:r>
              <a:rPr lang="ru-RU" dirty="0"/>
              <a:t> з </a:t>
            </a:r>
            <a:r>
              <a:rPr lang="uk-UA" dirty="0"/>
              <a:t>англійською мовою навчання.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 школа з ф</a:t>
            </a:r>
            <a:r>
              <a:rPr lang="et-EE" dirty="0"/>
              <a:t>i</a:t>
            </a:r>
            <a:r>
              <a:rPr lang="ru-RU" dirty="0" err="1"/>
              <a:t>ньскою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0751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416824" cy="936104"/>
          </a:xfrm>
        </p:spPr>
        <p:txBody>
          <a:bodyPr>
            <a:normAutofit/>
          </a:bodyPr>
          <a:lstStyle/>
          <a:p>
            <a:r>
              <a:rPr lang="uk-UA" dirty="0"/>
              <a:t>СУЧАСНИЙ СТАН МОВНОГО ЗАНУРЕННЯ</a:t>
            </a:r>
            <a:r>
              <a:rPr lang="et-EE" dirty="0"/>
              <a:t> </a:t>
            </a:r>
            <a:r>
              <a:rPr lang="ru-RU" dirty="0"/>
              <a:t>У</a:t>
            </a:r>
            <a:r>
              <a:rPr lang="uk-UA" dirty="0"/>
              <a:t> Е</a:t>
            </a:r>
            <a:r>
              <a:rPr lang="ru-RU" dirty="0"/>
              <a:t>СТОН</a:t>
            </a:r>
            <a:r>
              <a:rPr lang="et-EE" dirty="0"/>
              <a:t>I</a:t>
            </a:r>
            <a:r>
              <a:rPr lang="et-EE" dirty="0">
                <a:latin typeface="Calibri" panose="020F0502020204030204" pitchFamily="34" charset="0"/>
                <a:cs typeface="Calibri" panose="020F0502020204030204" pitchFamily="34" charset="0"/>
              </a:rPr>
              <a:t>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uk-UA" dirty="0">
                <a:solidFill>
                  <a:schemeClr val="tx1"/>
                </a:solidFill>
              </a:rPr>
              <a:t>НАЦІОНАЛЬНА ПРОГРАМА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uk-UA" dirty="0">
                <a:solidFill>
                  <a:schemeClr val="tx1"/>
                </a:solidFill>
              </a:rPr>
              <a:t>ЧАСТИНА НАЦІОНАЛЬНОЇ НАВЧАЛЬНОЇ ПРОГРАМИ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3. </a:t>
            </a:r>
            <a:r>
              <a:rPr lang="uk-UA" dirty="0">
                <a:solidFill>
                  <a:schemeClr val="tx1"/>
                </a:solidFill>
              </a:rPr>
              <a:t>РІЗНІСТЬ ПРОГРАМ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Повне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ранн</a:t>
            </a:r>
            <a:r>
              <a:rPr lang="et-EE" dirty="0">
                <a:solidFill>
                  <a:schemeClr val="tx1"/>
                </a:solidFill>
              </a:rPr>
              <a:t>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занурення</a:t>
            </a:r>
            <a:r>
              <a:rPr lang="ru-RU" dirty="0">
                <a:solidFill>
                  <a:schemeClr val="tx1"/>
                </a:solidFill>
              </a:rPr>
              <a:t> у школах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 1998 року, </a:t>
            </a:r>
            <a:r>
              <a:rPr lang="uk-UA" dirty="0">
                <a:solidFill>
                  <a:schemeClr val="tx1"/>
                </a:solidFill>
              </a:rPr>
              <a:t>перші класи – у 2000 роц</a:t>
            </a:r>
            <a:r>
              <a:rPr lang="et-EE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Повне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ранн</a:t>
            </a:r>
            <a:r>
              <a:rPr lang="et-EE" dirty="0">
                <a:solidFill>
                  <a:schemeClr val="tx1"/>
                </a:solidFill>
              </a:rPr>
              <a:t>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занурення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у дитячих садах з 2003 року</a:t>
            </a:r>
            <a:r>
              <a:rPr lang="en-US" dirty="0">
                <a:solidFill>
                  <a:schemeClr val="tx1"/>
                </a:solidFill>
              </a:rPr>
              <a:t> (+</a:t>
            </a:r>
            <a:r>
              <a:rPr lang="uk-UA" dirty="0">
                <a:solidFill>
                  <a:schemeClr val="tx1"/>
                </a:solidFill>
              </a:rPr>
              <a:t> часткове занурення з</a:t>
            </a:r>
            <a:r>
              <a:rPr lang="en-US" dirty="0">
                <a:solidFill>
                  <a:schemeClr val="tx1"/>
                </a:solidFill>
              </a:rPr>
              <a:t> 2008)</a:t>
            </a:r>
          </a:p>
          <a:p>
            <a:pPr>
              <a:buFont typeface="Arial"/>
              <a:buChar char="•"/>
            </a:pPr>
            <a:r>
              <a:rPr lang="uk-UA" dirty="0">
                <a:solidFill>
                  <a:schemeClr val="tx1"/>
                </a:solidFill>
              </a:rPr>
              <a:t>Пізнє занурення у школах з 2003 року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t-EE" dirty="0" err="1">
                <a:solidFill>
                  <a:schemeClr val="tx1"/>
                </a:solidFill>
              </a:rPr>
              <a:t>Двостороннє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занурення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у дитячих садах з </a:t>
            </a:r>
            <a:r>
              <a:rPr lang="en-US" dirty="0">
                <a:solidFill>
                  <a:schemeClr val="tx1"/>
                </a:solidFill>
              </a:rPr>
              <a:t>201</a:t>
            </a:r>
            <a:r>
              <a:rPr lang="ru-RU" dirty="0">
                <a:solidFill>
                  <a:schemeClr val="tx1"/>
                </a:solidFill>
              </a:rPr>
              <a:t>5 року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0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848872" cy="936104"/>
          </a:xfrm>
        </p:spPr>
        <p:txBody>
          <a:bodyPr/>
          <a:lstStyle/>
          <a:p>
            <a:pPr algn="ctr"/>
            <a:r>
              <a:rPr lang="et-EE" dirty="0"/>
              <a:t>КЛЮЧ ДО УСПІХУ ОДНОСТОРОННЬОЇ МОДЕЛІ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Підтримка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керівництво</a:t>
            </a:r>
            <a:r>
              <a:rPr lang="ru-RU" dirty="0">
                <a:solidFill>
                  <a:schemeClr val="tx1"/>
                </a:solidFill>
              </a:rPr>
              <a:t> з</a:t>
            </a:r>
            <a:r>
              <a:rPr lang="et-EE" dirty="0">
                <a:solidFill>
                  <a:schemeClr val="tx1"/>
                </a:solidFill>
              </a:rPr>
              <a:t>i </a:t>
            </a:r>
            <a:r>
              <a:rPr lang="ru-RU" dirty="0" err="1">
                <a:solidFill>
                  <a:schemeClr val="tx1"/>
                </a:solidFill>
              </a:rPr>
              <a:t>сторони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держави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Міністерство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освіти</a:t>
            </a:r>
            <a:r>
              <a:rPr lang="ru-RU" dirty="0">
                <a:solidFill>
                  <a:schemeClr val="tx1"/>
                </a:solidFill>
              </a:rPr>
              <a:t> та науки)</a:t>
            </a:r>
          </a:p>
          <a:p>
            <a:pPr algn="just"/>
            <a:r>
              <a:rPr lang="et-EE" dirty="0" err="1">
                <a:solidFill>
                  <a:schemeClr val="tx1"/>
                </a:solidFill>
              </a:rPr>
              <a:t>Національна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програма</a:t>
            </a:r>
            <a:r>
              <a:rPr lang="et-EE" dirty="0">
                <a:solidFill>
                  <a:schemeClr val="tx1"/>
                </a:solidFill>
              </a:rPr>
              <a:t> з </a:t>
            </a:r>
            <a:r>
              <a:rPr lang="et-EE" dirty="0" err="1">
                <a:solidFill>
                  <a:schemeClr val="tx1"/>
                </a:solidFill>
              </a:rPr>
              <a:t>самого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початку</a:t>
            </a:r>
            <a:endParaRPr lang="et-EE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et-EE" dirty="0" err="1">
                <a:solidFill>
                  <a:schemeClr val="tx1"/>
                </a:solidFill>
              </a:rPr>
              <a:t>табільність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t-EE" dirty="0" err="1">
                <a:solidFill>
                  <a:schemeClr val="tx1"/>
                </a:solidFill>
              </a:rPr>
              <a:t>довгострокове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планування</a:t>
            </a:r>
            <a:r>
              <a:rPr lang="et-EE" dirty="0">
                <a:solidFill>
                  <a:schemeClr val="tx1"/>
                </a:solidFill>
              </a:rPr>
              <a:t>, </a:t>
            </a:r>
            <a:r>
              <a:rPr lang="et-EE" dirty="0" err="1">
                <a:solidFill>
                  <a:schemeClr val="tx1"/>
                </a:solidFill>
              </a:rPr>
              <a:t>перегляд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стратегії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кожні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п'ять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років</a:t>
            </a:r>
            <a:r>
              <a:rPr lang="et-EE" dirty="0">
                <a:solidFill>
                  <a:schemeClr val="tx1"/>
                </a:solidFill>
              </a:rPr>
              <a:t>: </a:t>
            </a:r>
            <a:r>
              <a:rPr lang="et-EE" dirty="0" err="1">
                <a:solidFill>
                  <a:schemeClr val="tx1"/>
                </a:solidFill>
              </a:rPr>
              <a:t>зворотній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зв'язок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від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цільових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груп</a:t>
            </a:r>
            <a:r>
              <a:rPr lang="et-EE" dirty="0">
                <a:solidFill>
                  <a:schemeClr val="tx1"/>
                </a:solidFill>
              </a:rPr>
              <a:t>, </a:t>
            </a:r>
            <a:r>
              <a:rPr lang="et-EE" dirty="0" err="1">
                <a:solidFill>
                  <a:schemeClr val="tx1"/>
                </a:solidFill>
              </a:rPr>
              <a:t>зміни</a:t>
            </a:r>
            <a:r>
              <a:rPr lang="et-EE" dirty="0">
                <a:solidFill>
                  <a:schemeClr val="tx1"/>
                </a:solidFill>
              </a:rPr>
              <a:t> в </a:t>
            </a:r>
            <a:r>
              <a:rPr lang="et-EE" dirty="0" err="1">
                <a:solidFill>
                  <a:schemeClr val="tx1"/>
                </a:solidFill>
              </a:rPr>
              <a:t>державній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політиці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ru-RU" dirty="0" err="1">
                <a:solidFill>
                  <a:schemeClr val="tx1"/>
                </a:solidFill>
              </a:rPr>
              <a:t>Регулярний</a:t>
            </a:r>
            <a:r>
              <a:rPr lang="ru-RU" dirty="0">
                <a:solidFill>
                  <a:schemeClr val="tx1"/>
                </a:solidFill>
              </a:rPr>
              <a:t> перегляд </a:t>
            </a:r>
            <a:r>
              <a:rPr lang="ru-RU" dirty="0" err="1">
                <a:solidFill>
                  <a:schemeClr val="tx1"/>
                </a:solidFill>
              </a:rPr>
              <a:t>навчальних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програм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розробка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матеріалів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Роль </a:t>
            </a:r>
            <a:r>
              <a:rPr lang="uk-UA" dirty="0">
                <a:solidFill>
                  <a:schemeClr val="tx1"/>
                </a:solidFill>
              </a:rPr>
              <a:t>предметно-мовного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інтегрованого навчання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мовного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занурення</a:t>
            </a:r>
            <a:r>
              <a:rPr lang="ru-RU" dirty="0">
                <a:solidFill>
                  <a:schemeClr val="tx1"/>
                </a:solidFill>
              </a:rPr>
              <a:t> у национально</a:t>
            </a:r>
            <a:r>
              <a:rPr lang="et-EE" dirty="0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навчально</a:t>
            </a:r>
            <a:r>
              <a:rPr lang="et-EE" dirty="0">
                <a:solidFill>
                  <a:schemeClr val="tx1"/>
                </a:solidFill>
              </a:rPr>
              <a:t>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програми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et-EE" dirty="0" err="1">
                <a:solidFill>
                  <a:schemeClr val="tx1"/>
                </a:solidFill>
              </a:rPr>
              <a:t>табільність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ф</a:t>
            </a:r>
            <a:r>
              <a:rPr lang="et-EE" dirty="0">
                <a:solidFill>
                  <a:schemeClr val="tx1"/>
                </a:solidFill>
              </a:rPr>
              <a:t>i</a:t>
            </a:r>
            <a:r>
              <a:rPr lang="ru-RU" dirty="0" err="1">
                <a:solidFill>
                  <a:schemeClr val="tx1"/>
                </a:solidFill>
              </a:rPr>
              <a:t>нансування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uk-UA" dirty="0">
                <a:solidFill>
                  <a:schemeClr val="tx1"/>
                </a:solidFill>
              </a:rPr>
              <a:t>підвищення кваліфікації вчителів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t-EE" dirty="0">
                <a:solidFill>
                  <a:schemeClr val="tx1"/>
                </a:solidFill>
              </a:rPr>
              <a:t>20% </a:t>
            </a:r>
            <a:r>
              <a:rPr lang="et-EE" dirty="0" err="1">
                <a:solidFill>
                  <a:schemeClr val="tx1"/>
                </a:solidFill>
              </a:rPr>
              <a:t>дода</a:t>
            </a:r>
            <a:r>
              <a:rPr lang="ru-RU" dirty="0">
                <a:solidFill>
                  <a:schemeClr val="tx1"/>
                </a:solidFill>
              </a:rPr>
              <a:t>ток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до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фонду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заробітної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плати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uk-UA" dirty="0">
                <a:solidFill>
                  <a:schemeClr val="tx1"/>
                </a:solidFill>
              </a:rPr>
              <a:t>коучинг</a:t>
            </a:r>
            <a:r>
              <a:rPr lang="et-EE" dirty="0">
                <a:solidFill>
                  <a:schemeClr val="tx1"/>
                </a:solidFill>
              </a:rPr>
              <a:t>, </a:t>
            </a:r>
            <a:r>
              <a:rPr lang="uk-UA" dirty="0">
                <a:solidFill>
                  <a:schemeClr val="tx1"/>
                </a:solidFill>
              </a:rPr>
              <a:t>підготовка вчителів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3117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488832" cy="936104"/>
          </a:xfrm>
        </p:spPr>
        <p:txBody>
          <a:bodyPr/>
          <a:lstStyle/>
          <a:p>
            <a:pPr algn="ctr"/>
            <a:r>
              <a:rPr lang="et-EE" dirty="0"/>
              <a:t>КЛЮЧ ДО УСПІХУ ОДНОСТОРОННЬОЇ МОДЕЛІ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sz="3200" dirty="0">
                <a:solidFill>
                  <a:schemeClr val="accent1"/>
                </a:solidFill>
              </a:rPr>
              <a:t>2. </a:t>
            </a:r>
            <a:r>
              <a:rPr lang="ru-RU" sz="3200" dirty="0" err="1">
                <a:solidFill>
                  <a:schemeClr val="accent1"/>
                </a:solidFill>
              </a:rPr>
              <a:t>Чітка</a:t>
            </a:r>
            <a:r>
              <a:rPr lang="ru-RU" sz="3200" dirty="0">
                <a:solidFill>
                  <a:schemeClr val="accent1"/>
                </a:solidFill>
              </a:rPr>
              <a:t> та </a:t>
            </a:r>
            <a:r>
              <a:rPr lang="ru-RU" sz="3200" dirty="0" err="1">
                <a:solidFill>
                  <a:schemeClr val="accent1"/>
                </a:solidFill>
              </a:rPr>
              <a:t>об'єктивна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 err="1">
                <a:solidFill>
                  <a:schemeClr val="accent1"/>
                </a:solidFill>
              </a:rPr>
              <a:t>зовнішня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 err="1">
                <a:solidFill>
                  <a:schemeClr val="accent1"/>
                </a:solidFill>
              </a:rPr>
              <a:t>мотивація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 err="1">
                <a:solidFill>
                  <a:schemeClr val="accent1"/>
                </a:solidFill>
              </a:rPr>
              <a:t>наприкінці</a:t>
            </a:r>
            <a:r>
              <a:rPr lang="ru-RU" sz="3200" dirty="0">
                <a:solidFill>
                  <a:schemeClr val="accent1"/>
                </a:solidFill>
              </a:rPr>
              <a:t> 1990-х </a:t>
            </a:r>
            <a:r>
              <a:rPr lang="ru-RU" sz="3200" dirty="0" err="1">
                <a:solidFill>
                  <a:schemeClr val="accent1"/>
                </a:solidFill>
              </a:rPr>
              <a:t>років</a:t>
            </a:r>
            <a:endParaRPr lang="ru-RU" sz="32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n-US" sz="3200" dirty="0">
              <a:solidFill>
                <a:srgbClr val="4F81BD"/>
              </a:solidFill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accent1"/>
                </a:solidFill>
              </a:rPr>
              <a:t>3. </a:t>
            </a:r>
            <a:r>
              <a:rPr lang="uk-UA" sz="3200" dirty="0">
                <a:solidFill>
                  <a:schemeClr val="accent1"/>
                </a:solidFill>
              </a:rPr>
              <a:t>Ієрархія відповідальності</a:t>
            </a:r>
          </a:p>
          <a:p>
            <a:pPr algn="just"/>
            <a:r>
              <a:rPr lang="uk-UA" sz="3300" dirty="0">
                <a:solidFill>
                  <a:schemeClr val="tx1"/>
                </a:solidFill>
              </a:rPr>
              <a:t>Центр мовного занурення </a:t>
            </a:r>
            <a:r>
              <a:rPr lang="en-US" sz="3300" dirty="0">
                <a:solidFill>
                  <a:schemeClr val="tx1"/>
                </a:solidFill>
              </a:rPr>
              <a:t>– </a:t>
            </a:r>
            <a:r>
              <a:rPr lang="et-EE" sz="3300" dirty="0" err="1">
                <a:solidFill>
                  <a:schemeClr val="tx1"/>
                </a:solidFill>
              </a:rPr>
              <a:t>місцевий</a:t>
            </a:r>
            <a:r>
              <a:rPr lang="et-EE" sz="3300" dirty="0">
                <a:solidFill>
                  <a:schemeClr val="tx1"/>
                </a:solidFill>
              </a:rPr>
              <a:t> </a:t>
            </a:r>
            <a:r>
              <a:rPr lang="et-EE" sz="3300" dirty="0" err="1">
                <a:solidFill>
                  <a:schemeClr val="tx1"/>
                </a:solidFill>
              </a:rPr>
              <a:t>уряд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en-US" sz="3300" dirty="0">
                <a:solidFill>
                  <a:schemeClr val="tx1"/>
                </a:solidFill>
              </a:rPr>
              <a:t>– </a:t>
            </a:r>
            <a:r>
              <a:rPr lang="ru-RU" sz="3300" dirty="0">
                <a:solidFill>
                  <a:schemeClr val="tx1"/>
                </a:solidFill>
              </a:rPr>
              <a:t>школа</a:t>
            </a:r>
            <a:r>
              <a:rPr lang="en-US" sz="3300" dirty="0">
                <a:solidFill>
                  <a:schemeClr val="tx1"/>
                </a:solidFill>
              </a:rPr>
              <a:t>/</a:t>
            </a:r>
            <a:r>
              <a:rPr lang="uk-UA" sz="3300" dirty="0">
                <a:solidFill>
                  <a:schemeClr val="tx1"/>
                </a:solidFill>
              </a:rPr>
              <a:t> дошкільний заклад</a:t>
            </a:r>
            <a:endParaRPr lang="en-US" sz="3300" dirty="0">
              <a:solidFill>
                <a:schemeClr val="tx1"/>
              </a:solidFill>
            </a:endParaRPr>
          </a:p>
          <a:p>
            <a:pPr algn="just"/>
            <a:r>
              <a:rPr lang="uk-UA" sz="3200" dirty="0">
                <a:solidFill>
                  <a:schemeClr val="tx1"/>
                </a:solidFill>
              </a:rPr>
              <a:t>ІНІЦІАТИВА закладу 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uk-UA" sz="3200" dirty="0">
                <a:solidFill>
                  <a:schemeClr val="tx1"/>
                </a:solidFill>
              </a:rPr>
              <a:t>умови прийому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accent1"/>
                </a:solidFill>
              </a:rPr>
              <a:t>4. </a:t>
            </a:r>
            <a:r>
              <a:rPr lang="uk-UA" sz="3200" dirty="0">
                <a:solidFill>
                  <a:schemeClr val="accent1"/>
                </a:solidFill>
              </a:rPr>
              <a:t>Чіткі культурні цінності </a:t>
            </a:r>
            <a:r>
              <a:rPr lang="en-US" sz="3200" dirty="0">
                <a:solidFill>
                  <a:schemeClr val="accent1"/>
                </a:solidFill>
              </a:rPr>
              <a:t>(</a:t>
            </a:r>
            <a:r>
              <a:rPr lang="ru-RU" sz="3200" dirty="0">
                <a:solidFill>
                  <a:schemeClr val="accent1"/>
                </a:solidFill>
              </a:rPr>
              <a:t>П</a:t>
            </a:r>
            <a:r>
              <a:rPr lang="et-EE" sz="3200" dirty="0" err="1">
                <a:solidFill>
                  <a:schemeClr val="accent1"/>
                </a:solidFill>
              </a:rPr>
              <a:t>ідтримка</a:t>
            </a:r>
            <a:r>
              <a:rPr lang="et-EE" sz="3200" dirty="0">
                <a:solidFill>
                  <a:schemeClr val="accent1"/>
                </a:solidFill>
              </a:rPr>
              <a:t> </a:t>
            </a:r>
            <a:r>
              <a:rPr lang="et-EE" sz="3200" dirty="0" err="1">
                <a:solidFill>
                  <a:schemeClr val="accent1"/>
                </a:solidFill>
              </a:rPr>
              <a:t>та</a:t>
            </a:r>
            <a:r>
              <a:rPr lang="et-EE" sz="3200" dirty="0">
                <a:solidFill>
                  <a:schemeClr val="accent1"/>
                </a:solidFill>
              </a:rPr>
              <a:t> </a:t>
            </a:r>
            <a:r>
              <a:rPr lang="et-EE" sz="3200" dirty="0" err="1">
                <a:solidFill>
                  <a:schemeClr val="accent1"/>
                </a:solidFill>
              </a:rPr>
              <a:t>розвиток</a:t>
            </a:r>
            <a:r>
              <a:rPr lang="et-EE" sz="3200" dirty="0">
                <a:solidFill>
                  <a:schemeClr val="accent1"/>
                </a:solidFill>
              </a:rPr>
              <a:t> </a:t>
            </a:r>
            <a:r>
              <a:rPr lang="et-EE" sz="3200" dirty="0" err="1">
                <a:solidFill>
                  <a:schemeClr val="accent1"/>
                </a:solidFill>
              </a:rPr>
              <a:t>рідномовної</a:t>
            </a:r>
            <a:r>
              <a:rPr lang="et-EE" sz="3200" dirty="0">
                <a:solidFill>
                  <a:schemeClr val="accent1"/>
                </a:solidFill>
              </a:rPr>
              <a:t> </a:t>
            </a:r>
            <a:r>
              <a:rPr lang="et-EE" sz="3200" dirty="0" err="1">
                <a:solidFill>
                  <a:schemeClr val="accent1"/>
                </a:solidFill>
              </a:rPr>
              <a:t>культурної</a:t>
            </a:r>
            <a:r>
              <a:rPr lang="et-EE" sz="3200" dirty="0">
                <a:solidFill>
                  <a:schemeClr val="accent1"/>
                </a:solidFill>
              </a:rPr>
              <a:t> </a:t>
            </a:r>
            <a:r>
              <a:rPr lang="et-EE" sz="3200" dirty="0" err="1">
                <a:solidFill>
                  <a:schemeClr val="accent1"/>
                </a:solidFill>
              </a:rPr>
              <a:t>ідентичності</a:t>
            </a:r>
            <a:r>
              <a:rPr lang="et-EE" sz="3200" dirty="0">
                <a:solidFill>
                  <a:schemeClr val="accent1"/>
                </a:solidFill>
              </a:rPr>
              <a:t> – </a:t>
            </a:r>
            <a:r>
              <a:rPr lang="et-EE" sz="3200" dirty="0" err="1">
                <a:solidFill>
                  <a:schemeClr val="accent1"/>
                </a:solidFill>
              </a:rPr>
              <a:t>задача</a:t>
            </a:r>
            <a:r>
              <a:rPr lang="et-EE" sz="3200" dirty="0">
                <a:solidFill>
                  <a:schemeClr val="accent1"/>
                </a:solidFill>
              </a:rPr>
              <a:t> </a:t>
            </a:r>
            <a:r>
              <a:rPr lang="et-EE" sz="3200" dirty="0" err="1">
                <a:solidFill>
                  <a:schemeClr val="accent1"/>
                </a:solidFill>
              </a:rPr>
              <a:t>батьків</a:t>
            </a:r>
            <a:r>
              <a:rPr lang="en-US" sz="3200" dirty="0">
                <a:solidFill>
                  <a:schemeClr val="accent1"/>
                </a:solidFill>
              </a:rPr>
              <a:t>)</a:t>
            </a:r>
          </a:p>
          <a:p>
            <a:pPr marL="0" indent="0" algn="just">
              <a:buNone/>
            </a:pPr>
            <a:endParaRPr lang="en-US" sz="32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accent1"/>
                </a:solidFill>
              </a:rPr>
              <a:t>5. </a:t>
            </a:r>
            <a:r>
              <a:rPr lang="uk-UA" sz="3200" dirty="0">
                <a:solidFill>
                  <a:schemeClr val="accent1"/>
                </a:solidFill>
              </a:rPr>
              <a:t>Чітке повідомлення для громады </a:t>
            </a:r>
            <a:r>
              <a:rPr lang="en-US" sz="3200" dirty="0">
                <a:solidFill>
                  <a:schemeClr val="accent1"/>
                </a:solidFill>
              </a:rPr>
              <a:t>(</a:t>
            </a:r>
            <a:r>
              <a:rPr lang="uk-UA" sz="3200" dirty="0">
                <a:solidFill>
                  <a:schemeClr val="accent1"/>
                </a:solidFill>
              </a:rPr>
              <a:t>стати повноправним громадянином</a:t>
            </a:r>
            <a:r>
              <a:rPr lang="en-US" sz="3200" dirty="0">
                <a:solidFill>
                  <a:schemeClr val="accent1"/>
                </a:solidFill>
              </a:rPr>
              <a:t>)</a:t>
            </a:r>
            <a:endParaRPr lang="en-GB" sz="32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7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06076" y="135099"/>
            <a:ext cx="6696744" cy="936104"/>
          </a:xfrm>
        </p:spPr>
        <p:txBody>
          <a:bodyPr/>
          <a:lstStyle/>
          <a:p>
            <a:r>
              <a:rPr lang="uk-UA" cap="all" dirty="0"/>
              <a:t>Естонська республіка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076" y="1141742"/>
            <a:ext cx="4132366" cy="2736786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1878" y="1138848"/>
            <a:ext cx="3725069" cy="2736786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184" y="3858702"/>
            <a:ext cx="4182091" cy="2627947"/>
          </a:xfrm>
          <a:prstGeom prst="rect">
            <a:avLst/>
          </a:prstGeom>
        </p:spPr>
      </p:pic>
      <p:pic>
        <p:nvPicPr>
          <p:cNvPr id="7" name="Sisu kohatäid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2108" y="3858703"/>
            <a:ext cx="3654839" cy="2627947"/>
          </a:xfrm>
          <a:prstGeom prst="rect">
            <a:avLst/>
          </a:prstGeom>
        </p:spPr>
      </p:pic>
      <p:pic>
        <p:nvPicPr>
          <p:cNvPr id="8" name="Pilt 7" descr="http://www.cafeboulevard.ee/UserFiles/boulevard/WelcomeToEstonia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7" t="23179" r="24710" b="23676"/>
          <a:stretch/>
        </p:blipFill>
        <p:spPr bwMode="auto">
          <a:xfrm>
            <a:off x="3911361" y="3013353"/>
            <a:ext cx="1408629" cy="1322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449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b="1" dirty="0"/>
              <a:t>Дякую за увагу</a:t>
            </a:r>
            <a:r>
              <a:rPr lang="uk-UA" sz="5400" dirty="0"/>
              <a:t>!</a:t>
            </a:r>
            <a:r>
              <a:rPr lang="et-EE" sz="5400" dirty="0"/>
              <a:t/>
            </a:r>
            <a:br>
              <a:rPr lang="et-EE" sz="5400" dirty="0"/>
            </a:br>
            <a:r>
              <a:rPr lang="et-EE" sz="5400" b="1" dirty="0"/>
              <a:t/>
            </a:r>
            <a:br>
              <a:rPr lang="et-EE" sz="5400" b="1" dirty="0"/>
            </a:br>
            <a:r>
              <a:rPr lang="uk-UA" sz="5400" b="1" dirty="0"/>
              <a:t>Питання?</a:t>
            </a:r>
            <a:br>
              <a:rPr lang="uk-UA" sz="5400" b="1" dirty="0"/>
            </a:b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ctr"/>
            <a:r>
              <a:rPr lang="ru-RU" dirty="0">
                <a:solidFill>
                  <a:srgbClr val="000000"/>
                </a:solidFill>
              </a:rPr>
              <a:t>Фонд</a:t>
            </a:r>
            <a:r>
              <a:rPr lang="en-US" dirty="0">
                <a:solidFill>
                  <a:srgbClr val="000000"/>
                </a:solidFill>
              </a:rPr>
              <a:t> INNOVE </a:t>
            </a:r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www.innove.ee</a:t>
            </a:r>
          </a:p>
        </p:txBody>
      </p:sp>
    </p:spTree>
    <p:extLst>
      <p:ext uri="{BB962C8B-B14F-4D97-AF65-F5344CB8AC3E}">
        <p14:creationId xmlns:p14="http://schemas.microsoft.com/office/powerpoint/2010/main" val="149166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06076" y="135099"/>
            <a:ext cx="5590060" cy="936104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Естонія</a:t>
            </a:r>
            <a:r>
              <a:rPr lang="ru-RU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Україна</a:t>
            </a:r>
            <a:r>
              <a:rPr lang="ru-RU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 - </a:t>
            </a:r>
            <a:r>
              <a:rPr lang="ru-RU" dirty="0" err="1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спільного</a:t>
            </a:r>
            <a:r>
              <a:rPr lang="ru-RU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?</a:t>
            </a:r>
            <a:endParaRPr lang="et-EE" dirty="0">
              <a:solidFill>
                <a:schemeClr val="tx1"/>
              </a:solidFill>
              <a:effectLst>
                <a:outerShdw blurRad="50800" dist="50800" dir="5400000" algn="ctr" rotWithShape="0">
                  <a:srgbClr val="000000">
                    <a:alpha val="61000"/>
                  </a:srgbClr>
                </a:outerShdw>
              </a:effectLst>
            </a:endParaRPr>
          </a:p>
        </p:txBody>
      </p:sp>
      <p:pic>
        <p:nvPicPr>
          <p:cNvPr id="12" name="Pil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4" y="1138848"/>
            <a:ext cx="4162294" cy="2711872"/>
          </a:xfrm>
          <a:prstGeom prst="rect">
            <a:avLst/>
          </a:prstGeom>
        </p:spPr>
      </p:pic>
      <p:pic>
        <p:nvPicPr>
          <p:cNvPr id="20" name="Pilt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76" y="3852717"/>
            <a:ext cx="4221908" cy="2560520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CF784EF0-A99B-4334-AFF0-AE0734826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78" y="1140845"/>
            <a:ext cx="4392578" cy="2705289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6983794F-4D42-464A-8503-03FBFD991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78" y="3811861"/>
            <a:ext cx="4392578" cy="26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B55C81-52DC-4E80-8075-FD9470855D42}" type="slidenum">
              <a:rPr lang="en-US" altLang="et-EE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t-E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96752"/>
            <a:ext cx="8229600" cy="552472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t-EE" dirty="0"/>
              <a:t>У </a:t>
            </a:r>
            <a:r>
              <a:rPr lang="et-EE" dirty="0" err="1"/>
              <a:t>складі</a:t>
            </a:r>
            <a:r>
              <a:rPr lang="et-EE" dirty="0"/>
              <a:t> </a:t>
            </a:r>
            <a:r>
              <a:rPr lang="et-EE" dirty="0" err="1"/>
              <a:t>Російської</a:t>
            </a:r>
            <a:r>
              <a:rPr lang="et-EE" dirty="0"/>
              <a:t> </a:t>
            </a:r>
            <a:r>
              <a:rPr lang="et-EE" dirty="0" err="1"/>
              <a:t>імперії</a:t>
            </a:r>
            <a:r>
              <a:rPr lang="ru-RU" altLang="et-EE" sz="30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: с </a:t>
            </a:r>
            <a:r>
              <a:rPr lang="et-EE" altLang="et-EE" sz="30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XVIII </a:t>
            </a:r>
            <a:r>
              <a:rPr lang="ru-RU" altLang="et-EE" sz="30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века до 1918 года.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ru-RU" altLang="et-EE" sz="3000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None/>
            </a:pPr>
            <a:r>
              <a:rPr lang="et-EE" dirty="0"/>
              <a:t>У </a:t>
            </a:r>
            <a:r>
              <a:rPr lang="et-EE" dirty="0" err="1"/>
              <a:t>складі</a:t>
            </a:r>
            <a:r>
              <a:rPr lang="et-EE" dirty="0"/>
              <a:t> </a:t>
            </a:r>
            <a:r>
              <a:rPr lang="et-EE" dirty="0" err="1"/>
              <a:t>Радянського</a:t>
            </a:r>
            <a:r>
              <a:rPr lang="et-EE" dirty="0"/>
              <a:t> </a:t>
            </a:r>
            <a:r>
              <a:rPr lang="et-EE" dirty="0" err="1"/>
              <a:t>Союзу</a:t>
            </a:r>
            <a:r>
              <a:rPr lang="ru-RU" altLang="et-EE" sz="30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: 1940 –</a:t>
            </a:r>
            <a:r>
              <a:rPr lang="et-EE" altLang="et-EE" sz="30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et-EE" sz="30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1991.</a:t>
            </a:r>
            <a:endParaRPr lang="et-EE" altLang="et-EE" sz="3000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ru-RU" altLang="et-EE" sz="3000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494DB5B0-F80A-48EF-8B1B-8ED7AE800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70" y="3428760"/>
            <a:ext cx="4907260" cy="2864815"/>
          </a:xfrm>
          <a:prstGeom prst="rect">
            <a:avLst/>
          </a:prstGeom>
        </p:spPr>
      </p:pic>
      <p:sp>
        <p:nvSpPr>
          <p:cNvPr id="8" name="Pealkiri 1">
            <a:extLst>
              <a:ext uri="{FF2B5EF4-FFF2-40B4-BE49-F238E27FC236}">
                <a16:creationId xmlns:a16="http://schemas.microsoft.com/office/drawing/2014/main" id="{22B039FC-97F9-46E9-87C8-57DE8BE5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76" y="135099"/>
            <a:ext cx="5590060" cy="936104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Естонія</a:t>
            </a:r>
            <a:r>
              <a:rPr lang="ru-RU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Україна</a:t>
            </a:r>
            <a:r>
              <a:rPr lang="ru-RU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 - </a:t>
            </a:r>
            <a:r>
              <a:rPr lang="ru-RU" dirty="0" err="1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спільного</a:t>
            </a:r>
            <a:r>
              <a:rPr lang="ru-RU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0000">
                      <a:alpha val="61000"/>
                    </a:srgbClr>
                  </a:outerShdw>
                </a:effectLst>
              </a:rPr>
              <a:t>?</a:t>
            </a:r>
            <a:endParaRPr lang="et-EE" dirty="0">
              <a:solidFill>
                <a:schemeClr val="tx1"/>
              </a:solidFill>
              <a:effectLst>
                <a:outerShdw blurRad="50800" dist="50800" dir="5400000" algn="ctr" rotWithShape="0">
                  <a:srgbClr val="000000">
                    <a:alpha val="61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90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isu kohatäide 2"/>
          <p:cNvSpPr txBox="1">
            <a:spLocks/>
          </p:cNvSpPr>
          <p:nvPr/>
        </p:nvSpPr>
        <p:spPr bwMode="auto">
          <a:xfrm>
            <a:off x="469900" y="1125538"/>
            <a:ext cx="77755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t-EE" altLang="et-E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B7492B1D-6953-4263-9A92-CF5EE0F6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>
            <a:normAutofit/>
          </a:bodyPr>
          <a:lstStyle/>
          <a:p>
            <a:r>
              <a:rPr lang="uk-UA" sz="3200" dirty="0"/>
              <a:t>Про Естонію</a:t>
            </a:r>
            <a:endParaRPr lang="et-EE" sz="3200" dirty="0"/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F2C2D9B0-1D86-4FA1-8392-35CDBD11E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417638"/>
            <a:ext cx="5040559" cy="4891682"/>
          </a:xfrm>
        </p:spPr>
      </p:pic>
      <p:sp>
        <p:nvSpPr>
          <p:cNvPr id="7" name="Nool: vasaknool 6">
            <a:extLst>
              <a:ext uri="{FF2B5EF4-FFF2-40B4-BE49-F238E27FC236}">
                <a16:creationId xmlns:a16="http://schemas.microsoft.com/office/drawing/2014/main" id="{D76C4063-677B-488D-A11E-ED88B38E3961}"/>
              </a:ext>
            </a:extLst>
          </p:cNvPr>
          <p:cNvSpPr/>
          <p:nvPr/>
        </p:nvSpPr>
        <p:spPr>
          <a:xfrm>
            <a:off x="5580112" y="3501008"/>
            <a:ext cx="57606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Nool: allanool 7">
            <a:extLst>
              <a:ext uri="{FF2B5EF4-FFF2-40B4-BE49-F238E27FC236}">
                <a16:creationId xmlns:a16="http://schemas.microsoft.com/office/drawing/2014/main" id="{DD218A4B-3393-417D-ACF9-730E1937BC1B}"/>
              </a:ext>
            </a:extLst>
          </p:cNvPr>
          <p:cNvSpPr/>
          <p:nvPr/>
        </p:nvSpPr>
        <p:spPr>
          <a:xfrm>
            <a:off x="5868144" y="3937124"/>
            <a:ext cx="144016" cy="4406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338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993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4000" dirty="0"/>
              <a:t>Про Естонію</a:t>
            </a:r>
            <a:endParaRPr lang="en-US" sz="4000" dirty="0">
              <a:solidFill>
                <a:srgbClr val="254061"/>
              </a:solidFill>
            </a:endParaRP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FAC0D0-0E66-456C-BAB3-0F7B7DED2858}" type="slidenum">
              <a:rPr lang="en-US" altLang="et-EE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t-E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68413"/>
            <a:ext cx="4038600" cy="532893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et-EE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ериторія</a:t>
            </a:r>
            <a:r>
              <a:rPr lang="en-GB" altLang="et-EE" sz="26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  <a:r>
              <a:rPr lang="en-GB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45 </a:t>
            </a:r>
            <a:r>
              <a:rPr lang="et-EE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227</a:t>
            </a:r>
            <a:r>
              <a:rPr lang="en-GB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км</a:t>
            </a:r>
            <a:r>
              <a:rPr lang="en-GB" altLang="et-EE" sz="2600" baseline="30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ru-RU" altLang="et-EE" sz="2600" baseline="30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≈ 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Харк</a:t>
            </a:r>
            <a:r>
              <a:rPr lang="et-E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вьска 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 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Тернопільська 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обл.</a:t>
            </a:r>
            <a:endParaRPr lang="en-GB" altLang="et-EE" sz="2600" baseline="30000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uk-U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Населення</a:t>
            </a:r>
            <a:r>
              <a:rPr lang="en-GB" altLang="et-EE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r>
              <a:rPr lang="en-GB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1,</a:t>
            </a:r>
            <a:r>
              <a:rPr lang="et-EE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340</a:t>
            </a:r>
            <a:r>
              <a:rPr lang="en-GB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</a:t>
            </a:r>
            <a:r>
              <a:rPr lang="et-EE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100 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≈ </a:t>
            </a:r>
            <a:r>
              <a:rPr lang="ru-RU" altLang="et-EE" sz="26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Ивано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-Франк</a:t>
            </a:r>
            <a:r>
              <a:rPr lang="et-EE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oi</a:t>
            </a:r>
            <a:r>
              <a:rPr lang="ru-RU" altLang="et-EE" sz="26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вська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обл.</a:t>
            </a:r>
            <a:r>
              <a:rPr lang="en-GB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r>
              <a:rPr lang="ru-RU" altLang="et-EE" sz="2600" b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Щільність</a:t>
            </a:r>
            <a:r>
              <a:rPr lang="ru-RU" altLang="et-EE" sz="26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et-EE" sz="2600" b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населення</a:t>
            </a:r>
            <a:r>
              <a:rPr lang="en-GB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30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осіб/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км</a:t>
            </a:r>
            <a:r>
              <a:rPr lang="ru-RU" altLang="et-EE" sz="2600" baseline="30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 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≈ Черн</a:t>
            </a:r>
            <a:r>
              <a:rPr lang="et-EE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г</a:t>
            </a:r>
            <a:r>
              <a:rPr lang="et-EE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</a:t>
            </a:r>
            <a:r>
              <a:rPr lang="ru-RU" altLang="et-EE" sz="26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вьска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обл.</a:t>
            </a:r>
            <a:endParaRPr lang="ru-RU" altLang="et-EE" sz="2600" baseline="30000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ru-RU" altLang="et-EE" sz="2600" b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Столиця</a:t>
            </a:r>
            <a:r>
              <a:rPr lang="et-EE" altLang="et-EE" sz="26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r>
              <a:rPr lang="ru-RU" altLang="et-EE" sz="26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Таллинн</a:t>
            </a:r>
            <a:r>
              <a:rPr lang="et-EE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(</a:t>
            </a:r>
            <a:r>
              <a:rPr lang="ru-RU" altLang="et-EE" sz="26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населення</a:t>
            </a:r>
            <a:r>
              <a:rPr lang="et-EE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413 290)</a:t>
            </a:r>
          </a:p>
          <a:p>
            <a:pPr eaLnBrk="1" hangingPunct="1"/>
            <a:r>
              <a:rPr lang="ru-RU" altLang="et-EE" sz="2600" b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Державна</a:t>
            </a:r>
            <a:r>
              <a:rPr lang="ru-RU" altLang="et-EE" sz="26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et-EE" sz="2600" b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мова</a:t>
            </a:r>
            <a:r>
              <a:rPr lang="ru-RU" altLang="et-EE" sz="26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r>
              <a:rPr lang="ru-RU" altLang="et-EE" sz="26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ru-RU" altLang="et-EE" sz="26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естоньска</a:t>
            </a:r>
            <a:endParaRPr lang="en-GB" altLang="et-EE" sz="2600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GB" altLang="et-EE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125" name="Picture 4" descr="MCj034942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708275"/>
            <a:ext cx="4191000" cy="2952750"/>
          </a:xfrm>
          <a:noFill/>
        </p:spPr>
      </p:pic>
    </p:spTree>
    <p:extLst>
      <p:ext uri="{BB962C8B-B14F-4D97-AF65-F5344CB8AC3E}">
        <p14:creationId xmlns:p14="http://schemas.microsoft.com/office/powerpoint/2010/main" val="5529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B09306A2-6F3A-45C8-9D8C-004142681C7F}"/>
              </a:ext>
            </a:extLst>
          </p:cNvPr>
          <p:cNvSpPr/>
          <p:nvPr/>
        </p:nvSpPr>
        <p:spPr>
          <a:xfrm>
            <a:off x="531962" y="1124744"/>
            <a:ext cx="84325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</a:rPr>
              <a:t>Більше 100 національностей</a:t>
            </a:r>
            <a:r>
              <a:rPr lang="et-EE" b="1" dirty="0">
                <a:latin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</a:rPr>
              <a:t>в тому </a:t>
            </a:r>
            <a:r>
              <a:rPr lang="ru-RU" b="1" dirty="0" err="1">
                <a:latin typeface="Arial" panose="020B0604020202020204" pitchFamily="34" charset="0"/>
              </a:rPr>
              <a:t>числ</a:t>
            </a:r>
            <a:r>
              <a:rPr lang="et-EE" b="1" dirty="0">
                <a:latin typeface="Arial" panose="020B0604020202020204" pitchFamily="34" charset="0"/>
              </a:rPr>
              <a:t>i </a:t>
            </a:r>
            <a:r>
              <a:rPr lang="ru-RU" b="1" dirty="0" err="1">
                <a:latin typeface="Arial" panose="020B0604020202020204" pitchFamily="34" charset="0"/>
              </a:rPr>
              <a:t>бильше</a:t>
            </a:r>
            <a:r>
              <a:rPr lang="ru-RU" b="1" dirty="0">
                <a:latin typeface="Arial" panose="020B0604020202020204" pitchFamily="34" charset="0"/>
              </a:rPr>
              <a:t> 40</a:t>
            </a:r>
            <a:r>
              <a:rPr lang="et-EE" b="1" dirty="0">
                <a:latin typeface="Arial" panose="020B0604020202020204" pitchFamily="34" charset="0"/>
              </a:rPr>
              <a:t>,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представників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яких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раніше</a:t>
            </a:r>
            <a:r>
              <a:rPr lang="ru-RU" b="1" dirty="0">
                <a:latin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</a:rPr>
              <a:t>Естонії</a:t>
            </a:r>
            <a:r>
              <a:rPr lang="ru-RU" b="1" dirty="0">
                <a:latin typeface="Arial" panose="020B0604020202020204" pitchFamily="34" charset="0"/>
              </a:rPr>
              <a:t> не </a:t>
            </a:r>
            <a:r>
              <a:rPr lang="ru-RU" b="1" dirty="0" err="1">
                <a:latin typeface="Arial" panose="020B0604020202020204" pitchFamily="34" charset="0"/>
              </a:rPr>
              <a:t>було</a:t>
            </a:r>
            <a:r>
              <a:rPr lang="et-EE" b="1" dirty="0">
                <a:latin typeface="Arial" panose="020B0604020202020204" pitchFamily="34" charset="0"/>
              </a:rPr>
              <a:t>. </a:t>
            </a:r>
          </a:p>
          <a:p>
            <a:endParaRPr lang="et-EE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uk-UA" dirty="0"/>
          </a:p>
          <a:p>
            <a:r>
              <a:rPr lang="uk-UA" dirty="0"/>
              <a:t>Найбільші національні групи</a:t>
            </a:r>
          </a:p>
          <a:p>
            <a:r>
              <a:rPr lang="uk-UA" dirty="0"/>
              <a:t>естонці</a:t>
            </a:r>
            <a:r>
              <a:rPr lang="et-EE" dirty="0"/>
              <a:t> 904639</a:t>
            </a:r>
          </a:p>
          <a:p>
            <a:r>
              <a:rPr lang="ru-RU" dirty="0"/>
              <a:t>р</a:t>
            </a:r>
            <a:r>
              <a:rPr lang="uk-UA" dirty="0"/>
              <a:t>осіяни</a:t>
            </a:r>
            <a:r>
              <a:rPr lang="et-EE" dirty="0"/>
              <a:t> 330206</a:t>
            </a:r>
          </a:p>
          <a:p>
            <a:r>
              <a:rPr lang="uk-UA" dirty="0"/>
              <a:t>українці</a:t>
            </a:r>
            <a:r>
              <a:rPr lang="et-EE" dirty="0"/>
              <a:t> 23183</a:t>
            </a:r>
          </a:p>
          <a:p>
            <a:r>
              <a:rPr lang="uk-UA" dirty="0"/>
              <a:t>білоруси</a:t>
            </a:r>
            <a:r>
              <a:rPr lang="et-EE" dirty="0"/>
              <a:t> 11828</a:t>
            </a:r>
          </a:p>
          <a:p>
            <a:r>
              <a:rPr lang="uk-UA" dirty="0"/>
              <a:t>фіни</a:t>
            </a:r>
            <a:r>
              <a:rPr lang="et-EE" dirty="0"/>
              <a:t> 7591 </a:t>
            </a:r>
            <a:r>
              <a:rPr lang="uk-UA" dirty="0"/>
              <a:t>та інші</a:t>
            </a:r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9193717-B7E6-4767-85AE-5AF5F3CB3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464087"/>
              </p:ext>
            </p:extLst>
          </p:nvPr>
        </p:nvGraphicFramePr>
        <p:xfrm>
          <a:off x="3923928" y="2611735"/>
          <a:ext cx="4608512" cy="3426321"/>
        </p:xfrm>
        <a:graphic>
          <a:graphicData uri="http://schemas.openxmlformats.org/drawingml/2006/table">
            <a:tbl>
              <a:tblPr/>
              <a:tblGrid>
                <a:gridCol w="1222964">
                  <a:extLst>
                    <a:ext uri="{9D8B030D-6E8A-4147-A177-3AD203B41FA5}">
                      <a16:colId xmlns:a16="http://schemas.microsoft.com/office/drawing/2014/main" val="390548188"/>
                    </a:ext>
                  </a:extLst>
                </a:gridCol>
                <a:gridCol w="658716">
                  <a:extLst>
                    <a:ext uri="{9D8B030D-6E8A-4147-A177-3AD203B41FA5}">
                      <a16:colId xmlns:a16="http://schemas.microsoft.com/office/drawing/2014/main" val="3604630796"/>
                    </a:ext>
                  </a:extLst>
                </a:gridCol>
                <a:gridCol w="678283">
                  <a:extLst>
                    <a:ext uri="{9D8B030D-6E8A-4147-A177-3AD203B41FA5}">
                      <a16:colId xmlns:a16="http://schemas.microsoft.com/office/drawing/2014/main" val="958183422"/>
                    </a:ext>
                  </a:extLst>
                </a:gridCol>
                <a:gridCol w="678283">
                  <a:extLst>
                    <a:ext uri="{9D8B030D-6E8A-4147-A177-3AD203B41FA5}">
                      <a16:colId xmlns:a16="http://schemas.microsoft.com/office/drawing/2014/main" val="3836729359"/>
                    </a:ext>
                  </a:extLst>
                </a:gridCol>
                <a:gridCol w="685133">
                  <a:extLst>
                    <a:ext uri="{9D8B030D-6E8A-4147-A177-3AD203B41FA5}">
                      <a16:colId xmlns:a16="http://schemas.microsoft.com/office/drawing/2014/main" val="3036454978"/>
                    </a:ext>
                  </a:extLst>
                </a:gridCol>
                <a:gridCol w="685133">
                  <a:extLst>
                    <a:ext uri="{9D8B030D-6E8A-4147-A177-3AD203B41FA5}">
                      <a16:colId xmlns:a16="http://schemas.microsoft.com/office/drawing/2014/main" val="1836964867"/>
                    </a:ext>
                  </a:extLst>
                </a:gridCol>
              </a:tblGrid>
              <a:tr h="161925">
                <a:tc gridSpan="4">
                  <a:txBody>
                    <a:bodyPr/>
                    <a:lstStyle/>
                    <a:p>
                      <a:pPr algn="l" fontAlgn="t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чисельність населення за національностями</a:t>
                      </a:r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uk-UA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січня</a:t>
                      </a:r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рік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1017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et-E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4681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et-E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7512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uk-UA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цілому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1 320 174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1 315 819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1 313 271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1 315 944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1 315 635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481929"/>
                  </a:ext>
                </a:extLst>
              </a:tr>
              <a:tr h="216396">
                <a:tc>
                  <a:txBody>
                    <a:bodyPr/>
                    <a:lstStyle/>
                    <a:p>
                      <a:pPr algn="l" fontAlgn="t"/>
                      <a:r>
                        <a:rPr lang="uk-UA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естонці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912 188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911 207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907 937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905 805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904 639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5645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r>
                        <a:rPr lang="uk-UA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осіяни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332 993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334 050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330 258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330 263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330 206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3100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інші національн</a:t>
                      </a:r>
                      <a:r>
                        <a:rPr lang="uk-UA" sz="1000" b="1" dirty="0"/>
                        <a:t>.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65 770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65 789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64 232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68 122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68 024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138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r>
                        <a:rPr lang="uk-UA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українці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22 972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22 951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22 562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23 256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23 183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92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  <a:r>
                        <a:rPr lang="uk-UA" sz="1000" dirty="0"/>
                        <a:t> </a:t>
                      </a:r>
                      <a:r>
                        <a:rPr lang="uk-UA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білоруси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12 697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12 530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12 215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12 171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9268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  <a:r>
                        <a:rPr lang="uk-UA" sz="1000" dirty="0"/>
                        <a:t> </a:t>
                      </a:r>
                      <a:r>
                        <a:rPr lang="uk-UA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фіни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7 802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7 601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7 321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7 659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7 591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2103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татари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2 020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2 034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1 982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1 981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1 934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7620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латиш</a:t>
                      </a:r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2 198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4741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поляки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1 682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1 643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1 673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71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r>
                        <a:rPr lang="uk-UA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євреї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2 042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2 023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6853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литовц</a:t>
                      </a:r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1 776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1 779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1 757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1 882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1 881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8882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мц</a:t>
                      </a:r>
                      <a:r>
                        <a:rPr lang="et-E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1 594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1 552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1 945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9949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національність невідома</a:t>
                      </a:r>
                    </a:p>
                    <a:p>
                      <a:pPr algn="l" fontAlgn="t"/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9 223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4 773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10 844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11 754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12 766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9754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82182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53B8D94-2A3B-4E2B-9D69-61357B4A992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096000" cy="993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000" dirty="0"/>
              <a:t>Про Естонію</a:t>
            </a:r>
            <a:endParaRPr lang="en-US" sz="40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4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DCBDE22-ED48-4852-A8CB-5EBC90FB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Освіта як релігія?</a:t>
            </a:r>
            <a:endParaRPr lang="en-GB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038C44B-401B-4318-94C8-F60A64E4D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5249154"/>
            <a:ext cx="3096344" cy="6348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776" dirty="0"/>
              <a:t>Toomas Hendrik Ilves, </a:t>
            </a:r>
            <a:br>
              <a:rPr lang="en-GB" sz="1776" dirty="0"/>
            </a:br>
            <a:r>
              <a:rPr lang="en-GB" sz="1776" dirty="0"/>
              <a:t>former President of Estonia</a:t>
            </a:r>
          </a:p>
          <a:p>
            <a:endParaRPr lang="et-EE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2CFD5E51-66EE-4A59-9DD1-80CA11831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2242472"/>
            <a:ext cx="2119129" cy="23730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istkülik-viiktekst 8"/>
          <p:cNvSpPr/>
          <p:nvPr/>
        </p:nvSpPr>
        <p:spPr>
          <a:xfrm rot="5400000" flipV="1">
            <a:off x="1112234" y="1416162"/>
            <a:ext cx="3895201" cy="5040561"/>
          </a:xfrm>
          <a:prstGeom prst="wedgeRectCallout">
            <a:avLst>
              <a:gd name="adj1" fmla="val -21301"/>
              <a:gd name="adj2" fmla="val 58806"/>
            </a:avLst>
          </a:prstGeom>
          <a:solidFill>
            <a:srgbClr val="004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Myriad Pro" pitchFamily="34" charset="0"/>
            </a:endParaRPr>
          </a:p>
        </p:txBody>
      </p:sp>
      <p:sp>
        <p:nvSpPr>
          <p:cNvPr id="7" name="Pealkiri 1"/>
          <p:cNvSpPr txBox="1">
            <a:spLocks/>
          </p:cNvSpPr>
          <p:nvPr/>
        </p:nvSpPr>
        <p:spPr>
          <a:xfrm>
            <a:off x="1187625" y="2204863"/>
            <a:ext cx="3600401" cy="3024335"/>
          </a:xfrm>
          <a:prstGeom prst="rect">
            <a:avLst/>
          </a:prstGeom>
        </p:spPr>
        <p:txBody>
          <a:bodyPr vert="horz" lIns="107287" tIns="53643" rIns="107287" bIns="53643" rtlCol="0" anchor="t">
            <a:noAutofit/>
          </a:bodyPr>
          <a:lstStyle>
            <a:lvl1pPr algn="l" defTabSz="1072866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589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chemeClr val="bg1"/>
                </a:solidFill>
              </a:rPr>
              <a:t>«Естонський народ вірить в освіту. Ми дійсно думаємо, що найкраще, що ми можемо дати нашим дітям, не земля, будинок або банківський рахунок, але хороша освіта.</a:t>
            </a:r>
            <a:r>
              <a:rPr lang="uk-UA" sz="2400" spc="0" dirty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sz="2400" spc="0" dirty="0">
                <a:solidFill>
                  <a:schemeClr val="bg1"/>
                </a:solidFill>
                <a:latin typeface="Myriad Pro" pitchFamily="34" charset="0"/>
              </a:rPr>
              <a:t>Т. Х. </a:t>
            </a:r>
            <a:r>
              <a:rPr lang="et-EE" sz="2400" spc="0" dirty="0">
                <a:solidFill>
                  <a:schemeClr val="bg1"/>
                </a:solidFill>
                <a:latin typeface="Myriad Pro" pitchFamily="34" charset="0"/>
              </a:rPr>
              <a:t>I</a:t>
            </a:r>
            <a:r>
              <a:rPr lang="ru-RU" sz="2400" spc="0" dirty="0" err="1">
                <a:solidFill>
                  <a:schemeClr val="bg1"/>
                </a:solidFill>
                <a:latin typeface="Myriad Pro" pitchFamily="34" charset="0"/>
              </a:rPr>
              <a:t>львес</a:t>
            </a:r>
            <a:endParaRPr lang="en-GB" sz="2400" spc="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690864" cy="925983"/>
          </a:xfrm>
          <a:solidFill>
            <a:srgbClr val="F3F8F9">
              <a:alpha val="70195"/>
            </a:srgbClr>
          </a:solidFill>
        </p:spPr>
        <p:txBody>
          <a:bodyPr/>
          <a:lstStyle/>
          <a:p>
            <a:r>
              <a:rPr lang="uk-UA" sz="3200" dirty="0"/>
              <a:t>Національні навчальні програми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7715200" cy="4751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t-EE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1996: </a:t>
            </a:r>
            <a:r>
              <a:rPr lang="uk-U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Перша національна навчальна програма</a:t>
            </a:r>
            <a:r>
              <a:rPr lang="et-E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загальної середньої освіти</a:t>
            </a:r>
            <a:endParaRPr lang="en-US" altLang="et-EE" sz="2800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t-EE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2002: </a:t>
            </a:r>
            <a:r>
              <a:rPr lang="ru-RU" altLang="et-EE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Друга</a:t>
            </a:r>
            <a:r>
              <a:rPr lang="en-US" altLang="et-EE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національна навчальна програма</a:t>
            </a:r>
            <a:r>
              <a:rPr lang="et-E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t-EE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(</a:t>
            </a:r>
            <a:r>
              <a:rPr lang="uk-U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розширення вибору</a:t>
            </a:r>
            <a:r>
              <a:rPr lang="en-US" altLang="et-EE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None/>
            </a:pPr>
            <a:r>
              <a:rPr lang="en-US" altLang="et-EE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2011 (2014): </a:t>
            </a:r>
            <a:r>
              <a:rPr lang="ru-RU" altLang="et-EE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Н</a:t>
            </a:r>
            <a:r>
              <a:rPr lang="uk-U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аціональна навчальна програма</a:t>
            </a:r>
            <a:r>
              <a:rPr lang="et-E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основних шкіл і </a:t>
            </a:r>
            <a:r>
              <a:rPr lang="ru-RU" altLang="et-EE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Н</a:t>
            </a:r>
            <a:r>
              <a:rPr lang="uk-U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аціональна навчальна програма</a:t>
            </a:r>
            <a:r>
              <a:rPr lang="et-E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гімназій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indent="0">
              <a:buNone/>
            </a:pPr>
            <a:r>
              <a:rPr lang="en-US" altLang="et-EE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2020</a:t>
            </a:r>
            <a:r>
              <a:rPr lang="ru-RU" altLang="et-EE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(???)</a:t>
            </a:r>
            <a:r>
              <a:rPr lang="en-US" altLang="et-EE" sz="2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: </a:t>
            </a:r>
            <a:r>
              <a:rPr lang="uk-U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наступні редакції національних навчальних програм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DFF4DA-3D69-47B3-86C0-AD5055E062AE}" type="slidenum">
              <a:rPr lang="en-US" altLang="et-EE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t-E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59331"/>
      </p:ext>
    </p:extLst>
  </p:cSld>
  <p:clrMapOvr>
    <a:masterClrMapping/>
  </p:clrMapOvr>
</p:sld>
</file>

<file path=ppt/theme/theme1.xml><?xml version="1.0" encoding="utf-8"?>
<a:theme xmlns:a="http://schemas.openxmlformats.org/drawingml/2006/main" name="innove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nove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1340</Words>
  <Application>Microsoft Office PowerPoint</Application>
  <PresentationFormat>Экран (4:3)</PresentationFormat>
  <Paragraphs>298</Paragraphs>
  <Slides>20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Myriad Pro</vt:lpstr>
      <vt:lpstr>Roboto Condensed</vt:lpstr>
      <vt:lpstr>Trebuchet MS</vt:lpstr>
      <vt:lpstr>Verdana</vt:lpstr>
      <vt:lpstr>innove_theme1</vt:lpstr>
      <vt:lpstr>innove_theme2</vt:lpstr>
      <vt:lpstr>ОГЛЯД СИСТЕМИ ОСВІТИ И ПРОГРАМЫ МОВНОГО ЗАНУРЕННЯ В ЕСТОНІЇ</vt:lpstr>
      <vt:lpstr>Естонська республіка</vt:lpstr>
      <vt:lpstr>Естонія і Україна - що спільного?</vt:lpstr>
      <vt:lpstr>Естонія і Україна - що спільного?</vt:lpstr>
      <vt:lpstr>Про Естонію</vt:lpstr>
      <vt:lpstr>Про Естонію</vt:lpstr>
      <vt:lpstr>Презентация PowerPoint</vt:lpstr>
      <vt:lpstr>Освіта як релігія?</vt:lpstr>
      <vt:lpstr>Національні навчальні програми</vt:lpstr>
      <vt:lpstr>Національна угода: стратегія освіти для підвищення ефективності та справедливості (2014)</vt:lpstr>
      <vt:lpstr>Презентация PowerPoint</vt:lpstr>
      <vt:lpstr>Презентация PowerPoint</vt:lpstr>
      <vt:lpstr>Презентация PowerPoint</vt:lpstr>
      <vt:lpstr>Результати Естонії на PISA </vt:lpstr>
      <vt:lpstr>Середні бали на PISA 2015 PISA</vt:lpstr>
      <vt:lpstr>Презентация PowerPoint</vt:lpstr>
      <vt:lpstr>СУЧАСНИЙ СТАН МОВНОГО ЗАНУРЕННЯ У ЕСТОНIЇ</vt:lpstr>
      <vt:lpstr>КЛЮЧ ДО УСПІХУ ОДНОСТОРОННЬОЇ МОДЕЛІ</vt:lpstr>
      <vt:lpstr>КЛЮЧ ДО УСПІХУ ОДНОСТОРОННЬОЇ МОДЕЛІ</vt:lpstr>
      <vt:lpstr>Дякую за увагу!  Питання?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Ranno</dc:creator>
  <cp:lastModifiedBy>user</cp:lastModifiedBy>
  <cp:revision>445</cp:revision>
  <dcterms:created xsi:type="dcterms:W3CDTF">2013-03-14T10:46:36Z</dcterms:created>
  <dcterms:modified xsi:type="dcterms:W3CDTF">2019-02-26T09:33:50Z</dcterms:modified>
</cp:coreProperties>
</file>