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8" r:id="rId2"/>
    <p:sldId id="366" r:id="rId3"/>
    <p:sldId id="367" r:id="rId4"/>
    <p:sldId id="368" r:id="rId5"/>
    <p:sldId id="369" r:id="rId6"/>
    <p:sldId id="357" r:id="rId7"/>
    <p:sldId id="381" r:id="rId8"/>
    <p:sldId id="382" r:id="rId9"/>
    <p:sldId id="380" r:id="rId10"/>
    <p:sldId id="379" r:id="rId11"/>
    <p:sldId id="378" r:id="rId12"/>
    <p:sldId id="358" r:id="rId13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99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radarChart>
        <c:radarStyle val="filled"/>
        <c:ser>
          <c:idx val="0"/>
          <c:order val="0"/>
          <c:tx>
            <c:strRef>
              <c:f>Лист1!$B$1</c:f>
              <c:strCache>
                <c:ptCount val="1"/>
                <c:pt idx="0">
                  <c:v>ПІСЛЯ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9999"/>
              </a:solidFill>
            </a:ln>
          </c:spPr>
          <c:cat>
            <c:strRef>
              <c:f>Лист1!$A$2:$A$6</c:f>
              <c:strCache>
                <c:ptCount val="5"/>
                <c:pt idx="0">
                  <c:v>Дуже добре розумію мотиви поведінки дітей</c:v>
                </c:pt>
                <c:pt idx="1">
                  <c:v>Почуваюся впевнено у навчанні дітей соціальним навичкам</c:v>
                </c:pt>
                <c:pt idx="2">
                  <c:v>Добре володію методами підтримки демократичної дисципліни</c:v>
                </c:pt>
                <c:pt idx="3">
                  <c:v>Вмію організовувати активне і мотивуюче обговорення</c:v>
                </c:pt>
                <c:pt idx="4">
                  <c:v>Готовий застосовувати методи інтерактивного навчання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34</c:v>
                </c:pt>
                <c:pt idx="2">
                  <c:v>44</c:v>
                </c:pt>
                <c:pt idx="3">
                  <c:v>52</c:v>
                </c:pt>
                <c:pt idx="4">
                  <c:v>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9999"/>
              </a:solidFill>
            </a:ln>
          </c:spPr>
          <c:cat>
            <c:strRef>
              <c:f>Лист1!$A$2:$A$6</c:f>
              <c:strCache>
                <c:ptCount val="5"/>
                <c:pt idx="0">
                  <c:v>Дуже добре розумію мотиви поведінки дітей</c:v>
                </c:pt>
                <c:pt idx="1">
                  <c:v>Почуваюся впевнено у навчанні дітей соціальним навичкам</c:v>
                </c:pt>
                <c:pt idx="2">
                  <c:v>Добре володію методами підтримки демократичної дисципліни</c:v>
                </c:pt>
                <c:pt idx="3">
                  <c:v>Вмію організовувати активне і мотивуюче обговорення</c:v>
                </c:pt>
                <c:pt idx="4">
                  <c:v>Готовий застосовувати методи інтерактивного навчання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14</c:v>
                </c:pt>
                <c:pt idx="3">
                  <c:v>16</c:v>
                </c:pt>
                <c:pt idx="4">
                  <c:v>24</c:v>
                </c:pt>
              </c:numCache>
            </c:numRef>
          </c:val>
        </c:ser>
        <c:axId val="86804736"/>
        <c:axId val="87367680"/>
      </c:radarChart>
      <c:catAx>
        <c:axId val="86804736"/>
        <c:scaling>
          <c:orientation val="minMax"/>
        </c:scaling>
        <c:axPos val="b"/>
        <c:majorGridlines/>
        <c:numFmt formatCode="dd/mm/yyyy" sourceLinked="1"/>
        <c:tickLblPos val="nextTo"/>
        <c:crossAx val="87367680"/>
        <c:crosses val="autoZero"/>
        <c:auto val="1"/>
        <c:lblAlgn val="ctr"/>
        <c:lblOffset val="100"/>
      </c:catAx>
      <c:valAx>
        <c:axId val="8736768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868047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radarChart>
        <c:radarStyle val="filled"/>
        <c:ser>
          <c:idx val="0"/>
          <c:order val="0"/>
          <c:tx>
            <c:strRef>
              <c:f>Лист1!$B$1</c:f>
              <c:strCache>
                <c:ptCount val="1"/>
                <c:pt idx="0">
                  <c:v>ПІСЛЯ (%)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9999"/>
              </a:solidFill>
            </a:ln>
          </c:spPr>
          <c:cat>
            <c:strRef>
              <c:f>Лист1!$A$2:$A$6</c:f>
              <c:strCache>
                <c:ptCount val="5"/>
                <c:pt idx="0">
                  <c:v>Дуже добре розумію мотиви поведінки сучасних дітей віком від 6 до 10 років</c:v>
                </c:pt>
                <c:pt idx="1">
                  <c:v>Добре знаю очікувані результати, підходи і методи компетентнісного навчання учнів</c:v>
                </c:pt>
                <c:pt idx="2">
                  <c:v>Почуваюся впевнено у навчанні дітей життєвих навичок</c:v>
                </c:pt>
                <c:pt idx="3">
                  <c:v>Добре володію методами і прийомами активного і мотивуючого навчання</c:v>
                </c:pt>
                <c:pt idx="4">
                  <c:v>Готовий застосовувати методи інтерактивного навчання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</c:v>
                </c:pt>
                <c:pt idx="1">
                  <c:v>42</c:v>
                </c:pt>
                <c:pt idx="2">
                  <c:v>67</c:v>
                </c:pt>
                <c:pt idx="3">
                  <c:v>58</c:v>
                </c:pt>
                <c:pt idx="4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F0-4C78-B2B6-8D9181B9CD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(%)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9999"/>
              </a:solidFill>
            </a:ln>
          </c:spPr>
          <c:cat>
            <c:strRef>
              <c:f>Лист1!$A$2:$A$6</c:f>
              <c:strCache>
                <c:ptCount val="5"/>
                <c:pt idx="0">
                  <c:v>Дуже добре розумію мотиви поведінки сучасних дітей віком від 6 до 10 років</c:v>
                </c:pt>
                <c:pt idx="1">
                  <c:v>Добре знаю очікувані результати, підходи і методи компетентнісного навчання учнів</c:v>
                </c:pt>
                <c:pt idx="2">
                  <c:v>Почуваюся впевнено у навчанні дітей життєвих навичок</c:v>
                </c:pt>
                <c:pt idx="3">
                  <c:v>Добре володію методами і прийомами активного і мотивуючого навчання</c:v>
                </c:pt>
                <c:pt idx="4">
                  <c:v>Готовий застосовувати методи інтерактивного навчання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</c:v>
                </c:pt>
                <c:pt idx="1">
                  <c:v>0</c:v>
                </c:pt>
                <c:pt idx="2">
                  <c:v>20</c:v>
                </c:pt>
                <c:pt idx="3">
                  <c:v>16</c:v>
                </c:pt>
                <c:pt idx="4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F0-4C78-B2B6-8D9181B9CD87}"/>
            </c:ext>
          </c:extLst>
        </c:ser>
        <c:axId val="88974464"/>
        <c:axId val="88976000"/>
      </c:radarChart>
      <c:catAx>
        <c:axId val="8897446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88976000"/>
        <c:crosses val="autoZero"/>
        <c:auto val="1"/>
        <c:lblAlgn val="ctr"/>
        <c:lblOffset val="100"/>
      </c:catAx>
      <c:valAx>
        <c:axId val="8897600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889744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21583" cy="493634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81" y="5"/>
            <a:ext cx="2921583" cy="493634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r">
              <a:defRPr sz="1200"/>
            </a:lvl1pPr>
          </a:lstStyle>
          <a:p>
            <a:fld id="{7EC1F73D-3267-44E6-964F-E960A2E7898C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377321"/>
            <a:ext cx="2921583" cy="493634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81" y="9377321"/>
            <a:ext cx="2921583" cy="493634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r">
              <a:defRPr sz="1200"/>
            </a:lvl1pPr>
          </a:lstStyle>
          <a:p>
            <a:fld id="{AD6B05F7-0D97-407F-9A09-4E682876F2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21583" cy="493634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81" y="5"/>
            <a:ext cx="2921583" cy="493634"/>
          </a:xfrm>
          <a:prstGeom prst="rect">
            <a:avLst/>
          </a:prstGeom>
        </p:spPr>
        <p:txBody>
          <a:bodyPr vert="horz" lIns="91390" tIns="45694" rIns="91390" bIns="45694" rtlCol="0"/>
          <a:lstStyle>
            <a:lvl1pPr algn="r">
              <a:defRPr sz="1200"/>
            </a:lvl1pPr>
          </a:lstStyle>
          <a:p>
            <a:fld id="{32CEE46F-419A-46CF-BE90-605F95A4FF6B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8188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0" tIns="45694" rIns="91390" bIns="4569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21"/>
            <a:ext cx="5393690" cy="4442699"/>
          </a:xfrm>
          <a:prstGeom prst="rect">
            <a:avLst/>
          </a:prstGeom>
        </p:spPr>
        <p:txBody>
          <a:bodyPr vert="horz" lIns="91390" tIns="45694" rIns="91390" bIns="456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377321"/>
            <a:ext cx="2921583" cy="493634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81" y="9377321"/>
            <a:ext cx="2921583" cy="493634"/>
          </a:xfrm>
          <a:prstGeom prst="rect">
            <a:avLst/>
          </a:prstGeom>
        </p:spPr>
        <p:txBody>
          <a:bodyPr vert="horz" lIns="91390" tIns="45694" rIns="91390" bIns="45694" rtlCol="0" anchor="b"/>
          <a:lstStyle>
            <a:lvl1pPr algn="r">
              <a:defRPr sz="1200"/>
            </a:lvl1pPr>
          </a:lstStyle>
          <a:p>
            <a:fld id="{E92068CE-F04E-4E64-9769-0A654EDB38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068CE-F04E-4E64-9769-0A654EDB38B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Розпорядження</a:t>
            </a:r>
            <a:r>
              <a:rPr lang="ru-RU" dirty="0" smtClean="0"/>
              <a:t>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r>
              <a:rPr lang="ru-RU" dirty="0" err="1" smtClean="0"/>
              <a:t>від</a:t>
            </a:r>
            <a:r>
              <a:rPr lang="ru-RU" dirty="0" smtClean="0"/>
              <a:t> 13 </a:t>
            </a:r>
            <a:r>
              <a:rPr lang="ru-RU" dirty="0" err="1" smtClean="0"/>
              <a:t>грудня</a:t>
            </a:r>
            <a:r>
              <a:rPr lang="ru-RU" dirty="0" smtClean="0"/>
              <a:t> 2017 р. № 903-р </a:t>
            </a:r>
            <a:br>
              <a:rPr lang="ru-RU" dirty="0" smtClean="0"/>
            </a:br>
            <a:r>
              <a:rPr lang="ru-RU" dirty="0" smtClean="0"/>
              <a:t>Про </a:t>
            </a:r>
            <a:r>
              <a:rPr lang="ru-RU" dirty="0" err="1" smtClean="0"/>
              <a:t>затвердження</a:t>
            </a:r>
            <a:r>
              <a:rPr lang="ru-RU" dirty="0" smtClean="0"/>
              <a:t> плану </a:t>
            </a:r>
            <a:r>
              <a:rPr lang="ru-RU" dirty="0" err="1" smtClean="0"/>
              <a:t>заходів</a:t>
            </a:r>
            <a:r>
              <a:rPr lang="ru-RU" dirty="0" smtClean="0"/>
              <a:t> на 2017-2029 роки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державної </a:t>
            </a:r>
            <a:r>
              <a:rPr lang="ru-RU" dirty="0" err="1" smtClean="0"/>
              <a:t>політики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реформування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«Нова </a:t>
            </a:r>
            <a:r>
              <a:rPr lang="ru-RU" dirty="0" err="1" smtClean="0"/>
              <a:t>українська</a:t>
            </a:r>
            <a:r>
              <a:rPr lang="ru-RU" dirty="0" smtClean="0"/>
              <a:t> школа»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068CE-F04E-4E64-9769-0A654EDB38B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068CE-F04E-4E64-9769-0A654EDB38B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140ED-4FD7-4D6C-BF3A-26998656E4DA}" type="slidenum">
              <a:rPr lang="uk-UA" smtClean="0"/>
              <a:pPr/>
              <a:t>7</a:t>
            </a:fld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140ED-4FD7-4D6C-BF3A-26998656E4DA}" type="slidenum">
              <a:rPr lang="uk-UA" smtClean="0"/>
              <a:pPr/>
              <a:t>8</a:t>
            </a:fld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068CE-F04E-4E64-9769-0A654EDB38B2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068CE-F04E-4E64-9769-0A654EDB38B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068CE-F04E-4E64-9769-0A654EDB38B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32A02-9788-4347-9E1D-9D4ECA0A5106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32A02-9788-4347-9E1D-9D4ECA0A5106}" type="datetimeFigureOut">
              <a:rPr lang="ru-RU" smtClean="0"/>
              <a:pPr/>
              <a:t>16.02.2019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FEA1-6D9A-4BB8-95CB-04C0F37C9F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5.rada.gov.ua/laws/show/903-2017-%D1%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autta.org.ua/ua/On-line_coursu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llt.multycourse.com.ua/ua/" TargetMode="External"/><Relationship Id="rId3" Type="http://schemas.openxmlformats.org/officeDocument/2006/relationships/hyperlink" Target="http://dlse.multycourse.com.ua/ua/" TargetMode="External"/><Relationship Id="rId7" Type="http://schemas.openxmlformats.org/officeDocument/2006/relationships/hyperlink" Target="http://autta.org.u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utta.org.ua/ua/On-line_coursues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autta.org.ua/ua/Advocacy" TargetMode="External"/><Relationship Id="rId10" Type="http://schemas.openxmlformats.org/officeDocument/2006/relationships/hyperlink" Target="http://scfs.multycourse.com.ua/ua/" TargetMode="External"/><Relationship Id="rId4" Type="http://schemas.openxmlformats.org/officeDocument/2006/relationships/hyperlink" Target="http://autta.org.ua/ua/resources/Pidgotovka_pedagogiv/" TargetMode="External"/><Relationship Id="rId9" Type="http://schemas.openxmlformats.org/officeDocument/2006/relationships/hyperlink" Target="http://multycourse.com.ua/u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s.gd/AWded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lse.multycourse.com.ua/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  <a:buSzPct val="60000"/>
              <a:defRPr/>
            </a:pPr>
            <a:endParaRPr lang="uk-UA" sz="200" b="1" dirty="0" smtClean="0">
              <a:solidFill>
                <a:srgbClr val="C00000"/>
              </a:solidFill>
            </a:endParaRPr>
          </a:p>
          <a:p>
            <a:pPr marL="177800" lvl="1" indent="-177800" algn="l">
              <a:lnSpc>
                <a:spcPct val="85000"/>
              </a:lnSpc>
              <a:spcBef>
                <a:spcPts val="1200"/>
              </a:spcBef>
              <a:buClr>
                <a:srgbClr val="006666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rgbClr val="006666"/>
              </a:solidFill>
              <a:latin typeface="Helvetica Neue"/>
            </a:endParaRPr>
          </a:p>
        </p:txBody>
      </p:sp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56792"/>
            <a:ext cx="9144000" cy="194421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uk-UA" sz="2200" b="1" cap="all" spc="3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200" b="1" cap="all" spc="3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100" b="1" cap="all" spc="3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100" b="1" cap="all" spc="3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400" b="1" cap="all" spc="3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> </a:t>
            </a:r>
            <a:r>
              <a:rPr lang="uk-UA" sz="2200" b="1" kern="0" cap="all" spc="100" smtClean="0">
                <a:solidFill>
                  <a:srgbClr val="006666"/>
                </a:solidFill>
                <a:latin typeface="Arial Black" pitchFamily="34" charset="0"/>
                <a:cs typeface="Arial" pitchFamily="34" charset="0"/>
              </a:rPr>
              <a:t>масова підготовка </a:t>
            </a:r>
            <a:r>
              <a:rPr lang="uk-UA" sz="2200" b="1" kern="0" cap="all" spc="100" dirty="0" smtClean="0">
                <a:solidFill>
                  <a:srgbClr val="006666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2200" b="1" kern="0" cap="all" spc="100" dirty="0" smtClean="0">
                <a:solidFill>
                  <a:srgbClr val="006666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2200" b="1" kern="0" cap="all" spc="100" dirty="0" smtClean="0">
                <a:solidFill>
                  <a:srgbClr val="006666"/>
                </a:solidFill>
                <a:latin typeface="Arial Black" pitchFamily="34" charset="0"/>
                <a:cs typeface="Arial" pitchFamily="34" charset="0"/>
              </a:rPr>
              <a:t>вчителів на засадах компетентнісного підходу</a:t>
            </a:r>
            <a:r>
              <a:rPr lang="uk-UA" sz="900" b="1" kern="0" cap="all" spc="100" dirty="0" smtClean="0">
                <a:solidFill>
                  <a:srgbClr val="006666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uk-UA" sz="900" b="1" kern="0" cap="all" spc="100" dirty="0" smtClean="0">
                <a:solidFill>
                  <a:srgbClr val="006666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900" b="1" cap="all" spc="3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900" b="1" cap="all" spc="3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100" b="1" cap="all" spc="3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> </a:t>
            </a:r>
            <a:r>
              <a:rPr lang="uk-UA" sz="1800" kern="0" cap="all" spc="100" dirty="0" smtClean="0">
                <a:solidFill>
                  <a:srgbClr val="006666"/>
                </a:solidFill>
                <a:latin typeface="Arial Black" pitchFamily="34" charset="0"/>
                <a:cs typeface="Arial" pitchFamily="34" charset="0"/>
              </a:rPr>
              <a:t>Наголос на питаннях </a:t>
            </a:r>
            <a:r>
              <a:rPr lang="uk-UA" sz="1800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>здоров’я, безпеки,</a:t>
            </a:r>
            <a:br>
              <a:rPr lang="uk-UA" sz="1800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1800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> успішної соціалізації і самореалізації </a:t>
            </a:r>
            <a:r>
              <a:rPr lang="uk-UA" sz="24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4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200" b="1" cap="all" spc="3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200" b="1" cap="all" spc="3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endParaRPr lang="ru-RU" sz="2200" b="1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63AB97C-BD36-854F-8B71-6D82E02BFA52}"/>
              </a:ext>
            </a:extLst>
          </p:cNvPr>
          <p:cNvSpPr txBox="1">
            <a:spLocks/>
          </p:cNvSpPr>
          <p:nvPr/>
        </p:nvSpPr>
        <p:spPr>
          <a:xfrm>
            <a:off x="323528" y="1516567"/>
            <a:ext cx="8568952" cy="155239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30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itchFamily="34" charset="0"/>
              <a:ea typeface="Helvetica Neue" panose="02000503000000020004" pitchFamily="2" charset="0"/>
              <a:cs typeface="Arial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44BF0537-39D0-064A-B1B0-618F66E317A2}"/>
              </a:ext>
            </a:extLst>
          </p:cNvPr>
          <p:cNvSpPr txBox="1">
            <a:spLocks/>
          </p:cNvSpPr>
          <p:nvPr/>
        </p:nvSpPr>
        <p:spPr>
          <a:xfrm>
            <a:off x="4860032" y="5085184"/>
            <a:ext cx="432048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kumimoji="0" lang="uk-UA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  <a:t>ГО Дитячий фонд «Здоров’я через освіту» </a:t>
            </a:r>
            <a:br>
              <a:rPr kumimoji="0" lang="uk-UA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</a:br>
            <a:r>
              <a:rPr kumimoji="0" lang="uk-UA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  <a:t>за  підтримки </a:t>
            </a:r>
            <a:br>
              <a:rPr kumimoji="0" lang="uk-UA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</a:br>
            <a:r>
              <a:rPr lang="uk-UA" sz="1600" dirty="0" smtClean="0">
                <a:solidFill>
                  <a:srgbClr val="006666"/>
                </a:solidFill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  <a:t>Міністерства освіти і науки  України </a:t>
            </a:r>
            <a:br>
              <a:rPr lang="uk-UA" sz="1600" dirty="0" smtClean="0">
                <a:solidFill>
                  <a:srgbClr val="006666"/>
                </a:solidFill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</a:br>
            <a:r>
              <a:rPr kumimoji="0" lang="uk-UA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  <a:t>Дитячого фонду ООН (ЮНІСЕФ)</a:t>
            </a:r>
            <a:br>
              <a:rPr kumimoji="0" lang="uk-UA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</a:br>
            <a:r>
              <a:rPr lang="uk-UA" sz="2000" b="1" dirty="0" smtClean="0">
                <a:solidFill>
                  <a:srgbClr val="006666"/>
                </a:solidFill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  <a:t> </a:t>
            </a:r>
            <a:br>
              <a:rPr lang="uk-UA" sz="2000" b="1" dirty="0" smtClean="0">
                <a:solidFill>
                  <a:srgbClr val="006666"/>
                </a:solidFill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</a:b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  <a:t>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  <a:t> </a:t>
            </a:r>
            <a:b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itchFamily="34" charset="0"/>
                <a:ea typeface="Helvetica Neue Medium" panose="02000503000000020004" pitchFamily="2" charset="0"/>
                <a:cs typeface="Arial" pitchFamily="34" charset="0"/>
              </a:rPr>
            </a:b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itchFamily="34" charset="0"/>
              <a:ea typeface="Helvetica Neue" panose="02000503000000020004" pitchFamily="2" charset="0"/>
              <a:cs typeface="Arial" pitchFamily="34" charset="0"/>
            </a:endParaRPr>
          </a:p>
        </p:txBody>
      </p:sp>
      <p:pic>
        <p:nvPicPr>
          <p:cNvPr id="1027" name="Picture 3" descr="C:\Users\VAIO\Desktop\БДДШ НАРАДА 2 КИЇВ 28-29.08.2018\Логотипы на нараду\2_ЮНИСЕФlogo_new_cur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0648"/>
            <a:ext cx="1758615" cy="705433"/>
          </a:xfrm>
          <a:prstGeom prst="rect">
            <a:avLst/>
          </a:prstGeom>
          <a:noFill/>
        </p:spPr>
      </p:pic>
      <p:pic>
        <p:nvPicPr>
          <p:cNvPr id="1030" name="Picture 6" descr="C:\Users\VAIO\Desktop\БДДШ НАРАДА 2 КИЇВ 28-29.08.2018\Логотипы на нараду\4_Logo_KOLOKol_ZALIV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25686"/>
            <a:ext cx="1008112" cy="879807"/>
          </a:xfrm>
          <a:prstGeom prst="rect">
            <a:avLst/>
          </a:prstGeom>
          <a:noFill/>
        </p:spPr>
      </p:pic>
      <p:pic>
        <p:nvPicPr>
          <p:cNvPr id="2" name="Picture 2" descr="Нове Лого М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772816" y="836712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VAIO\Desktop\Підготовка доТоТ 15-17 січня 2019\7_Готово Сертифікат ООЖН 2019 методисти України\Links\МОН новий лог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60648"/>
            <a:ext cx="720080" cy="720080"/>
          </a:xfrm>
          <a:prstGeom prst="rect">
            <a:avLst/>
          </a:prstGeom>
          <a:noFill/>
        </p:spPr>
      </p:pic>
      <p:pic>
        <p:nvPicPr>
          <p:cNvPr id="11" name="Picture 2" descr="D:\Users\Sony\Desktop\Курс ВЖР\ТоТ основна-старша 25-27 вересня 2017\ФОТО\1 день\DSC_0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717032"/>
            <a:ext cx="4211960" cy="279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folHlink"/>
              </a:buClr>
              <a:buSzPct val="60000"/>
              <a:defRPr/>
            </a:pPr>
            <a:endParaRPr lang="uk-UA" sz="200" b="1" dirty="0" smtClean="0">
              <a:solidFill>
                <a:srgbClr val="C00000"/>
              </a:solidFill>
            </a:endParaRPr>
          </a:p>
          <a:p>
            <a:pPr marL="177800" lvl="1" indent="-177800" algn="l">
              <a:lnSpc>
                <a:spcPct val="85000"/>
              </a:lnSpc>
              <a:spcBef>
                <a:spcPts val="1200"/>
              </a:spcBef>
              <a:buClr>
                <a:srgbClr val="006666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rgbClr val="006666"/>
              </a:solidFill>
              <a:latin typeface="Helvetica Neue"/>
            </a:endParaRPr>
          </a:p>
        </p:txBody>
      </p:sp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200" b="1" cap="all" spc="300" dirty="0" smtClean="0">
                <a:solidFill>
                  <a:srgbClr val="990000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>Підсумок: ознаки розроблених ресурсів</a:t>
            </a:r>
            <a:br>
              <a:rPr lang="uk-UA" sz="2200" b="1" cap="all" spc="300" dirty="0" smtClean="0">
                <a:solidFill>
                  <a:srgbClr val="990000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200" b="1" cap="all" spc="300" dirty="0" smtClean="0">
                <a:solidFill>
                  <a:srgbClr val="990000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200" b="1" cap="all" spc="300" dirty="0" smtClean="0">
                <a:solidFill>
                  <a:srgbClr val="990000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200" b="1" cap="all" spc="300" dirty="0" smtClean="0">
                <a:solidFill>
                  <a:srgbClr val="990000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200" b="1" cap="all" spc="300" dirty="0" smtClean="0">
                <a:solidFill>
                  <a:srgbClr val="990000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200" b="1" cap="all" spc="300" dirty="0" smtClean="0">
                <a:solidFill>
                  <a:srgbClr val="990000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200" b="1" cap="all" spc="300" dirty="0" smtClean="0">
                <a:solidFill>
                  <a:srgbClr val="990000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200" b="1" cap="all" spc="300" dirty="0" smtClean="0">
                <a:solidFill>
                  <a:srgbClr val="990000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200" b="1" cap="all" spc="300" dirty="0" smtClean="0">
                <a:solidFill>
                  <a:srgbClr val="990000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100" b="1" cap="all" spc="3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100" b="1" cap="all" spc="3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0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0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0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0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0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0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0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0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0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> </a:t>
            </a:r>
            <a:br>
              <a:rPr lang="uk-UA" sz="20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lang="uk-UA" sz="20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lang="uk-UA" sz="2000" b="1" kern="0" cap="all" spc="100" dirty="0" smtClean="0">
                <a:solidFill>
                  <a:srgbClr val="006666"/>
                </a:solidFill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endParaRPr lang="ru-RU" sz="2000" b="1" cap="all" spc="100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63AB97C-BD36-854F-8B71-6D82E02BFA52}"/>
              </a:ext>
            </a:extLst>
          </p:cNvPr>
          <p:cNvSpPr txBox="1">
            <a:spLocks/>
          </p:cNvSpPr>
          <p:nvPr/>
        </p:nvSpPr>
        <p:spPr>
          <a:xfrm>
            <a:off x="323528" y="1516567"/>
            <a:ext cx="8568952" cy="155239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30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itchFamily="34" charset="0"/>
              <a:ea typeface="Helvetica Neue" panose="02000503000000020004" pitchFamily="2" charset="0"/>
              <a:cs typeface="Arial" pitchFamily="34" charset="0"/>
            </a:endParaRPr>
          </a:p>
        </p:txBody>
      </p:sp>
      <p:pic>
        <p:nvPicPr>
          <p:cNvPr id="2050" name="Picture 2" descr="C:\Users\VAIO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0515"/>
            <a:ext cx="9144000" cy="5874869"/>
          </a:xfrm>
          <a:prstGeom prst="rect">
            <a:avLst/>
          </a:prstGeom>
          <a:noFill/>
        </p:spPr>
      </p:pic>
      <p:pic>
        <p:nvPicPr>
          <p:cNvPr id="12" name="Picture 6" descr="D:\Users\Sony\Desktop\Зворотний зв язок Анкети\3 клас\4. Школа спілкування\Запорізька, м. Мелітополь, ЗОШ № 24\DSCN3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37" y="1268760"/>
            <a:ext cx="326399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D:\Users\Sony\Desktop\Зворотний зв язок Анкети\9 клас\2. Цінності - основа характеру\Покров КЗ «НВК № 1»\100_7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1277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:\Users\Sony\Desktop\Курс ВЖР\ТоТ основна-старша 25-27 вересня 2017\ФОТО\2 день\DSC_0148.JPG"/>
          <p:cNvPicPr>
            <a:picLocks noChangeAspect="1" noChangeArrowheads="1"/>
          </p:cNvPicPr>
          <p:nvPr/>
        </p:nvPicPr>
        <p:blipFill>
          <a:blip r:embed="rId6" cstate="print"/>
          <a:srcRect r="6280"/>
          <a:stretch>
            <a:fillRect/>
          </a:stretch>
        </p:blipFill>
        <p:spPr bwMode="auto">
          <a:xfrm>
            <a:off x="107504" y="4293096"/>
            <a:ext cx="3257162" cy="230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D:\Users\Sony\Desktop\Курс ВЖР\ТоТ основна-старша 25-27 вересня 2017\ФОТО\2 день\DSC_0127.JPG"/>
          <p:cNvPicPr>
            <a:picLocks noChangeAspect="1" noChangeArrowheads="1"/>
          </p:cNvPicPr>
          <p:nvPr/>
        </p:nvPicPr>
        <p:blipFill>
          <a:blip r:embed="rId7" cstate="print"/>
          <a:srcRect l="3513"/>
          <a:stretch>
            <a:fillRect/>
          </a:stretch>
        </p:blipFill>
        <p:spPr bwMode="auto">
          <a:xfrm>
            <a:off x="5652120" y="4122364"/>
            <a:ext cx="3168352" cy="231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kumimoji="0" lang="uk-UA" sz="22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kumimoji="0" lang="uk-UA" sz="22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kumimoji="0" lang="uk-UA" sz="22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kumimoji="0" lang="uk-UA" sz="22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kumimoji="0" lang="uk-UA" sz="22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kumimoji="0" lang="uk-UA" sz="22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kumimoji="0" lang="uk-UA" sz="22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kumimoji="0" lang="uk-UA" sz="21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kumimoji="0" lang="uk-UA" sz="2100" b="1" i="0" u="none" strike="noStrike" kern="1200" cap="all" spc="3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kumimoji="0" lang="uk-UA" sz="2000" b="1" i="0" u="none" strike="noStrike" kern="0" cap="all" spc="1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kumimoji="0" lang="uk-UA" sz="2000" b="1" i="0" u="none" strike="noStrike" kern="0" cap="all" spc="1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kumimoji="0" lang="uk-UA" sz="2000" b="1" i="0" u="none" strike="noStrike" kern="0" cap="all" spc="1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kumimoji="0" lang="uk-UA" sz="2000" b="1" i="0" u="none" strike="noStrike" kern="0" cap="all" spc="1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kumimoji="0" lang="uk-UA" sz="2000" b="1" i="0" u="none" strike="noStrike" kern="0" cap="all" spc="1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kumimoji="0" lang="uk-UA" sz="2000" b="1" i="0" u="none" strike="noStrike" kern="0" cap="all" spc="1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kumimoji="0" lang="uk-UA" sz="2000" b="1" i="0" u="none" strike="noStrike" kern="0" cap="all" spc="1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kumimoji="0" lang="uk-UA" sz="2000" b="1" i="0" u="none" strike="noStrike" kern="0" cap="all" spc="1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kumimoji="0" lang="uk-UA" sz="2000" b="1" i="0" u="none" strike="noStrike" kern="0" cap="all" spc="1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> </a:t>
            </a:r>
            <a:br>
              <a:rPr kumimoji="0" lang="uk-UA" sz="2000" b="1" i="0" u="none" strike="noStrike" kern="0" cap="all" spc="1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r>
              <a:rPr kumimoji="0" lang="uk-UA" sz="2000" b="1" i="0" u="none" strike="noStrike" kern="0" cap="all" spc="1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  <a:t/>
            </a:r>
            <a:br>
              <a:rPr kumimoji="0" lang="uk-UA" sz="2000" b="1" i="0" u="none" strike="noStrike" kern="0" cap="all" spc="10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Helvetica Neue" panose="02000503000000020004" pitchFamily="2" charset="0"/>
                <a:cs typeface="Arial" pitchFamily="34" charset="0"/>
              </a:rPr>
            </a:br>
            <a:endParaRPr kumimoji="0" lang="ru-RU" sz="2000" b="1" i="0" u="none" strike="noStrike" kern="1200" cap="all" spc="10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339752" y="5229200"/>
            <a:ext cx="5040560" cy="1440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r>
              <a:rPr lang="uk-UA" sz="1900" dirty="0" smtClean="0">
                <a:solidFill>
                  <a:srgbClr val="006666"/>
                </a:solidFill>
              </a:rPr>
              <a:t>Спрямовані на розвиток психосоціальних  компетентностей  для здоров’я, безпеки, соціалізації  і самореалізації, необхідні КОЖНІЙ людині упродовж ВСЬОГО життя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427984" y="4509120"/>
            <a:ext cx="648072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323528" y="980728"/>
            <a:ext cx="2736304" cy="20882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buClr>
                <a:srgbClr val="006666"/>
              </a:buClr>
              <a:buSzPct val="90000"/>
            </a:pPr>
            <a:endParaRPr lang="uk-UA" sz="800" dirty="0" smtClean="0">
              <a:solidFill>
                <a:srgbClr val="006666"/>
              </a:solidFill>
            </a:endParaRPr>
          </a:p>
          <a:p>
            <a:pPr lvl="0" algn="ctr">
              <a:lnSpc>
                <a:spcPct val="90000"/>
              </a:lnSpc>
              <a:buClr>
                <a:srgbClr val="006666"/>
              </a:buClr>
              <a:buSzPct val="90000"/>
            </a:pPr>
            <a:r>
              <a:rPr lang="uk-UA" sz="1900" dirty="0" smtClean="0">
                <a:solidFill>
                  <a:srgbClr val="006666"/>
                </a:solidFill>
              </a:rPr>
              <a:t>Охоплюють три ключові напрямки НУШ:</a:t>
            </a:r>
          </a:p>
          <a:p>
            <a:pPr lvl="0" algn="ctr">
              <a:lnSpc>
                <a:spcPct val="90000"/>
              </a:lnSpc>
              <a:buClr>
                <a:srgbClr val="006666"/>
              </a:buClr>
              <a:buSzPct val="90000"/>
            </a:pPr>
            <a:r>
              <a:rPr lang="uk-UA" sz="1900" dirty="0" smtClean="0">
                <a:solidFill>
                  <a:srgbClr val="006666"/>
                </a:solidFill>
              </a:rPr>
              <a:t> навчання учнів, підготовка педагогів, створення сприятливого навчально середовища (БДДШ)</a:t>
            </a:r>
          </a:p>
          <a:p>
            <a:pPr algn="ctr">
              <a:lnSpc>
                <a:spcPct val="90000"/>
              </a:lnSpc>
              <a:buClr>
                <a:srgbClr val="006666"/>
              </a:buClr>
              <a:buSzPct val="90000"/>
            </a:pPr>
            <a:endParaRPr lang="uk-UA" sz="800" dirty="0" smtClean="0">
              <a:solidFill>
                <a:srgbClr val="006666"/>
              </a:solidFill>
            </a:endParaRPr>
          </a:p>
        </p:txBody>
      </p:sp>
      <p:sp>
        <p:nvSpPr>
          <p:cNvPr id="29" name="Rectangle 14"/>
          <p:cNvSpPr txBox="1">
            <a:spLocks noChangeArrowheads="1"/>
          </p:cNvSpPr>
          <p:nvPr/>
        </p:nvSpPr>
        <p:spPr>
          <a:xfrm>
            <a:off x="6444208" y="980728"/>
            <a:ext cx="2520280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buClr>
                <a:srgbClr val="006666"/>
              </a:buClr>
              <a:buSzPct val="90000"/>
            </a:pPr>
            <a:endParaRPr lang="uk-UA" sz="800" dirty="0" smtClean="0">
              <a:solidFill>
                <a:srgbClr val="006666"/>
              </a:solidFill>
            </a:endParaRPr>
          </a:p>
          <a:p>
            <a:pPr algn="ctr">
              <a:lnSpc>
                <a:spcPct val="90000"/>
              </a:lnSpc>
              <a:buClr>
                <a:srgbClr val="006666"/>
              </a:buClr>
              <a:buSzPct val="90000"/>
            </a:pPr>
            <a:r>
              <a:rPr lang="uk-UA" sz="1900" dirty="0" smtClean="0">
                <a:solidFill>
                  <a:srgbClr val="006666"/>
                </a:solidFill>
              </a:rPr>
              <a:t>Базуються на  інноваційних педагогічних методиках  і сучасних </a:t>
            </a:r>
            <a:r>
              <a:rPr lang="en-US" sz="1900" dirty="0" smtClean="0">
                <a:solidFill>
                  <a:srgbClr val="006666"/>
                </a:solidFill>
              </a:rPr>
              <a:t>IT</a:t>
            </a:r>
            <a:r>
              <a:rPr lang="uk-UA" sz="1900" dirty="0" smtClean="0">
                <a:solidFill>
                  <a:srgbClr val="006666"/>
                </a:solidFill>
              </a:rPr>
              <a:t> - технологіях</a:t>
            </a:r>
          </a:p>
        </p:txBody>
      </p:sp>
      <p:sp>
        <p:nvSpPr>
          <p:cNvPr id="25" name="Rectangle 14"/>
          <p:cNvSpPr txBox="1">
            <a:spLocks noChangeArrowheads="1"/>
          </p:cNvSpPr>
          <p:nvPr/>
        </p:nvSpPr>
        <p:spPr>
          <a:xfrm>
            <a:off x="6516216" y="2996952"/>
            <a:ext cx="2376264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endParaRPr lang="uk-UA" sz="800" dirty="0" smtClean="0">
              <a:solidFill>
                <a:srgbClr val="006666"/>
              </a:solidFill>
            </a:endParaRPr>
          </a:p>
          <a:p>
            <a:pPr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r>
              <a:rPr lang="uk-UA" sz="1900" dirty="0" smtClean="0">
                <a:solidFill>
                  <a:srgbClr val="006666"/>
                </a:solidFill>
              </a:rPr>
              <a:t>Високо оцінюються вітчизняними і міжнародними експертами та рекомендуються МОН України</a:t>
            </a:r>
          </a:p>
          <a:p>
            <a:pPr marR="0" lvl="0" algn="ctr" defTabSz="914400" rtl="0" eaLnBrk="0" fontAlgn="auto" latinLnBrk="0" hangingPunct="0">
              <a:lnSpc>
                <a:spcPct val="90000"/>
              </a:lnSpc>
              <a:spcAft>
                <a:spcPts val="0"/>
              </a:spcAft>
              <a:buClr>
                <a:srgbClr val="006666"/>
              </a:buClr>
              <a:buSzPct val="90000"/>
              <a:tabLst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07504" y="3284984"/>
            <a:ext cx="2880320" cy="16561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006666"/>
              </a:buClr>
              <a:buSzPct val="90000"/>
            </a:pPr>
            <a:endParaRPr lang="uk-UA" sz="1400" dirty="0" smtClean="0">
              <a:solidFill>
                <a:srgbClr val="006666"/>
              </a:solidFill>
            </a:endParaRPr>
          </a:p>
          <a:p>
            <a:pPr algn="ctr">
              <a:lnSpc>
                <a:spcPct val="80000"/>
              </a:lnSpc>
              <a:buClr>
                <a:srgbClr val="006666"/>
              </a:buClr>
              <a:buSzPct val="90000"/>
            </a:pPr>
            <a:r>
              <a:rPr lang="uk-UA" sz="1900" dirty="0" smtClean="0">
                <a:solidFill>
                  <a:srgbClr val="006666"/>
                </a:solidFill>
              </a:rPr>
              <a:t>Мають статистично доведену ефективність щодо навчання учнів </a:t>
            </a:r>
            <a:br>
              <a:rPr lang="uk-UA" sz="1900" dirty="0" smtClean="0">
                <a:solidFill>
                  <a:srgbClr val="006666"/>
                </a:solidFill>
              </a:rPr>
            </a:br>
            <a:r>
              <a:rPr lang="uk-UA" sz="1900" dirty="0" smtClean="0">
                <a:solidFill>
                  <a:srgbClr val="006666"/>
                </a:solidFill>
              </a:rPr>
              <a:t>і підготовки педагогічних працівників</a:t>
            </a:r>
          </a:p>
          <a:p>
            <a:pPr lvl="0" algn="ctr">
              <a:lnSpc>
                <a:spcPct val="80000"/>
              </a:lnSpc>
              <a:buClr>
                <a:srgbClr val="006666"/>
              </a:buClr>
              <a:buSzPct val="90000"/>
            </a:pPr>
            <a:endParaRPr lang="uk-UA" dirty="0" smtClean="0">
              <a:solidFill>
                <a:srgbClr val="006666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20696065">
            <a:off x="5895870" y="1823429"/>
            <a:ext cx="437049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11246327">
            <a:off x="3132489" y="1818046"/>
            <a:ext cx="437049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9163701">
            <a:off x="3010587" y="3247175"/>
            <a:ext cx="512018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 rot="1152126">
            <a:off x="5959232" y="3215155"/>
            <a:ext cx="512018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Rectangle 14"/>
          <p:cNvSpPr txBox="1">
            <a:spLocks noChangeArrowheads="1"/>
          </p:cNvSpPr>
          <p:nvPr/>
        </p:nvSpPr>
        <p:spPr>
          <a:xfrm>
            <a:off x="3851920" y="2060848"/>
            <a:ext cx="1944216" cy="2088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endParaRPr lang="uk-UA" sz="10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endParaRPr lang="uk-UA" sz="9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r>
              <a:rPr lang="uk-UA" sz="2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Головні ознаки зазначених підходів </a:t>
            </a:r>
            <a:br>
              <a:rPr lang="uk-UA" sz="2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і ресурсів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275856" y="188640"/>
            <a:ext cx="2808312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r>
              <a:rPr lang="uk-UA" sz="1900" dirty="0" smtClean="0">
                <a:solidFill>
                  <a:srgbClr val="006666"/>
                </a:solidFill>
              </a:rPr>
              <a:t>Відповідають найкращим світовим практикам</a:t>
            </a:r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4539274" y="1463388"/>
            <a:ext cx="437049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b="1" spc="100" dirty="0" smtClean="0">
                <a:solidFill>
                  <a:srgbClr val="006666"/>
                </a:solidFill>
                <a:latin typeface="Arial Black" pitchFamily="34" charset="0"/>
              </a:rPr>
              <a:t>Маємо ресурси </a:t>
            </a:r>
            <a:br>
              <a:rPr lang="uk-UA" sz="3200" b="1" spc="100" dirty="0" smtClean="0">
                <a:solidFill>
                  <a:srgbClr val="006666"/>
                </a:solidFill>
                <a:latin typeface="Arial Black" pitchFamily="34" charset="0"/>
              </a:rPr>
            </a:br>
            <a:r>
              <a:rPr lang="uk-UA" sz="3200" b="1" spc="100" dirty="0" smtClean="0">
                <a:solidFill>
                  <a:srgbClr val="006666"/>
                </a:solidFill>
                <a:latin typeface="Arial Black" pitchFamily="34" charset="0"/>
              </a:rPr>
              <a:t>світового рівня.</a:t>
            </a:r>
            <a:br>
              <a:rPr lang="uk-UA" sz="3200" b="1" spc="100" dirty="0" smtClean="0">
                <a:solidFill>
                  <a:srgbClr val="006666"/>
                </a:solidFill>
                <a:latin typeface="Arial Black" pitchFamily="34" charset="0"/>
              </a:rPr>
            </a:br>
            <a:r>
              <a:rPr lang="uk-UA" sz="3200" b="1" spc="100" dirty="0" smtClean="0">
                <a:solidFill>
                  <a:srgbClr val="006666"/>
                </a:solidFill>
                <a:latin typeface="Arial Black" pitchFamily="34" charset="0"/>
              </a:rPr>
              <a:t/>
            </a:r>
            <a:br>
              <a:rPr lang="uk-UA" sz="3200" b="1" spc="100" dirty="0" smtClean="0">
                <a:solidFill>
                  <a:srgbClr val="006666"/>
                </a:solidFill>
                <a:latin typeface="Arial Black" pitchFamily="34" charset="0"/>
              </a:rPr>
            </a:br>
            <a:r>
              <a:rPr lang="uk-UA" sz="3200" b="1" spc="100" dirty="0" smtClean="0">
                <a:solidFill>
                  <a:srgbClr val="006666"/>
                </a:solidFill>
                <a:latin typeface="Arial Black" pitchFamily="34" charset="0"/>
              </a:rPr>
              <a:t>Спробуйте апробувати їх, </a:t>
            </a:r>
            <a:br>
              <a:rPr lang="uk-UA" sz="3200" b="1" spc="100" dirty="0" smtClean="0">
                <a:solidFill>
                  <a:srgbClr val="006666"/>
                </a:solidFill>
                <a:latin typeface="Arial Black" pitchFamily="34" charset="0"/>
              </a:rPr>
            </a:br>
            <a:r>
              <a:rPr lang="uk-UA" sz="3200" b="1" spc="100" dirty="0" smtClean="0">
                <a:solidFill>
                  <a:srgbClr val="006666"/>
                </a:solidFill>
                <a:latin typeface="Arial Black" pitchFamily="34" charset="0"/>
              </a:rPr>
              <a:t>не пожалкуєте</a:t>
            </a:r>
            <a:r>
              <a:rPr lang="uk-UA" sz="3200" b="1" spc="100" dirty="0" smtClean="0">
                <a:solidFill>
                  <a:srgbClr val="006666"/>
                </a:solidFill>
              </a:rPr>
              <a:t>!</a:t>
            </a:r>
            <a:endParaRPr lang="uk-UA" sz="3200" b="1" spc="100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4624"/>
            <a:ext cx="8964488" cy="79208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6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Масова підготовка вчителів </a:t>
            </a:r>
            <a:endParaRPr lang="en-US" sz="2600" b="1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836712"/>
            <a:ext cx="3240360" cy="576064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Clr>
                <a:srgbClr val="006666"/>
              </a:buClr>
              <a:buSzPct val="90000"/>
              <a:buNone/>
            </a:pPr>
            <a:endParaRPr lang="uk-UA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Clr>
                <a:srgbClr val="006666"/>
              </a:buClr>
              <a:buSzPct val="90000"/>
              <a:buNone/>
            </a:pPr>
            <a:r>
              <a:rPr lang="uk-UA" sz="26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Завдання НУШ</a:t>
            </a:r>
          </a:p>
          <a:p>
            <a:pPr marL="180000" indent="0" defTabSz="1119188">
              <a:lnSpc>
                <a:spcPct val="120000"/>
              </a:lnSpc>
              <a:spcBef>
                <a:spcPts val="1200"/>
              </a:spcBef>
              <a:buClr>
                <a:srgbClr val="006666"/>
              </a:buClr>
              <a:buSzPct val="90000"/>
              <a:buNone/>
            </a:pPr>
            <a:r>
              <a:rPr lang="uk-UA" sz="2600" dirty="0" smtClean="0">
                <a:latin typeface="Arial" pitchFamily="34" charset="0"/>
                <a:cs typeface="Arial" pitchFamily="34" charset="0"/>
              </a:rPr>
              <a:t>Створити навчальні програми і онлайн - курси для масової підготовки педагогічних працівників з питань здоров'язбережної </a:t>
            </a:r>
            <a:br>
              <a:rPr lang="uk-UA" sz="2600" dirty="0" smtClean="0">
                <a:latin typeface="Arial" pitchFamily="34" charset="0"/>
                <a:cs typeface="Arial" pitchFamily="34" charset="0"/>
              </a:rPr>
            </a:br>
            <a:r>
              <a:rPr lang="uk-UA" sz="2600" dirty="0" smtClean="0">
                <a:latin typeface="Arial" pitchFamily="34" charset="0"/>
                <a:cs typeface="Arial" pitchFamily="34" charset="0"/>
              </a:rPr>
              <a:t>і соціальної компетентності </a:t>
            </a:r>
          </a:p>
          <a:p>
            <a:pPr marL="180000" indent="0" defTabSz="1119188">
              <a:lnSpc>
                <a:spcPct val="110000"/>
              </a:lnSpc>
              <a:spcBef>
                <a:spcPts val="600"/>
              </a:spcBef>
              <a:buClr>
                <a:srgbClr val="006666"/>
              </a:buClr>
              <a:buSzPct val="90000"/>
              <a:buNone/>
            </a:pPr>
            <a:endParaRPr lang="uk-UA" sz="1700" dirty="0" smtClean="0">
              <a:latin typeface="Arial" pitchFamily="34" charset="0"/>
              <a:cs typeface="Arial" pitchFamily="34" charset="0"/>
            </a:endParaRPr>
          </a:p>
          <a:p>
            <a:pPr marL="180000" indent="0" defTabSz="1119188">
              <a:lnSpc>
                <a:spcPct val="110000"/>
              </a:lnSpc>
              <a:spcBef>
                <a:spcPts val="600"/>
              </a:spcBef>
              <a:buClr>
                <a:srgbClr val="006666"/>
              </a:buClr>
              <a:buSzPct val="90000"/>
              <a:buNone/>
            </a:pPr>
            <a:r>
              <a:rPr lang="uk-UA" sz="2300" dirty="0" smtClean="0">
                <a:latin typeface="Arial" pitchFamily="34" charset="0"/>
                <a:cs typeface="Arial" pitchFamily="34" charset="0"/>
              </a:rPr>
              <a:t>Розпорядження Кабінету Міністрі України від 13 грудня 2017 р. № 903-р  “ Про затвердження плану заходів на 2017-2029 роки із запровадження Концепції реалізації державної політики у сфері реформування загальної середньої освіти «Нова українська школа» ”</a:t>
            </a:r>
          </a:p>
          <a:p>
            <a:pPr marL="180000" indent="0" defTabSz="1119188">
              <a:lnSpc>
                <a:spcPct val="110000"/>
              </a:lnSpc>
              <a:spcBef>
                <a:spcPts val="600"/>
              </a:spcBef>
              <a:buClr>
                <a:srgbClr val="006666"/>
              </a:buClr>
              <a:buSzPct val="90000"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  <a:hlinkClick r:id="rId3"/>
              </a:rPr>
              <a:t>http://zakon5.rada.gov.ua/laws/show/903-2017-%D1%80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marL="180000" indent="0" algn="ctr">
              <a:lnSpc>
                <a:spcPct val="80000"/>
              </a:lnSpc>
              <a:spcBef>
                <a:spcPts val="0"/>
              </a:spcBef>
              <a:buClr>
                <a:srgbClr val="006666"/>
              </a:buClr>
              <a:buSzPct val="90000"/>
              <a:buNone/>
            </a:pPr>
            <a:endParaRPr lang="uk-UA" sz="2400" b="1" dirty="0" smtClean="0">
              <a:solidFill>
                <a:srgbClr val="C00000"/>
              </a:solidFill>
            </a:endParaRPr>
          </a:p>
          <a:p>
            <a:pPr marL="180000" indent="0" algn="ctr">
              <a:lnSpc>
                <a:spcPct val="80000"/>
              </a:lnSpc>
              <a:spcBef>
                <a:spcPts val="0"/>
              </a:spcBef>
              <a:buClr>
                <a:srgbClr val="006666"/>
              </a:buClr>
              <a:buSzPct val="90000"/>
              <a:buNone/>
            </a:pPr>
            <a:endParaRPr lang="uk-UA" sz="2400" b="1" dirty="0" smtClean="0">
              <a:solidFill>
                <a:srgbClr val="C00000"/>
              </a:solidFill>
            </a:endParaRPr>
          </a:p>
          <a:p>
            <a:pPr marL="0" indent="-273050" algn="ctr" defTabSz="1119188">
              <a:lnSpc>
                <a:spcPct val="80000"/>
              </a:lnSpc>
              <a:spcBef>
                <a:spcPts val="600"/>
              </a:spcBef>
              <a:buClr>
                <a:srgbClr val="006666"/>
              </a:buClr>
              <a:buSzPct val="90000"/>
              <a:buNone/>
            </a:pPr>
            <a:endParaRPr lang="uk-UA" sz="1600" dirty="0" smtClean="0">
              <a:solidFill>
                <a:srgbClr val="006666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91880" y="836712"/>
            <a:ext cx="5508104" cy="5760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chemeClr val="folHlink"/>
              </a:buClr>
              <a:buSzPct val="60000"/>
              <a:defRPr/>
            </a:pPr>
            <a:endParaRPr lang="uk-UA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Clr>
                <a:schemeClr val="folHlink"/>
              </a:buClr>
              <a:buSzPct val="60000"/>
              <a:defRPr/>
            </a:pPr>
            <a:r>
              <a:rPr lang="uk-UA" sz="20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Реалізовано. Дистанційна підготовка:</a:t>
            </a:r>
          </a:p>
          <a:p>
            <a:pPr marL="9525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ü"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Створено і рекомендовано МОН України програмне і методичне забезпечення он-лайн і очних тренінгових курсів для підготовки вчителів з концептуальних і методологічних основ здоров'язбережної та соціальної компетентності. </a:t>
            </a:r>
          </a:p>
          <a:p>
            <a:pPr marL="9525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ü"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Понад 58 тисяч сертифікатів було отримано педагогами, які пройшли ці онлайн - курси.</a:t>
            </a:r>
          </a:p>
          <a:p>
            <a:pPr marL="95250">
              <a:spcBef>
                <a:spcPts val="1200"/>
              </a:spcBef>
              <a:buClr>
                <a:schemeClr val="folHlink"/>
              </a:buClr>
              <a:buSzPct val="60000"/>
              <a:buFont typeface="Wingdings" pitchFamily="2" charset="2"/>
              <a:buChar char="ü"/>
              <a:defRPr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Кількість переглядів онлайн - курсів перевищила 9,7 мільйонів з 65 країн світу</a:t>
            </a:r>
            <a:r>
              <a:rPr lang="en-US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 marL="95250">
              <a:buClr>
                <a:schemeClr val="folHlink"/>
              </a:buClr>
              <a:buSzPct val="60000"/>
              <a:defRPr/>
            </a:pPr>
            <a:endParaRPr lang="uk-UA" sz="1400" dirty="0" smtClean="0">
              <a:solidFill>
                <a:srgbClr val="006666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marL="95250">
              <a:buClr>
                <a:schemeClr val="folHlink"/>
              </a:buClr>
              <a:buSzPct val="60000"/>
              <a:defRPr/>
            </a:pPr>
            <a:endParaRPr lang="uk-UA" sz="1400" dirty="0" smtClean="0">
              <a:solidFill>
                <a:srgbClr val="006666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marL="95250">
              <a:buClr>
                <a:schemeClr val="folHlink"/>
              </a:buClr>
              <a:buSzPct val="60000"/>
              <a:defRPr/>
            </a:pPr>
            <a:endParaRPr lang="uk-UA" sz="1400" dirty="0" smtClean="0">
              <a:solidFill>
                <a:srgbClr val="006666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marL="95250">
              <a:buClr>
                <a:schemeClr val="folHlink"/>
              </a:buClr>
              <a:buSzPct val="60000"/>
              <a:defRPr/>
            </a:pPr>
            <a:endParaRPr lang="uk-UA" sz="1400" dirty="0" smtClean="0">
              <a:solidFill>
                <a:srgbClr val="006666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marL="95250">
              <a:buClr>
                <a:schemeClr val="folHlink"/>
              </a:buClr>
              <a:buSzPct val="60000"/>
              <a:defRPr/>
            </a:pPr>
            <a:endParaRPr lang="uk-UA" sz="1400" dirty="0" smtClean="0">
              <a:solidFill>
                <a:srgbClr val="006666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marL="95250">
              <a:buClr>
                <a:schemeClr val="folHlink"/>
              </a:buClr>
              <a:buSzPct val="60000"/>
              <a:defRPr/>
            </a:pPr>
            <a:endParaRPr lang="uk-UA" sz="1400" dirty="0" smtClean="0">
              <a:solidFill>
                <a:srgbClr val="006666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marL="95250">
              <a:buClr>
                <a:schemeClr val="folHlink"/>
              </a:buClr>
              <a:buSzPct val="60000"/>
              <a:defRPr/>
            </a:pPr>
            <a:endParaRPr lang="uk-UA" sz="1400" dirty="0" smtClean="0">
              <a:solidFill>
                <a:srgbClr val="006666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marL="95250">
              <a:buClr>
                <a:schemeClr val="folHlink"/>
              </a:buClr>
              <a:buSzPct val="60000"/>
              <a:defRPr/>
            </a:pPr>
            <a:endParaRPr lang="uk-UA" sz="1400" dirty="0" smtClean="0">
              <a:solidFill>
                <a:srgbClr val="006666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marL="95250">
              <a:buClr>
                <a:schemeClr val="folHlink"/>
              </a:buClr>
              <a:buSzPct val="60000"/>
              <a:defRPr/>
            </a:pPr>
            <a:endParaRPr lang="uk-UA" sz="1400" dirty="0" smtClean="0">
              <a:solidFill>
                <a:srgbClr val="006666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marL="360000">
              <a:buClr>
                <a:schemeClr val="folHlink"/>
              </a:buClr>
              <a:buSzPct val="60000"/>
              <a:defRPr/>
            </a:pPr>
            <a:r>
              <a:rPr lang="en-US" sz="1400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  <a:hlinkClick r:id="rId4"/>
              </a:rPr>
              <a:t>http://autta.org.ua/ua/On-line_coursues/</a:t>
            </a:r>
            <a:endParaRPr lang="uk-UA" sz="1400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  <a:p>
            <a:pPr marL="95250">
              <a:spcBef>
                <a:spcPts val="600"/>
              </a:spcBef>
              <a:buClr>
                <a:schemeClr val="folHlink"/>
              </a:buClr>
              <a:buSzPct val="60000"/>
              <a:defRPr/>
            </a:pPr>
            <a:endParaRPr lang="en-US" sz="1600" dirty="0" smtClean="0">
              <a:solidFill>
                <a:srgbClr val="006666"/>
              </a:solidFill>
              <a:latin typeface="Helvetica Neue"/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10800000">
            <a:off x="3059832" y="1196752"/>
            <a:ext cx="640088" cy="293697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Рисунок 10" descr="C:\Users\VAIO\Desktop\2_До Інтерв'ю LSE с НьюЙорком Youth Agenda\Онлайн курс ВЖР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293096"/>
            <a:ext cx="37444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Sony\Desktop\Курс ВЖР\ТоТ основна-старша 25-27 вересня 2017\ФОТО\1 день\DSC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03608"/>
            <a:ext cx="4211960" cy="279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Users\Sony\Desktop\Курс ВЖР\ТоТ основна-старша 25-27 вересня 2017\ФОТО\1 день\DSC_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19568"/>
            <a:ext cx="3960440" cy="278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Users\Sony\Desktop\Курс ВЖР\ТоТ основна-старша 25-27 вересня 2017\ФОТО\2 день\DSC_0127.JPG"/>
          <p:cNvPicPr>
            <a:picLocks noChangeAspect="1" noChangeArrowheads="1"/>
          </p:cNvPicPr>
          <p:nvPr/>
        </p:nvPicPr>
        <p:blipFill>
          <a:blip r:embed="rId4" cstate="print"/>
          <a:srcRect l="3513"/>
          <a:stretch>
            <a:fillRect/>
          </a:stretch>
        </p:blipFill>
        <p:spPr bwMode="auto">
          <a:xfrm>
            <a:off x="4831735" y="3645024"/>
            <a:ext cx="4132753" cy="302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Users\Sony\Desktop\Курс ВЖР\ТоТ основна-старша 25-27 вересня 2017\ФОТО\2 день\DSC_0148.JPG"/>
          <p:cNvPicPr>
            <a:picLocks noChangeAspect="1" noChangeArrowheads="1"/>
          </p:cNvPicPr>
          <p:nvPr/>
        </p:nvPicPr>
        <p:blipFill>
          <a:blip r:embed="rId5" cstate="print"/>
          <a:srcRect r="6280"/>
          <a:stretch>
            <a:fillRect/>
          </a:stretch>
        </p:blipFill>
        <p:spPr bwMode="auto">
          <a:xfrm>
            <a:off x="144016" y="3633116"/>
            <a:ext cx="4283968" cy="303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3529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Очні тренінги вчителів </a:t>
            </a:r>
            <a:endParaRPr lang="ru-RU" sz="2600" dirty="0"/>
          </a:p>
        </p:txBody>
      </p:sp>
      <p:pic>
        <p:nvPicPr>
          <p:cNvPr id="7" name="Picture 5" descr="D:\Users\Sony\Desktop\Курс ВЖР\ТоТ основна-старша 25-27 вересня 2017\ФОТО\2 день\DSC_0127.JPG"/>
          <p:cNvPicPr>
            <a:picLocks noChangeAspect="1" noChangeArrowheads="1"/>
          </p:cNvPicPr>
          <p:nvPr/>
        </p:nvPicPr>
        <p:blipFill>
          <a:blip r:embed="rId4" cstate="print"/>
          <a:srcRect l="3513"/>
          <a:stretch>
            <a:fillRect/>
          </a:stretch>
        </p:blipFill>
        <p:spPr bwMode="auto">
          <a:xfrm>
            <a:off x="4860032" y="3645024"/>
            <a:ext cx="4132753" cy="302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uk-UA" sz="26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Результати очної підготовки педагогів за курсом ВЖР. </a:t>
            </a:r>
            <a:br>
              <a:rPr lang="uk-UA" sz="26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i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i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Приклад:</a:t>
            </a:r>
            <a:r>
              <a:rPr lang="uk-UA" sz="2800" i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Оцінювання вчителями своєї упевненості та налаштованості щодо  інтерактивного навчання дітей</a:t>
            </a:r>
            <a:endParaRPr lang="uk-UA" sz="2600" b="1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060848"/>
          <a:ext cx="8712968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368152"/>
                <a:gridCol w="1566174"/>
                <a:gridCol w="2178242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Показник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 </a:t>
                      </a:r>
                      <a:r>
                        <a:rPr lang="en-US" dirty="0" smtClean="0"/>
                        <a:t>(%)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ПІСЛЯ </a:t>
                      </a:r>
                      <a:r>
                        <a:rPr lang="de-CH" dirty="0" smtClean="0"/>
                        <a:t>(%)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Позитивні зміни</a:t>
                      </a:r>
                      <a:r>
                        <a:rPr lang="en-US" baseline="0" dirty="0" smtClean="0"/>
                        <a:t> (%)</a:t>
                      </a:r>
                      <a:endParaRPr lang="uk-UA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Дуже добре розумію мотиви поведінки дітей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</a:t>
                      </a:r>
                      <a:endParaRPr lang="uk-UA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Почуваюся впевнено у навчанні дітей соціальним навичкам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26</a:t>
                      </a:r>
                      <a:endParaRPr lang="uk-UA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Добре володію методами підтримки демократичної дисципліни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30</a:t>
                      </a:r>
                      <a:endParaRPr lang="uk-UA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Вмію організовувати активне і мотивуюче обговорення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36</a:t>
                      </a:r>
                      <a:endParaRPr lang="uk-UA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Готовий застосовувати методи інтерактивного навчання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37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008" y="116632"/>
            <a:ext cx="8964488" cy="108012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uk-UA" sz="26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Результати очної підготовки педагогів за курсом ВЖР. </a:t>
            </a:r>
            <a:br>
              <a:rPr lang="uk-UA" sz="26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i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i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Приклад:</a:t>
            </a:r>
            <a:r>
              <a:rPr lang="uk-UA" sz="2800" i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6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Оцінювання вчителями своєї упевненості та налаштованості щодо  інтерактивного навчання дітей</a:t>
            </a:r>
            <a:endParaRPr lang="uk-UA" sz="2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36512" y="0"/>
            <a:ext cx="9144000" cy="792087"/>
          </a:xfr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>
              <a:defRPr/>
            </a:pPr>
            <a:r>
              <a:rPr lang="uk-UA" sz="2800" b="1" dirty="0" smtClean="0">
                <a:solidFill>
                  <a:srgbClr val="009999"/>
                </a:solidFill>
              </a:rPr>
              <a:t>     Ресурси для навчання (самонавчання)  вчителів</a:t>
            </a:r>
            <a:endParaRPr lang="ru-RU" sz="2800" b="1" dirty="0" smtClean="0">
              <a:solidFill>
                <a:srgbClr val="009999"/>
              </a:solidFill>
            </a:endParaRPr>
          </a:p>
        </p:txBody>
      </p:sp>
      <p:sp>
        <p:nvSpPr>
          <p:cNvPr id="13" name="Rectangle 14"/>
          <p:cNvSpPr txBox="1">
            <a:spLocks noChangeArrowheads="1"/>
          </p:cNvSpPr>
          <p:nvPr/>
        </p:nvSpPr>
        <p:spPr>
          <a:xfrm>
            <a:off x="251520" y="5157192"/>
            <a:ext cx="2808312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r>
              <a:rPr lang="uk-UA" sz="1700" dirty="0" smtClean="0">
                <a:solidFill>
                  <a:srgbClr val="006666"/>
                </a:solidFill>
              </a:rPr>
              <a:t>Онлайн  модуль  для керівних кадрів «Освіта на основі життєвих навичок» </a:t>
            </a:r>
          </a:p>
          <a:p>
            <a:pPr lvl="0"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r>
              <a:rPr lang="uk-UA" sz="1700" dirty="0" smtClean="0">
                <a:solidFill>
                  <a:srgbClr val="006666"/>
                </a:solidFill>
              </a:rPr>
              <a:t>(24 год.)</a:t>
            </a:r>
            <a:r>
              <a:rPr lang="en-GB" sz="1700" dirty="0" smtClean="0">
                <a:solidFill>
                  <a:srgbClr val="006666"/>
                </a:solidFill>
              </a:rPr>
              <a:t> </a:t>
            </a:r>
            <a:r>
              <a:rPr lang="en-GB" sz="1400" dirty="0" smtClean="0">
                <a:solidFill>
                  <a:srgbClr val="006666"/>
                </a:solidFill>
                <a:hlinkClick r:id="rId3"/>
              </a:rPr>
              <a:t>http://dlse.multycourse.com.ua/ua/</a:t>
            </a:r>
            <a:endParaRPr lang="uk-UA" sz="1400" dirty="0" smtClean="0">
              <a:solidFill>
                <a:srgbClr val="006666"/>
              </a:solidFill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lang="uk-UA" sz="1600" dirty="0" smtClean="0">
              <a:solidFill>
                <a:srgbClr val="006666"/>
              </a:solidFill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lang="uk-UA" sz="1750" dirty="0" smtClean="0">
              <a:solidFill>
                <a:srgbClr val="006666"/>
              </a:solidFill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lang="uk-UA" sz="1750" dirty="0" smtClean="0">
              <a:solidFill>
                <a:srgbClr val="006666"/>
              </a:solidFill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lang="uk-UA" dirty="0" smtClean="0">
              <a:solidFill>
                <a:srgbClr val="006666"/>
              </a:solidFill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lang="uk-UA" dirty="0" smtClean="0">
              <a:solidFill>
                <a:srgbClr val="006666"/>
              </a:solidFill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r>
              <a:rPr lang="uk-UA" dirty="0" smtClean="0">
                <a:solidFill>
                  <a:srgbClr val="006666"/>
                </a:solidFill>
              </a:rPr>
              <a:t> </a:t>
            </a: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9789446">
            <a:off x="3082700" y="3290537"/>
            <a:ext cx="512018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1844808" y="5877272"/>
            <a:ext cx="648072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395536" y="1340768"/>
            <a:ext cx="2664296" cy="1944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r>
              <a:rPr lang="uk-UA" sz="1700" dirty="0" smtClean="0">
                <a:solidFill>
                  <a:srgbClr val="006666"/>
                </a:solidFill>
              </a:rPr>
              <a:t>Програма навчального модуля «Основи формування соціальної і здоров'язбережувальної</a:t>
            </a:r>
            <a:br>
              <a:rPr lang="uk-UA" sz="1700" dirty="0" smtClean="0">
                <a:solidFill>
                  <a:srgbClr val="006666"/>
                </a:solidFill>
              </a:rPr>
            </a:br>
            <a:r>
              <a:rPr lang="uk-UA" sz="1700" dirty="0" smtClean="0">
                <a:solidFill>
                  <a:srgbClr val="006666"/>
                </a:solidFill>
              </a:rPr>
              <a:t> компетентності учнів»</a:t>
            </a:r>
          </a:p>
          <a:p>
            <a:pPr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r>
              <a:rPr lang="uk-UA" sz="1700" dirty="0" smtClean="0">
                <a:solidFill>
                  <a:srgbClr val="006666"/>
                </a:solidFill>
              </a:rPr>
              <a:t> (105 год.)</a:t>
            </a:r>
            <a:r>
              <a:rPr lang="en-GB" sz="1700" dirty="0" smtClean="0">
                <a:solidFill>
                  <a:srgbClr val="006666"/>
                </a:solidFill>
              </a:rPr>
              <a:t> </a:t>
            </a:r>
            <a:r>
              <a:rPr lang="uk-UA" sz="1700" dirty="0" smtClean="0">
                <a:solidFill>
                  <a:srgbClr val="006666"/>
                </a:solidFill>
              </a:rPr>
              <a:t/>
            </a:r>
            <a:br>
              <a:rPr lang="uk-UA" sz="1700" dirty="0" smtClean="0">
                <a:solidFill>
                  <a:srgbClr val="006666"/>
                </a:solidFill>
              </a:rPr>
            </a:br>
            <a:r>
              <a:rPr lang="en-GB" sz="1400" dirty="0" smtClean="0">
                <a:hlinkClick r:id="rId4"/>
              </a:rPr>
              <a:t>http://autta.org.ua/ua/resources/Pidgotovka_pedagogiv/</a:t>
            </a:r>
            <a:endParaRPr lang="uk-UA" sz="1400" dirty="0" smtClean="0"/>
          </a:p>
          <a:p>
            <a:pPr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lang="uk-UA" sz="1600" dirty="0" smtClean="0">
              <a:solidFill>
                <a:srgbClr val="006666"/>
              </a:solidFill>
            </a:endParaRPr>
          </a:p>
          <a:p>
            <a:pPr marL="72000" algn="ctr">
              <a:lnSpc>
                <a:spcPct val="90000"/>
              </a:lnSpc>
              <a:buClr>
                <a:srgbClr val="006666"/>
              </a:buClr>
              <a:buSzPct val="90000"/>
            </a:pPr>
            <a:endParaRPr lang="uk-UA" sz="1750" dirty="0" smtClean="0">
              <a:solidFill>
                <a:srgbClr val="006666"/>
              </a:solidFill>
            </a:endParaRPr>
          </a:p>
        </p:txBody>
      </p:sp>
      <p:sp>
        <p:nvSpPr>
          <p:cNvPr id="29" name="Rectangle 14"/>
          <p:cNvSpPr txBox="1">
            <a:spLocks noChangeArrowheads="1"/>
          </p:cNvSpPr>
          <p:nvPr/>
        </p:nvSpPr>
        <p:spPr>
          <a:xfrm>
            <a:off x="6372200" y="5013176"/>
            <a:ext cx="2627784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6000" lvl="0"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r>
              <a:rPr lang="uk-UA" sz="1700" dirty="0" smtClean="0">
                <a:solidFill>
                  <a:srgbClr val="006666"/>
                </a:solidFill>
              </a:rPr>
              <a:t>Адвокаційні матеріали щодо   ефективності компетентнісного навчання </a:t>
            </a:r>
            <a:r>
              <a:rPr lang="en-GB" sz="1400" dirty="0" smtClean="0">
                <a:solidFill>
                  <a:srgbClr val="006666"/>
                </a:solidFill>
                <a:hlinkClick r:id="rId5"/>
              </a:rPr>
              <a:t>http://autta.org.ua/ua/Advocacy</a:t>
            </a:r>
            <a:endParaRPr lang="uk-UA" sz="1400" dirty="0" smtClean="0">
              <a:solidFill>
                <a:srgbClr val="006666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463988" y="800708"/>
            <a:ext cx="576064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1340769"/>
            <a:ext cx="2232248" cy="356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000" algn="ctr">
              <a:lnSpc>
                <a:spcPct val="90000"/>
              </a:lnSpc>
              <a:buClr>
                <a:srgbClr val="006666"/>
              </a:buClr>
              <a:buSzPct val="90000"/>
            </a:pPr>
            <a:r>
              <a:rPr lang="uk-UA" sz="1700" dirty="0" smtClean="0">
                <a:solidFill>
                  <a:srgbClr val="006666"/>
                </a:solidFill>
              </a:rPr>
              <a:t>Всі онлайн – курси</a:t>
            </a:r>
            <a:br>
              <a:rPr lang="uk-UA" sz="1700" dirty="0" smtClean="0">
                <a:solidFill>
                  <a:srgbClr val="006666"/>
                </a:solidFill>
              </a:rPr>
            </a:br>
            <a:r>
              <a:rPr lang="uk-UA" sz="1700" dirty="0" smtClean="0">
                <a:solidFill>
                  <a:srgbClr val="006666"/>
                </a:solidFill>
              </a:rPr>
              <a:t>і всі комплекти навчально – методичних матеріалів для вчителів і учнів за посиланням</a:t>
            </a:r>
            <a:endParaRPr lang="uk-UA" sz="1700" dirty="0" smtClean="0">
              <a:solidFill>
                <a:srgbClr val="006666"/>
              </a:solidFill>
              <a:hlinkClick r:id="rId6"/>
            </a:endParaRPr>
          </a:p>
          <a:p>
            <a:pPr algn="ctr"/>
            <a:r>
              <a:rPr lang="en-GB" sz="1600" dirty="0" smtClean="0">
                <a:solidFill>
                  <a:srgbClr val="006666"/>
                </a:solidFill>
                <a:hlinkClick r:id="rId7"/>
              </a:rPr>
              <a:t>http://autta.org.ua</a:t>
            </a:r>
            <a:endParaRPr lang="uk-UA" sz="1600" dirty="0" smtClean="0">
              <a:solidFill>
                <a:srgbClr val="006666"/>
              </a:solidFill>
            </a:endParaRPr>
          </a:p>
          <a:p>
            <a:pPr algn="ctr"/>
            <a:endParaRPr lang="uk-UA" sz="1600" dirty="0" smtClean="0">
              <a:solidFill>
                <a:srgbClr val="006666"/>
              </a:solidFill>
            </a:endParaRPr>
          </a:p>
          <a:p>
            <a:pPr algn="ctr"/>
            <a:endParaRPr lang="uk-UA" sz="1600" dirty="0" smtClean="0">
              <a:solidFill>
                <a:srgbClr val="006666"/>
              </a:solidFill>
            </a:endParaRPr>
          </a:p>
          <a:p>
            <a:pPr algn="ctr"/>
            <a:endParaRPr lang="uk-UA" sz="1600" dirty="0" smtClean="0">
              <a:solidFill>
                <a:srgbClr val="006666"/>
              </a:solidFill>
            </a:endParaRPr>
          </a:p>
          <a:p>
            <a:pPr algn="ctr"/>
            <a:endParaRPr lang="uk-UA" sz="1600" dirty="0" smtClean="0">
              <a:solidFill>
                <a:srgbClr val="006666"/>
              </a:solidFill>
            </a:endParaRPr>
          </a:p>
          <a:p>
            <a:pPr algn="ctr"/>
            <a:endParaRPr lang="uk-UA" sz="1600" dirty="0" smtClean="0">
              <a:solidFill>
                <a:srgbClr val="006666"/>
              </a:solidFill>
            </a:endParaRPr>
          </a:p>
          <a:p>
            <a:pPr algn="ctr"/>
            <a:endParaRPr lang="ru-RU" sz="1600" dirty="0">
              <a:solidFill>
                <a:srgbClr val="009999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572000" y="4797152"/>
            <a:ext cx="36004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>
          <a:xfrm>
            <a:off x="251520" y="3429000"/>
            <a:ext cx="2664296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r>
              <a:rPr lang="uk-UA" sz="1700" dirty="0" smtClean="0">
                <a:solidFill>
                  <a:srgbClr val="006666"/>
                </a:solidFill>
              </a:rPr>
              <a:t>Типова програма очного тренінгу для вчителів </a:t>
            </a:r>
            <a:br>
              <a:rPr lang="uk-UA" sz="1700" dirty="0" smtClean="0">
                <a:solidFill>
                  <a:srgbClr val="006666"/>
                </a:solidFill>
              </a:rPr>
            </a:br>
            <a:r>
              <a:rPr lang="uk-UA" sz="1700" dirty="0" smtClean="0">
                <a:solidFill>
                  <a:srgbClr val="006666"/>
                </a:solidFill>
              </a:rPr>
              <a:t>«Вчимося жити разом» </a:t>
            </a:r>
          </a:p>
          <a:p>
            <a:pPr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r>
              <a:rPr lang="uk-UA" sz="1700" dirty="0" smtClean="0">
                <a:solidFill>
                  <a:srgbClr val="006666"/>
                </a:solidFill>
              </a:rPr>
              <a:t> (24 год.)</a:t>
            </a:r>
            <a:r>
              <a:rPr lang="en-GB" sz="1700" dirty="0" smtClean="0">
                <a:solidFill>
                  <a:srgbClr val="006666"/>
                </a:solidFill>
              </a:rPr>
              <a:t> </a:t>
            </a:r>
            <a:endParaRPr lang="uk-UA" sz="1700" dirty="0" smtClean="0">
              <a:solidFill>
                <a:srgbClr val="006666"/>
              </a:solidFill>
            </a:endParaRPr>
          </a:p>
          <a:p>
            <a:pPr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r>
              <a:rPr lang="en-GB" sz="1400" dirty="0" smtClean="0">
                <a:hlinkClick r:id="rId4"/>
              </a:rPr>
              <a:t>http://autta.org.ua/ua/resources/Pidgotovka_pedagogiv/</a:t>
            </a:r>
            <a:endParaRPr lang="uk-UA" sz="1400" dirty="0" smtClean="0"/>
          </a:p>
          <a:p>
            <a:pPr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491880" y="5445224"/>
            <a:ext cx="2664296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Clr>
                <a:srgbClr val="006666"/>
              </a:buClr>
              <a:buSzPct val="90000"/>
            </a:pPr>
            <a:r>
              <a:rPr lang="uk-UA" sz="1700" dirty="0" smtClean="0">
                <a:solidFill>
                  <a:srgbClr val="006666"/>
                </a:solidFill>
              </a:rPr>
              <a:t>Онлайн курс </a:t>
            </a:r>
          </a:p>
          <a:p>
            <a:pPr algn="ctr">
              <a:lnSpc>
                <a:spcPct val="90000"/>
              </a:lnSpc>
              <a:buClr>
                <a:srgbClr val="006666"/>
              </a:buClr>
              <a:buSzPct val="90000"/>
            </a:pPr>
            <a:r>
              <a:rPr lang="uk-UA" sz="1700" dirty="0" smtClean="0">
                <a:solidFill>
                  <a:srgbClr val="006666"/>
                </a:solidFill>
              </a:rPr>
              <a:t>«Вчимося жити разом» </a:t>
            </a:r>
            <a:br>
              <a:rPr lang="uk-UA" sz="1700" dirty="0" smtClean="0">
                <a:solidFill>
                  <a:srgbClr val="006666"/>
                </a:solidFill>
              </a:rPr>
            </a:br>
            <a:r>
              <a:rPr lang="uk-UA" sz="1700" dirty="0" smtClean="0">
                <a:solidFill>
                  <a:srgbClr val="006666"/>
                </a:solidFill>
              </a:rPr>
              <a:t>(30 год)</a:t>
            </a:r>
            <a:r>
              <a:rPr lang="en-GB" sz="1700" dirty="0" smtClean="0">
                <a:solidFill>
                  <a:srgbClr val="006666"/>
                </a:solidFill>
              </a:rPr>
              <a:t> </a:t>
            </a:r>
            <a:r>
              <a:rPr lang="en-GB" sz="1400" dirty="0" smtClean="0">
                <a:solidFill>
                  <a:srgbClr val="006666"/>
                </a:solidFill>
                <a:hlinkClick r:id="rId8"/>
              </a:rPr>
              <a:t>http://llt.multycourse.com.ua/ua/</a:t>
            </a:r>
            <a:endParaRPr lang="uk-UA" sz="1400" dirty="0" smtClean="0">
              <a:solidFill>
                <a:srgbClr val="006666"/>
              </a:solidFill>
            </a:endParaRPr>
          </a:p>
          <a:p>
            <a:pPr algn="ctr">
              <a:lnSpc>
                <a:spcPct val="90000"/>
              </a:lnSpc>
              <a:buClr>
                <a:srgbClr val="006666"/>
              </a:buClr>
              <a:buSzPct val="90000"/>
            </a:pPr>
            <a:endParaRPr lang="uk-UA" sz="1600" dirty="0" smtClean="0">
              <a:solidFill>
                <a:srgbClr val="006666"/>
              </a:solidFill>
            </a:endParaRPr>
          </a:p>
          <a:p>
            <a:pPr algn="ctr">
              <a:lnSpc>
                <a:spcPct val="90000"/>
              </a:lnSpc>
              <a:buClr>
                <a:srgbClr val="006666"/>
              </a:buClr>
              <a:buSzPct val="90000"/>
            </a:pPr>
            <a:endParaRPr lang="uk-UA" sz="1750" dirty="0" smtClean="0">
              <a:solidFill>
                <a:srgbClr val="006666"/>
              </a:solidFill>
            </a:endParaRPr>
          </a:p>
          <a:p>
            <a:pPr marL="88900" indent="0">
              <a:lnSpc>
                <a:spcPct val="80000"/>
              </a:lnSpc>
              <a:buClr>
                <a:srgbClr val="006666"/>
              </a:buClr>
              <a:buSzPct val="90000"/>
              <a:buFont typeface="Wingdings" pitchFamily="2" charset="2"/>
              <a:buChar char="ü"/>
            </a:pPr>
            <a:endParaRPr lang="uk-UA" sz="800" dirty="0" smtClean="0">
              <a:solidFill>
                <a:srgbClr val="006666"/>
              </a:solidFill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516216" y="1052736"/>
            <a:ext cx="2448272" cy="17281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algn="ctr">
              <a:lnSpc>
                <a:spcPct val="90000"/>
              </a:lnSpc>
              <a:buClr>
                <a:srgbClr val="006666"/>
              </a:buClr>
              <a:buSzPct val="90000"/>
            </a:pPr>
            <a:r>
              <a:rPr lang="uk-UA" sz="1700" dirty="0" smtClean="0">
                <a:solidFill>
                  <a:srgbClr val="006666"/>
                </a:solidFill>
              </a:rPr>
              <a:t>Онлайн курс </a:t>
            </a:r>
            <a:br>
              <a:rPr lang="uk-UA" sz="1700" dirty="0" smtClean="0">
                <a:solidFill>
                  <a:srgbClr val="006666"/>
                </a:solidFill>
              </a:rPr>
            </a:br>
            <a:r>
              <a:rPr lang="uk-UA" sz="1700" dirty="0" smtClean="0">
                <a:solidFill>
                  <a:srgbClr val="006666"/>
                </a:solidFill>
              </a:rPr>
              <a:t>«Основи здоров'язбережної компетентності» </a:t>
            </a:r>
          </a:p>
          <a:p>
            <a:pPr marL="72000" algn="ctr">
              <a:lnSpc>
                <a:spcPct val="90000"/>
              </a:lnSpc>
              <a:buClr>
                <a:srgbClr val="006666"/>
              </a:buClr>
              <a:buSzPct val="90000"/>
            </a:pPr>
            <a:r>
              <a:rPr lang="uk-UA" sz="1700" dirty="0" smtClean="0">
                <a:solidFill>
                  <a:srgbClr val="006666"/>
                </a:solidFill>
              </a:rPr>
              <a:t>(60 год.) </a:t>
            </a:r>
            <a:r>
              <a:rPr lang="en-GB" sz="1350" dirty="0" smtClean="0">
                <a:solidFill>
                  <a:srgbClr val="006666"/>
                </a:solidFill>
                <a:hlinkClick r:id="rId9"/>
              </a:rPr>
              <a:t>http://multycourse.com.ua/ua</a:t>
            </a:r>
            <a:endParaRPr lang="uk-UA" sz="1350" dirty="0" smtClean="0">
              <a:solidFill>
                <a:srgbClr val="006666"/>
              </a:solidFill>
            </a:endParaRPr>
          </a:p>
          <a:p>
            <a:pPr marL="72000" algn="ctr">
              <a:lnSpc>
                <a:spcPct val="90000"/>
              </a:lnSpc>
              <a:buClr>
                <a:srgbClr val="006666"/>
              </a:buClr>
              <a:buSzPct val="90000"/>
            </a:pPr>
            <a:endParaRPr lang="uk-UA" sz="1600" dirty="0" smtClean="0">
              <a:solidFill>
                <a:srgbClr val="006666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21253272">
            <a:off x="5990143" y="1748749"/>
            <a:ext cx="437049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право 35"/>
          <p:cNvSpPr/>
          <p:nvPr/>
        </p:nvSpPr>
        <p:spPr>
          <a:xfrm rot="8880222">
            <a:off x="3067384" y="4760858"/>
            <a:ext cx="512018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 rot="2062243">
            <a:off x="6019275" y="4540038"/>
            <a:ext cx="512018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 rot="1071034">
            <a:off x="6033347" y="3282786"/>
            <a:ext cx="512018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11246327">
            <a:off x="3177379" y="1799593"/>
            <a:ext cx="437049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6660232" y="3068960"/>
            <a:ext cx="2304256" cy="15841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algn="ctr">
              <a:lnSpc>
                <a:spcPct val="90000"/>
              </a:lnSpc>
              <a:buClr>
                <a:srgbClr val="006666"/>
              </a:buClr>
              <a:buSzPct val="90000"/>
            </a:pPr>
            <a:r>
              <a:rPr lang="uk-UA" sz="1700" dirty="0" smtClean="0">
                <a:solidFill>
                  <a:srgbClr val="006666"/>
                </a:solidFill>
              </a:rPr>
              <a:t>Онлайн курс </a:t>
            </a:r>
            <a:br>
              <a:rPr lang="uk-UA" sz="1700" dirty="0" smtClean="0">
                <a:solidFill>
                  <a:srgbClr val="006666"/>
                </a:solidFill>
              </a:rPr>
            </a:br>
            <a:r>
              <a:rPr lang="uk-UA" sz="1700" dirty="0" smtClean="0">
                <a:solidFill>
                  <a:srgbClr val="006666"/>
                </a:solidFill>
              </a:rPr>
              <a:t>«Безпечна і дружня до дитини школа» </a:t>
            </a:r>
          </a:p>
          <a:p>
            <a:pPr marL="72000" algn="ctr">
              <a:lnSpc>
                <a:spcPct val="90000"/>
              </a:lnSpc>
              <a:buClr>
                <a:srgbClr val="006666"/>
              </a:buClr>
              <a:buSzPct val="90000"/>
            </a:pPr>
            <a:r>
              <a:rPr lang="uk-UA" sz="1700" dirty="0" smtClean="0">
                <a:solidFill>
                  <a:srgbClr val="006666"/>
                </a:solidFill>
              </a:rPr>
              <a:t>(20 год.) </a:t>
            </a:r>
            <a:r>
              <a:rPr lang="en-GB" sz="1400" dirty="0" smtClean="0">
                <a:solidFill>
                  <a:srgbClr val="006666"/>
                </a:solidFill>
                <a:hlinkClick r:id="rId10"/>
              </a:rPr>
              <a:t>http://scfs.multycourse.com.ua/ua/</a:t>
            </a:r>
            <a:endParaRPr lang="uk-UA" sz="1400" dirty="0" smtClean="0">
              <a:solidFill>
                <a:srgbClr val="006666"/>
              </a:solidFill>
            </a:endParaRPr>
          </a:p>
          <a:p>
            <a:pPr marL="72000" algn="ctr">
              <a:lnSpc>
                <a:spcPct val="90000"/>
              </a:lnSpc>
              <a:buClr>
                <a:srgbClr val="006666"/>
              </a:buClr>
              <a:buSzPct val="90000"/>
            </a:pPr>
            <a:endParaRPr lang="uk-UA" sz="1400" dirty="0" smtClean="0">
              <a:solidFill>
                <a:srgbClr val="006666"/>
              </a:solidFill>
            </a:endParaRPr>
          </a:p>
        </p:txBody>
      </p:sp>
      <p:pic>
        <p:nvPicPr>
          <p:cNvPr id="33" name="Picture 3" descr="C:\Users\VAIO\Desktop\Screenshot_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3429000"/>
            <a:ext cx="1944216" cy="1281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3158114"/>
              </p:ext>
            </p:extLst>
          </p:nvPr>
        </p:nvGraphicFramePr>
        <p:xfrm>
          <a:off x="0" y="1484784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400" b="1" dirty="0" smtClean="0">
                <a:solidFill>
                  <a:srgbClr val="C00000"/>
                </a:solidFill>
              </a:rPr>
              <a:t>ВИКЛИК!</a:t>
            </a:r>
            <a:r>
              <a:rPr lang="uk-UA" sz="2400" b="1" dirty="0" smtClean="0">
                <a:solidFill>
                  <a:srgbClr val="006666"/>
                </a:solidFill>
              </a:rPr>
              <a:t> </a:t>
            </a:r>
            <a:r>
              <a:rPr lang="uk-UA" sz="2800" b="1" dirty="0" smtClean="0">
                <a:solidFill>
                  <a:srgbClr val="006666"/>
                </a:solidFill>
              </a:rPr>
              <a:t>Результати оцінювання </a:t>
            </a:r>
            <a:r>
              <a:rPr lang="uk-UA" sz="2800" b="1" dirty="0" smtClean="0">
                <a:solidFill>
                  <a:srgbClr val="C00000"/>
                </a:solidFill>
              </a:rPr>
              <a:t>тренерами НУШ</a:t>
            </a:r>
            <a:r>
              <a:rPr lang="uk-UA" sz="2800" b="1" dirty="0" smtClean="0">
                <a:solidFill>
                  <a:srgbClr val="006666"/>
                </a:solidFill>
              </a:rPr>
              <a:t/>
            </a:r>
            <a:br>
              <a:rPr lang="uk-UA" sz="2800" b="1" dirty="0" smtClean="0">
                <a:solidFill>
                  <a:srgbClr val="006666"/>
                </a:solidFill>
              </a:rPr>
            </a:br>
            <a:r>
              <a:rPr lang="uk-UA" sz="2800" b="1" dirty="0" smtClean="0">
                <a:solidFill>
                  <a:srgbClr val="006666"/>
                </a:solidFill>
              </a:rPr>
              <a:t> </a:t>
            </a:r>
            <a:r>
              <a:rPr lang="uk-UA" sz="2800" b="1" dirty="0">
                <a:solidFill>
                  <a:srgbClr val="006666"/>
                </a:solidFill>
              </a:rPr>
              <a:t>рівня своєї підготовленості  </a:t>
            </a:r>
            <a:r>
              <a:rPr lang="uk-UA" sz="2800" b="1" dirty="0" smtClean="0">
                <a:solidFill>
                  <a:srgbClr val="006666"/>
                </a:solidFill>
              </a:rPr>
              <a:t>для </a:t>
            </a:r>
            <a:r>
              <a:rPr lang="uk-UA" sz="2800" b="1" dirty="0">
                <a:solidFill>
                  <a:srgbClr val="006666"/>
                </a:solidFill>
              </a:rPr>
              <a:t>компетентісного навчання </a:t>
            </a:r>
            <a:r>
              <a:rPr lang="uk-UA" sz="2800" b="1" dirty="0" smtClean="0">
                <a:solidFill>
                  <a:srgbClr val="006666"/>
                </a:solidFill>
              </a:rPr>
              <a:t>учнів за курсом ЯДС</a:t>
            </a:r>
            <a:endParaRPr lang="uk-UA" sz="28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50179168"/>
              </p:ext>
            </p:extLst>
          </p:nvPr>
        </p:nvGraphicFramePr>
        <p:xfrm>
          <a:off x="251520" y="1412777"/>
          <a:ext cx="8712968" cy="5341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0317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Показник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ДО </a:t>
                      </a:r>
                      <a:r>
                        <a:rPr lang="en-US" dirty="0" smtClean="0"/>
                        <a:t>(%)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ПІСЛЯ </a:t>
                      </a:r>
                      <a:r>
                        <a:rPr lang="de-CH" dirty="0" smtClean="0"/>
                        <a:t>(%)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Позитивні зміни</a:t>
                      </a:r>
                      <a:r>
                        <a:rPr lang="en-US" baseline="0" dirty="0" smtClean="0"/>
                        <a:t> (%)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7418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Дуже добре розумію мотиви поведінки сучасних дітей віком від 6 до 10 років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24</a:t>
                      </a:r>
                      <a:endParaRPr lang="uk-U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6666"/>
                          </a:solidFill>
                        </a:rPr>
                        <a:t>43</a:t>
                      </a:r>
                      <a:endParaRPr lang="uk-UA" b="1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7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noProof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Добре знаю підходи і методи компетентнісного навчання учнів за курсом «Я досліджую</a:t>
                      </a:r>
                      <a:r>
                        <a:rPr lang="ru-RU" sz="1800" b="0" i="0" u="none" strike="noStrike" baseline="0" noProof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світ»</a:t>
                      </a:r>
                      <a:endParaRPr lang="uk-UA" sz="1800" b="0" i="0" u="none" strike="noStrike" noProof="0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0 (!)</a:t>
                      </a:r>
                      <a:endParaRPr lang="uk-U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6666"/>
                          </a:solidFill>
                        </a:rPr>
                        <a:t>42</a:t>
                      </a:r>
                      <a:endParaRPr lang="uk-UA" b="1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172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Почуваюся впевнено у навчанні дітей життєвих навичок</a:t>
                      </a:r>
                      <a:endParaRPr lang="uk-UA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uk-U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6666"/>
                          </a:solidFill>
                        </a:rPr>
                        <a:t>47</a:t>
                      </a:r>
                      <a:endParaRPr lang="uk-UA" b="1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7418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noProof="0" smtClean="0">
                          <a:solidFill>
                            <a:srgbClr val="000000"/>
                          </a:solidFill>
                          <a:latin typeface="+mn-lt"/>
                        </a:rPr>
                        <a:t>Добре володію методами і прийомами активного і мотивуючого навчання</a:t>
                      </a:r>
                      <a:endParaRPr lang="uk-UA" sz="1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uk-U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6666"/>
                          </a:solidFill>
                        </a:rPr>
                        <a:t>42</a:t>
                      </a:r>
                      <a:endParaRPr lang="uk-UA" b="1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3172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Готовий застосовувати методи інтерактивного навчання</a:t>
                      </a:r>
                      <a:endParaRPr lang="uk-UA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6666"/>
                          </a:solidFill>
                        </a:rPr>
                        <a:t>35</a:t>
                      </a:r>
                      <a:endParaRPr lang="uk-UA" b="1" dirty="0">
                        <a:solidFill>
                          <a:srgbClr val="0066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008" y="116632"/>
            <a:ext cx="8964488" cy="100811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uk-UA" sz="2400" b="1" dirty="0" smtClean="0">
                <a:solidFill>
                  <a:srgbClr val="C00000"/>
                </a:solidFill>
              </a:rPr>
              <a:t>ВИКЛИК!</a:t>
            </a:r>
            <a:r>
              <a:rPr lang="uk-UA" sz="2400" b="1" dirty="0" smtClean="0">
                <a:solidFill>
                  <a:srgbClr val="006666"/>
                </a:solidFill>
              </a:rPr>
              <a:t> </a:t>
            </a:r>
            <a:r>
              <a:rPr lang="uk-UA" sz="2800" b="1" dirty="0" smtClean="0">
                <a:solidFill>
                  <a:srgbClr val="006666"/>
                </a:solidFill>
              </a:rPr>
              <a:t>Результати оцінювання </a:t>
            </a:r>
            <a:r>
              <a:rPr lang="uk-UA" sz="2800" b="1" dirty="0" smtClean="0">
                <a:solidFill>
                  <a:srgbClr val="C00000"/>
                </a:solidFill>
              </a:rPr>
              <a:t>тренерами НУШ</a:t>
            </a:r>
            <a:r>
              <a:rPr lang="uk-UA" sz="2800" b="1" dirty="0" smtClean="0">
                <a:solidFill>
                  <a:srgbClr val="006666"/>
                </a:solidFill>
              </a:rPr>
              <a:t/>
            </a:r>
            <a:br>
              <a:rPr lang="uk-UA" sz="2800" b="1" dirty="0" smtClean="0">
                <a:solidFill>
                  <a:srgbClr val="006666"/>
                </a:solidFill>
              </a:rPr>
            </a:br>
            <a:r>
              <a:rPr lang="uk-UA" sz="2800" b="1" dirty="0" smtClean="0">
                <a:solidFill>
                  <a:srgbClr val="006666"/>
                </a:solidFill>
              </a:rPr>
              <a:t> рівня своєї підготовленості  для компетентісного навчання учнів за курсом ЯДС</a:t>
            </a:r>
            <a:endParaRPr lang="uk-UA" sz="27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36512" y="116633"/>
            <a:ext cx="9144000" cy="1080119"/>
          </a:xfrm>
          <a:noFill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>
              <a:defRPr/>
            </a:pPr>
            <a:r>
              <a:rPr lang="uk-UA" sz="2600" b="1" dirty="0" smtClean="0">
                <a:solidFill>
                  <a:srgbClr val="009999"/>
                </a:solidFill>
              </a:rPr>
              <a:t>Підходи до масового навчання вчителів початкової школи </a:t>
            </a:r>
            <a:br>
              <a:rPr lang="uk-UA" sz="2600" b="1" dirty="0" smtClean="0">
                <a:solidFill>
                  <a:srgbClr val="009999"/>
                </a:solidFill>
              </a:rPr>
            </a:br>
            <a:r>
              <a:rPr lang="uk-UA" sz="2600" b="1" dirty="0" smtClean="0">
                <a:solidFill>
                  <a:srgbClr val="009999"/>
                </a:solidFill>
              </a:rPr>
              <a:t> з методики інтегрованого курсу </a:t>
            </a:r>
            <a:r>
              <a:rPr lang="ru-RU" sz="2600" b="1" dirty="0" smtClean="0">
                <a:solidFill>
                  <a:srgbClr val="009999"/>
                </a:solidFill>
              </a:rPr>
              <a:t>«Я</a:t>
            </a:r>
            <a:r>
              <a:rPr lang="uk-UA" sz="2600" b="1" dirty="0" smtClean="0">
                <a:solidFill>
                  <a:srgbClr val="009999"/>
                </a:solidFill>
              </a:rPr>
              <a:t> досліджую світ</a:t>
            </a:r>
            <a:r>
              <a:rPr lang="ru-RU" sz="2600" b="1" dirty="0" smtClean="0">
                <a:solidFill>
                  <a:srgbClr val="009999"/>
                </a:solidFill>
              </a:rPr>
              <a:t>»</a:t>
            </a:r>
            <a:r>
              <a:rPr lang="en-GB" sz="2600" b="1" dirty="0" smtClean="0">
                <a:solidFill>
                  <a:srgbClr val="009999"/>
                </a:solidFill>
              </a:rPr>
              <a:t> </a:t>
            </a:r>
            <a:r>
              <a:rPr lang="en-GB" sz="1800" dirty="0" smtClean="0">
                <a:solidFill>
                  <a:srgbClr val="009999"/>
                </a:solidFill>
                <a:hlinkClick r:id="rId3"/>
              </a:rPr>
              <a:t>https://is.gd/AWdedN</a:t>
            </a:r>
            <a:r>
              <a:rPr lang="ru-RU" sz="1800" dirty="0" smtClean="0">
                <a:solidFill>
                  <a:srgbClr val="009999"/>
                </a:solidFill>
              </a:rPr>
              <a:t/>
            </a:r>
            <a:br>
              <a:rPr lang="ru-RU" sz="1800" dirty="0" smtClean="0">
                <a:solidFill>
                  <a:srgbClr val="009999"/>
                </a:solidFill>
              </a:rPr>
            </a:br>
            <a:endParaRPr lang="ru-RU" sz="1800" dirty="0" smtClean="0">
              <a:solidFill>
                <a:srgbClr val="009999"/>
              </a:solidFill>
            </a:endParaRPr>
          </a:p>
        </p:txBody>
      </p:sp>
      <p:sp>
        <p:nvSpPr>
          <p:cNvPr id="13" name="Rectangle 14"/>
          <p:cNvSpPr txBox="1">
            <a:spLocks noChangeArrowheads="1"/>
          </p:cNvSpPr>
          <p:nvPr/>
        </p:nvSpPr>
        <p:spPr>
          <a:xfrm>
            <a:off x="251520" y="5445224"/>
            <a:ext cx="2808312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r>
              <a:rPr lang="uk-UA" dirty="0" smtClean="0">
                <a:solidFill>
                  <a:srgbClr val="006666"/>
                </a:solidFill>
              </a:rPr>
              <a:t>Онлайн  модуль «Освіта на основі життєвих навичок» </a:t>
            </a:r>
          </a:p>
          <a:p>
            <a:pPr lvl="0" algn="ctr" eaLnBrk="0" hangingPunct="0">
              <a:lnSpc>
                <a:spcPct val="90000"/>
              </a:lnSpc>
              <a:buClr>
                <a:srgbClr val="006666"/>
              </a:buClr>
              <a:buSzPct val="90000"/>
              <a:defRPr/>
            </a:pPr>
            <a:r>
              <a:rPr lang="uk-UA" dirty="0" smtClean="0">
                <a:solidFill>
                  <a:srgbClr val="006666"/>
                </a:solidFill>
              </a:rPr>
              <a:t>(24 год.)</a:t>
            </a:r>
            <a:r>
              <a:rPr lang="en-GB" dirty="0" smtClean="0">
                <a:solidFill>
                  <a:srgbClr val="006666"/>
                </a:solidFill>
              </a:rPr>
              <a:t> </a:t>
            </a:r>
            <a:r>
              <a:rPr lang="en-GB" sz="1400" dirty="0" smtClean="0">
                <a:solidFill>
                  <a:srgbClr val="006666"/>
                </a:solidFill>
                <a:hlinkClick r:id="rId4"/>
              </a:rPr>
              <a:t>http://dlse.multycourse.com.ua/ua/</a:t>
            </a:r>
            <a:endParaRPr lang="uk-UA" sz="1400" dirty="0" smtClean="0">
              <a:solidFill>
                <a:srgbClr val="006666"/>
              </a:solidFill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lang="uk-UA" sz="1600" dirty="0" smtClean="0">
              <a:solidFill>
                <a:srgbClr val="006666"/>
              </a:solidFill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lang="uk-UA" sz="1750" dirty="0" smtClean="0">
              <a:solidFill>
                <a:srgbClr val="006666"/>
              </a:solidFill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lang="uk-UA" sz="1750" dirty="0" smtClean="0">
              <a:solidFill>
                <a:srgbClr val="006666"/>
              </a:solidFill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lang="uk-UA" dirty="0" smtClean="0">
              <a:solidFill>
                <a:srgbClr val="006666"/>
              </a:solidFill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lang="uk-UA" dirty="0" smtClean="0">
              <a:solidFill>
                <a:srgbClr val="006666"/>
              </a:solidFill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r>
              <a:rPr lang="uk-UA" dirty="0" smtClean="0">
                <a:solidFill>
                  <a:srgbClr val="006666"/>
                </a:solidFill>
              </a:rPr>
              <a:t> </a:t>
            </a: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endParaRPr kumimoji="0" lang="uk-UA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9789446">
            <a:off x="-1507503" y="1839271"/>
            <a:ext cx="512018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1844808" y="5877272"/>
            <a:ext cx="648072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292080" y="1340768"/>
            <a:ext cx="3672408" cy="1440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b="1" dirty="0" smtClean="0">
                <a:solidFill>
                  <a:srgbClr val="006666"/>
                </a:solidFill>
              </a:rPr>
              <a:t>Обов’язкова складова. </a:t>
            </a:r>
            <a:r>
              <a:rPr lang="uk-UA" dirty="0" smtClean="0">
                <a:solidFill>
                  <a:srgbClr val="006666"/>
                </a:solidFill>
              </a:rPr>
              <a:t>Модуль </a:t>
            </a:r>
            <a:r>
              <a:rPr lang="uk-UA" b="1" dirty="0" smtClean="0">
                <a:solidFill>
                  <a:srgbClr val="006666"/>
                </a:solidFill>
              </a:rPr>
              <a:t> </a:t>
            </a:r>
            <a:r>
              <a:rPr lang="ru-RU" b="1" dirty="0" smtClean="0"/>
              <a:t>«</a:t>
            </a:r>
            <a:r>
              <a:rPr lang="uk-UA" dirty="0" smtClean="0"/>
              <a:t>Особливості викладання</a:t>
            </a:r>
          </a:p>
          <a:p>
            <a:r>
              <a:rPr lang="uk-UA" dirty="0" smtClean="0"/>
              <a:t>навчальних  предметів / інтегрованого курсу «Я досліджую світ» </a:t>
            </a:r>
            <a:r>
              <a:rPr lang="uk-UA" b="1" dirty="0" smtClean="0">
                <a:solidFill>
                  <a:srgbClr val="006666"/>
                </a:solidFill>
              </a:rPr>
              <a:t>(2-4 години)</a:t>
            </a:r>
          </a:p>
          <a:p>
            <a:pPr marL="72000" algn="ctr">
              <a:lnSpc>
                <a:spcPct val="90000"/>
              </a:lnSpc>
              <a:buClr>
                <a:srgbClr val="006666"/>
              </a:buClr>
              <a:buSzPct val="90000"/>
            </a:pPr>
            <a:endParaRPr lang="uk-UA" sz="1750" dirty="0" smtClean="0">
              <a:solidFill>
                <a:srgbClr val="00666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268760"/>
            <a:ext cx="4104456" cy="29854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6666"/>
                </a:solidFill>
              </a:rPr>
              <a:t>Масово в рамках НУШ  відповідно до:</a:t>
            </a:r>
            <a:br>
              <a:rPr lang="uk-UA" b="1" dirty="0" smtClean="0">
                <a:solidFill>
                  <a:srgbClr val="006666"/>
                </a:solidFill>
              </a:rPr>
            </a:br>
            <a:r>
              <a:rPr lang="ru-RU" b="1" dirty="0" smtClean="0">
                <a:solidFill>
                  <a:srgbClr val="006666"/>
                </a:solidFill>
              </a:rPr>
              <a:t>«</a:t>
            </a:r>
            <a:r>
              <a:rPr lang="uk-UA" dirty="0" smtClean="0"/>
              <a:t>Типова освітня програма</a:t>
            </a:r>
          </a:p>
          <a:p>
            <a:r>
              <a:rPr lang="uk-UA" dirty="0" smtClean="0"/>
              <a:t>організації і проведення підвищення кваліфікації педагогічних</a:t>
            </a:r>
          </a:p>
          <a:p>
            <a:r>
              <a:rPr lang="uk-UA" dirty="0" smtClean="0"/>
              <a:t>працівників закладами післядипломної педагогічної освіти</a:t>
            </a:r>
            <a:r>
              <a:rPr lang="ru-RU" dirty="0" smtClean="0"/>
              <a:t>»</a:t>
            </a:r>
            <a:r>
              <a:rPr lang="uk-UA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uk-UA" dirty="0" smtClean="0"/>
              <a:t>ЗАТВЕРДЖЕНО наказом Міністерства освіти і науки України</a:t>
            </a:r>
          </a:p>
          <a:p>
            <a:r>
              <a:rPr lang="uk-UA" dirty="0" smtClean="0"/>
              <a:t>від 15.01.2018 р. № 36</a:t>
            </a:r>
            <a:endParaRPr lang="uk-UA" sz="1600" dirty="0" smtClean="0">
              <a:solidFill>
                <a:srgbClr val="006666"/>
              </a:solidFill>
            </a:endParaRPr>
          </a:p>
          <a:p>
            <a:pPr algn="ctr"/>
            <a:endParaRPr lang="ru-RU" sz="1600" dirty="0">
              <a:solidFill>
                <a:srgbClr val="009999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-828600" y="2636912"/>
            <a:ext cx="36004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14"/>
          <p:cNvSpPr txBox="1">
            <a:spLocks noChangeArrowheads="1"/>
          </p:cNvSpPr>
          <p:nvPr/>
        </p:nvSpPr>
        <p:spPr>
          <a:xfrm>
            <a:off x="1115616" y="4725144"/>
            <a:ext cx="64807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1200"/>
              </a:spcBef>
              <a:buClr>
                <a:srgbClr val="006666"/>
              </a:buClr>
              <a:buSzPct val="90000"/>
              <a:defRPr/>
            </a:pPr>
            <a:r>
              <a:rPr lang="uk-UA" b="1" dirty="0" smtClean="0">
                <a:solidFill>
                  <a:srgbClr val="006666"/>
                </a:solidFill>
              </a:rPr>
              <a:t>Необхідне навчально-методичне забезпечення</a:t>
            </a: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21253272">
            <a:off x="-2395761" y="713784"/>
            <a:ext cx="437049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право 35"/>
          <p:cNvSpPr/>
          <p:nvPr/>
        </p:nvSpPr>
        <p:spPr>
          <a:xfrm rot="8880222">
            <a:off x="-2212267" y="1449069"/>
            <a:ext cx="512018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>
            <a:off x="4636046" y="3501008"/>
            <a:ext cx="512018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4644008" y="2060848"/>
            <a:ext cx="512018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11246327">
            <a:off x="-1311189" y="719473"/>
            <a:ext cx="437049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292080" y="2996952"/>
            <a:ext cx="3672408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b="1" dirty="0" smtClean="0">
                <a:solidFill>
                  <a:srgbClr val="006666"/>
                </a:solidFill>
              </a:rPr>
              <a:t>Вибіркова  складова (очно-заочна)</a:t>
            </a:r>
          </a:p>
          <a:p>
            <a:r>
              <a:rPr lang="uk-UA" b="1" dirty="0" smtClean="0"/>
              <a:t> </a:t>
            </a:r>
            <a:r>
              <a:rPr lang="ru-RU" b="1" dirty="0" smtClean="0"/>
              <a:t>«</a:t>
            </a:r>
            <a:r>
              <a:rPr lang="uk-UA" dirty="0" smtClean="0"/>
              <a:t>Методика викладання</a:t>
            </a:r>
          </a:p>
          <a:p>
            <a:r>
              <a:rPr lang="uk-UA" dirty="0" smtClean="0"/>
              <a:t> інтегрованого курсу  «Я досліджую світ» </a:t>
            </a:r>
            <a:r>
              <a:rPr lang="en-GB" dirty="0" smtClean="0">
                <a:solidFill>
                  <a:srgbClr val="009999"/>
                </a:solidFill>
                <a:hlinkClick r:id="rId3"/>
              </a:rPr>
              <a:t>https://is.gd/AWdedN</a:t>
            </a:r>
            <a:endParaRPr lang="uk-UA" dirty="0" smtClean="0"/>
          </a:p>
          <a:p>
            <a:r>
              <a:rPr lang="uk-UA" b="1" dirty="0" smtClean="0">
                <a:solidFill>
                  <a:srgbClr val="006666"/>
                </a:solidFill>
              </a:rPr>
              <a:t>(очна: 8-16 годин; заочна __годин)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203848" y="5445224"/>
            <a:ext cx="2592288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algn="ctr">
              <a:lnSpc>
                <a:spcPct val="90000"/>
              </a:lnSpc>
              <a:buClr>
                <a:srgbClr val="006666"/>
              </a:buClr>
              <a:buSzPct val="90000"/>
            </a:pPr>
            <a:r>
              <a:rPr lang="uk-UA" dirty="0" smtClean="0">
                <a:solidFill>
                  <a:srgbClr val="006666"/>
                </a:solidFill>
              </a:rPr>
              <a:t>Програми і ресурси очних тренінгів  в рамках обов’язкової </a:t>
            </a:r>
            <a:br>
              <a:rPr lang="uk-UA" dirty="0" smtClean="0">
                <a:solidFill>
                  <a:srgbClr val="006666"/>
                </a:solidFill>
              </a:rPr>
            </a:br>
            <a:r>
              <a:rPr lang="uk-UA" dirty="0" smtClean="0">
                <a:solidFill>
                  <a:srgbClr val="006666"/>
                </a:solidFill>
              </a:rPr>
              <a:t>і вибіркової складових</a:t>
            </a:r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3203848" y="4365104"/>
            <a:ext cx="36004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940152" y="5445224"/>
            <a:ext cx="2952328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Clr>
                <a:srgbClr val="006666"/>
              </a:buClr>
              <a:buSzPct val="90000"/>
            </a:pPr>
            <a:r>
              <a:rPr lang="uk-UA" dirty="0" smtClean="0">
                <a:solidFill>
                  <a:srgbClr val="006666"/>
                </a:solidFill>
              </a:rPr>
              <a:t>Онлайн курс  «Методика компетентісного навчання за курсом ЯДС»</a:t>
            </a:r>
            <a:br>
              <a:rPr lang="uk-UA" dirty="0" smtClean="0">
                <a:solidFill>
                  <a:srgbClr val="006666"/>
                </a:solidFill>
              </a:rPr>
            </a:br>
            <a:r>
              <a:rPr lang="uk-UA" i="1" dirty="0" smtClean="0">
                <a:solidFill>
                  <a:srgbClr val="006666"/>
                </a:solidFill>
              </a:rPr>
              <a:t>(створити!)</a:t>
            </a: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1619671" y="5085184"/>
            <a:ext cx="36004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 rot="5400000">
            <a:off x="4283968" y="5085184"/>
            <a:ext cx="36004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7020272" y="5085184"/>
            <a:ext cx="36004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525</Words>
  <Application>Microsoft Office PowerPoint</Application>
  <PresentationFormat>Экран (4:3)</PresentationFormat>
  <Paragraphs>156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масова підготовка  вчителів на засадах компетентнісного підходу   Наголос на питаннях здоров’я, безпеки,  успішної соціалізації і самореалізації   </vt:lpstr>
      <vt:lpstr>Масова підготовка вчителів </vt:lpstr>
      <vt:lpstr>Слайд 3</vt:lpstr>
      <vt:lpstr>Результати очної підготовки педагогів за курсом ВЖР.   Приклад: Оцінювання вчителями своєї упевненості та налаштованості щодо  інтерактивного навчання дітей</vt:lpstr>
      <vt:lpstr>Результати очної підготовки педагогів за курсом ВЖР.   Приклад: Оцінювання вчителями своєї упевненості та налаштованості щодо  інтерактивного навчання дітей</vt:lpstr>
      <vt:lpstr>     Ресурси для навчання (самонавчання)  вчителів</vt:lpstr>
      <vt:lpstr>ВИКЛИК! Результати оцінювання тренерами НУШ  рівня своєї підготовленості  для компетентісного навчання учнів за курсом ЯДС</vt:lpstr>
      <vt:lpstr>ВИКЛИК! Результати оцінювання тренерами НУШ  рівня своєї підготовленості  для компетентісного навчання учнів за курсом ЯДС</vt:lpstr>
      <vt:lpstr>Підходи до масового навчання вчителів початкової школи   з методики інтегрованого курсу «Я досліджую світ» https://is.gd/AWdedN </vt:lpstr>
      <vt:lpstr>Підсумок: ознаки розроблених ресурсів             </vt:lpstr>
      <vt:lpstr>Слайд 11</vt:lpstr>
      <vt:lpstr>Маємо ресурси  світового рівня.  Спробуйте апробувати їх,  не пожалкуєте!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Vaio</dc:creator>
  <cp:lastModifiedBy>VAIO</cp:lastModifiedBy>
  <cp:revision>505</cp:revision>
  <dcterms:created xsi:type="dcterms:W3CDTF">2016-04-16T08:56:09Z</dcterms:created>
  <dcterms:modified xsi:type="dcterms:W3CDTF">2019-02-16T20:38:26Z</dcterms:modified>
</cp:coreProperties>
</file>