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410635"/>
            <a:ext cx="8458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реформування закладів освіти інтернатного типу.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Заступник начальника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Розпорядження Кабінету Міністрів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09.08.2017 року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526-р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uk-UA" dirty="0" smtClean="0"/>
              <a:t>Національну </a:t>
            </a:r>
            <a:r>
              <a:rPr lang="uk-UA" dirty="0" smtClean="0"/>
              <a:t>стратегію реформування системи інституційного догляду та виховання </a:t>
            </a:r>
            <a:r>
              <a:rPr lang="uk-UA" dirty="0" smtClean="0"/>
              <a:t>дітей на 2017-2026 </a:t>
            </a:r>
            <a:r>
              <a:rPr lang="uk-UA" dirty="0" smtClean="0"/>
              <a:t>роки та план заходів з реалізації її І етапу</a:t>
            </a:r>
            <a:r>
              <a:rPr lang="uk-UA" dirty="0" smtClean="0"/>
              <a:t>»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Розпорядження Кабінету Міністрів України</a:t>
            </a:r>
            <a:b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09.08.2017 року  № 526-р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uk-UA" b="1" dirty="0" smtClean="0"/>
              <a:t>І </a:t>
            </a:r>
            <a:r>
              <a:rPr lang="uk-UA" b="1" dirty="0" smtClean="0"/>
              <a:t>етап –   (2017-2018)   </a:t>
            </a:r>
            <a:r>
              <a:rPr lang="uk-UA" u="sng" dirty="0" smtClean="0"/>
              <a:t>підготовчий </a:t>
            </a:r>
            <a:endParaRPr lang="ru-RU" dirty="0" smtClean="0"/>
          </a:p>
          <a:p>
            <a:r>
              <a:rPr lang="uk-UA" b="1" dirty="0" smtClean="0"/>
              <a:t>ІІ етап –  (2019 - 2024 роки)</a:t>
            </a:r>
            <a:r>
              <a:rPr lang="uk-UA" dirty="0" smtClean="0"/>
              <a:t> - </a:t>
            </a:r>
            <a:r>
              <a:rPr lang="uk-UA" u="sng" dirty="0" smtClean="0"/>
              <a:t>реалізація реформи</a:t>
            </a:r>
            <a:r>
              <a:rPr lang="uk-UA" dirty="0" smtClean="0"/>
              <a:t> - передбачає:</a:t>
            </a:r>
            <a:endParaRPr lang="ru-RU" dirty="0" smtClean="0"/>
          </a:p>
          <a:p>
            <a:r>
              <a:rPr lang="uk-UA" dirty="0" smtClean="0"/>
              <a:t>виконання регіональних планів реформування системи інституційного догляду та виховання дітей.</a:t>
            </a:r>
            <a:endParaRPr lang="ru-RU" dirty="0" smtClean="0"/>
          </a:p>
          <a:p>
            <a:r>
              <a:rPr lang="uk-UA" b="1" dirty="0" smtClean="0"/>
              <a:t>ІІІ етап –  (2025 - 2026 роки)</a:t>
            </a:r>
            <a:r>
              <a:rPr lang="uk-UA" dirty="0" smtClean="0"/>
              <a:t> - </a:t>
            </a:r>
            <a:r>
              <a:rPr lang="uk-UA" u="sng" dirty="0" smtClean="0"/>
              <a:t>підсумковий</a:t>
            </a:r>
            <a:endParaRPr lang="ru-RU" dirty="0" smtClean="0"/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Розпорядження Кабінету Міністрів України</a:t>
            </a:r>
            <a:b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09.08.2017 року  № 526-р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 періоди трансформації: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300" b="1" u="sng" dirty="0" smtClean="0">
                <a:latin typeface="Times New Roman" pitchFamily="18" charset="0"/>
                <a:cs typeface="Times New Roman" pitchFamily="18" charset="0"/>
              </a:rPr>
              <a:t>короткостроковий</a:t>
            </a:r>
            <a:r>
              <a:rPr lang="uk-UA" sz="3300" u="sng" dirty="0" smtClean="0">
                <a:latin typeface="Times New Roman" pitchFamily="18" charset="0"/>
                <a:cs typeface="Times New Roman" pitchFamily="18" charset="0"/>
              </a:rPr>
              <a:t> - 2018-2020 рр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. (якщо заклад отримав </a:t>
            </a:r>
            <a:r>
              <a:rPr lang="uk-UA" sz="3300" u="sng" dirty="0" smtClean="0">
                <a:latin typeface="Times New Roman" pitchFamily="18" charset="0"/>
                <a:cs typeface="Times New Roman" pitchFamily="18" charset="0"/>
              </a:rPr>
              <a:t>оцінку 50 і менше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, це означає, що умови перебування у ньому є найгіршими і він має розпочати трансформацію у короткостроковому періоді)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300" b="1" u="sng" dirty="0" smtClean="0">
                <a:latin typeface="Times New Roman" pitchFamily="18" charset="0"/>
                <a:cs typeface="Times New Roman" pitchFamily="18" charset="0"/>
              </a:rPr>
              <a:t>середньостроковий</a:t>
            </a:r>
            <a:r>
              <a:rPr lang="uk-UA" sz="3300" u="sng" dirty="0" smtClean="0">
                <a:latin typeface="Times New Roman" pitchFamily="18" charset="0"/>
                <a:cs typeface="Times New Roman" pitchFamily="18" charset="0"/>
              </a:rPr>
              <a:t> - 2021-2022 рр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.( якщо заклад отримав </a:t>
            </a:r>
            <a:r>
              <a:rPr lang="uk-UA" sz="3300" u="sng" dirty="0" smtClean="0">
                <a:latin typeface="Times New Roman" pitchFamily="18" charset="0"/>
                <a:cs typeface="Times New Roman" pitchFamily="18" charset="0"/>
              </a:rPr>
              <a:t>оцінку від 51 до 60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балів, то йому потрібно встановити період трансформації </a:t>
            </a:r>
            <a:r>
              <a:rPr lang="uk-UA" sz="3300" dirty="0" err="1" smtClean="0">
                <a:latin typeface="Times New Roman" pitchFamily="18" charset="0"/>
                <a:cs typeface="Times New Roman" pitchFamily="18" charset="0"/>
              </a:rPr>
              <a:t>„середньостроковий”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300" b="1" u="sng" dirty="0" smtClean="0">
                <a:latin typeface="Times New Roman" pitchFamily="18" charset="0"/>
                <a:cs typeface="Times New Roman" pitchFamily="18" charset="0"/>
              </a:rPr>
              <a:t>довгостроковий </a:t>
            </a:r>
            <a:r>
              <a:rPr lang="uk-UA" sz="3300" u="sng" dirty="0" smtClean="0">
                <a:latin typeface="Times New Roman" pitchFamily="18" charset="0"/>
                <a:cs typeface="Times New Roman" pitchFamily="18" charset="0"/>
              </a:rPr>
              <a:t>- починаючи з 2023 року 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(якщо заклад отримав </a:t>
            </a:r>
            <a:r>
              <a:rPr lang="uk-UA" sz="3300" u="sng" dirty="0" smtClean="0">
                <a:latin typeface="Times New Roman" pitchFamily="18" charset="0"/>
                <a:cs typeface="Times New Roman" pitchFamily="18" charset="0"/>
              </a:rPr>
              <a:t>оцінку 61 і вище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балів, то йому потрібно встановити період трансформації </a:t>
            </a:r>
            <a:r>
              <a:rPr lang="uk-UA" sz="3300" dirty="0" err="1" smtClean="0">
                <a:latin typeface="Times New Roman" pitchFamily="18" charset="0"/>
                <a:cs typeface="Times New Roman" pitchFamily="18" charset="0"/>
              </a:rPr>
              <a:t>„довгостроковий”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Рішення Харківської обласної ради </a:t>
            </a:r>
          </a:p>
          <a:p>
            <a:pPr algn="just">
              <a:buNone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 30.08.2018 року  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774-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</a:p>
          <a:p>
            <a:pPr algn="just">
              <a:buNone/>
            </a:pP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«Про затвердження регіональної Програми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реформування системи інституційного догляду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виховання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дітей у Харківській області на 2018-2026 роки»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Основні цілі програми у сфері освіти: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sz="3600" dirty="0" smtClean="0"/>
              <a:t>забезпечення </a:t>
            </a:r>
            <a:r>
              <a:rPr lang="uk-UA" sz="3600" dirty="0" smtClean="0"/>
              <a:t>у регіоні </a:t>
            </a:r>
            <a:r>
              <a:rPr lang="uk-UA" sz="3600" u="sng" dirty="0" smtClean="0"/>
              <a:t>надання якісних освітніх послуг для дітей дошкільного та шкільного віку</a:t>
            </a:r>
            <a:r>
              <a:rPr lang="uk-UA" sz="3600" dirty="0" smtClean="0"/>
              <a:t> з метою попередження потрапляння дітей у заклади інституційного догляду;</a:t>
            </a:r>
            <a:endParaRPr lang="ru-RU" sz="3600" dirty="0" smtClean="0"/>
          </a:p>
          <a:p>
            <a:pPr>
              <a:buNone/>
            </a:pPr>
            <a:r>
              <a:rPr lang="uk-UA" sz="3600" dirty="0" smtClean="0"/>
              <a:t> </a:t>
            </a:r>
            <a:endParaRPr lang="ru-RU" sz="3600" dirty="0" smtClean="0"/>
          </a:p>
          <a:p>
            <a:pPr lvl="0"/>
            <a:r>
              <a:rPr lang="uk-UA" sz="3600" dirty="0" smtClean="0"/>
              <a:t>забезпечення </a:t>
            </a:r>
            <a:r>
              <a:rPr lang="uk-UA" sz="3600" u="sng" dirty="0" smtClean="0"/>
              <a:t>якісної організації та ефективного здійснення інклюзивної освіти</a:t>
            </a:r>
            <a:r>
              <a:rPr lang="uk-UA" sz="3600" dirty="0" smtClean="0"/>
              <a:t> в умовах дошкільної та загальної середньої освіти;</a:t>
            </a:r>
            <a:endParaRPr lang="ru-RU" sz="3600" dirty="0" smtClean="0"/>
          </a:p>
          <a:p>
            <a:pPr>
              <a:buNone/>
            </a:pPr>
            <a:r>
              <a:rPr lang="uk-UA" sz="3600" dirty="0" smtClean="0"/>
              <a:t> </a:t>
            </a:r>
            <a:endParaRPr lang="ru-RU" sz="3600" dirty="0" smtClean="0"/>
          </a:p>
          <a:p>
            <a:pPr lvl="0"/>
            <a:r>
              <a:rPr lang="uk-UA" sz="3600" dirty="0" smtClean="0"/>
              <a:t>забезпечення </a:t>
            </a:r>
            <a:r>
              <a:rPr lang="uk-UA" sz="3600" u="sng" dirty="0" smtClean="0"/>
              <a:t>інноваційних підходів до реалізації</a:t>
            </a:r>
            <a:r>
              <a:rPr lang="uk-UA" sz="3600" dirty="0" smtClean="0"/>
              <a:t> завдань навчання </a:t>
            </a:r>
            <a:r>
              <a:rPr lang="uk-UA" sz="3600" u="sng" dirty="0" smtClean="0"/>
              <a:t>дітей з особливими освітніми потребами</a:t>
            </a:r>
            <a:r>
              <a:rPr lang="uk-UA" sz="3600" dirty="0" smtClean="0"/>
              <a:t>.</a:t>
            </a:r>
            <a:endParaRPr lang="ru-RU" sz="3600" dirty="0" smtClean="0"/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Основні цілі програми у сфері освіти: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uk-UA" dirty="0" smtClean="0"/>
              <a:t>З </a:t>
            </a:r>
            <a:r>
              <a:rPr lang="uk-UA" b="1" dirty="0" smtClean="0"/>
              <a:t>28</a:t>
            </a:r>
            <a:r>
              <a:rPr lang="uk-UA" dirty="0" smtClean="0"/>
              <a:t> закладів освіти інтернатного </a:t>
            </a:r>
            <a:r>
              <a:rPr lang="uk-UA" u="sng" dirty="0" smtClean="0"/>
              <a:t>типу обласного та державного підпорядкування,</a:t>
            </a:r>
            <a:r>
              <a:rPr lang="uk-UA" dirty="0" smtClean="0"/>
              <a:t> з них:</a:t>
            </a:r>
            <a:endParaRPr lang="ru-RU" dirty="0" smtClean="0"/>
          </a:p>
          <a:p>
            <a:pPr fontAlgn="base"/>
            <a:r>
              <a:rPr lang="uk-UA" dirty="0" smtClean="0"/>
              <a:t> </a:t>
            </a:r>
            <a:r>
              <a:rPr lang="uk-UA" b="1" dirty="0" smtClean="0"/>
              <a:t>2 заклади освіти</a:t>
            </a:r>
            <a:r>
              <a:rPr lang="uk-UA" dirty="0" smtClean="0"/>
              <a:t> підпадають під трансформацію у </a:t>
            </a:r>
            <a:r>
              <a:rPr lang="uk-UA" b="1" dirty="0" smtClean="0"/>
              <a:t>2019-2020 </a:t>
            </a:r>
            <a:r>
              <a:rPr lang="uk-UA" dirty="0" smtClean="0"/>
              <a:t>роках (</a:t>
            </a:r>
            <a:r>
              <a:rPr lang="uk-UA" dirty="0" err="1" smtClean="0"/>
              <a:t>Сахновщинський</a:t>
            </a:r>
            <a:r>
              <a:rPr lang="uk-UA" dirty="0" smtClean="0"/>
              <a:t> навчально-реабілітаційний центр, Куп’янський НВК); </a:t>
            </a:r>
            <a:endParaRPr lang="ru-RU" dirty="0" smtClean="0"/>
          </a:p>
          <a:p>
            <a:pPr fontAlgn="base"/>
            <a:r>
              <a:rPr lang="uk-UA" dirty="0" smtClean="0"/>
              <a:t> </a:t>
            </a:r>
            <a:r>
              <a:rPr lang="uk-UA" b="1" dirty="0" smtClean="0"/>
              <a:t>21  заклад освіти у 2021</a:t>
            </a:r>
            <a:r>
              <a:rPr lang="uk-UA" dirty="0" smtClean="0"/>
              <a:t> році (це санаторні, спеціалізовані та спеціальні школи-інтернати);</a:t>
            </a:r>
            <a:endParaRPr lang="ru-RU" dirty="0" smtClean="0"/>
          </a:p>
          <a:p>
            <a:pPr fontAlgn="base"/>
            <a:r>
              <a:rPr lang="uk-UA" dirty="0" smtClean="0"/>
              <a:t> </a:t>
            </a:r>
            <a:r>
              <a:rPr lang="uk-UA" b="1" dirty="0" smtClean="0"/>
              <a:t>5</a:t>
            </a:r>
            <a:r>
              <a:rPr lang="uk-UA" dirty="0" smtClean="0"/>
              <a:t> закладів – </a:t>
            </a:r>
            <a:r>
              <a:rPr lang="uk-UA" u="sng" dirty="0" smtClean="0"/>
              <a:t>не підлягають трансформації </a:t>
            </a:r>
            <a:r>
              <a:rPr lang="uk-UA" dirty="0" smtClean="0"/>
              <a:t>(спортивного профілю та з військово-фізичною підготовкою).  </a:t>
            </a:r>
            <a:endParaRPr lang="ru-RU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1947</TotalTime>
  <Words>306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 Про реформування закладів освіти інтернатного типу.   </vt:lpstr>
      <vt:lpstr>Нормативно – правові документи</vt:lpstr>
      <vt:lpstr>Розпорядження Кабінету Міністрів України Від 09.08.2017 року  № 526-р  </vt:lpstr>
      <vt:lpstr>Розпорядження Кабінету Міністрів України Від 09.08.2017 року  № 526-р  </vt:lpstr>
      <vt:lpstr>Нормативно – правові документи</vt:lpstr>
      <vt:lpstr>Основні цілі програми у сфері освіти: </vt:lpstr>
      <vt:lpstr>Основні цілі програми у сфері освіти: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187</cp:revision>
  <dcterms:created xsi:type="dcterms:W3CDTF">2016-11-21T11:49:04Z</dcterms:created>
  <dcterms:modified xsi:type="dcterms:W3CDTF">2019-02-20T07:06:28Z</dcterms:modified>
</cp:coreProperties>
</file>