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9" r:id="rId1"/>
  </p:sldMasterIdLst>
  <p:notesMasterIdLst>
    <p:notesMasterId r:id="rId22"/>
  </p:notesMasterIdLst>
  <p:sldIdLst>
    <p:sldId id="311" r:id="rId2"/>
    <p:sldId id="367" r:id="rId3"/>
    <p:sldId id="382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77" r:id="rId14"/>
    <p:sldId id="378" r:id="rId15"/>
    <p:sldId id="379" r:id="rId16"/>
    <p:sldId id="368" r:id="rId17"/>
    <p:sldId id="392" r:id="rId18"/>
    <p:sldId id="369" r:id="rId19"/>
    <p:sldId id="391" r:id="rId20"/>
    <p:sldId id="353" r:id="rId21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00FFFF"/>
    <a:srgbClr val="0000CC"/>
    <a:srgbClr val="3333CC"/>
    <a:srgbClr val="99FF99"/>
    <a:srgbClr val="FF0066"/>
    <a:srgbClr val="6B1A74"/>
    <a:srgbClr val="7D952F"/>
    <a:srgbClr val="00A87C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435" autoAdjust="0"/>
  </p:normalViewPr>
  <p:slideViewPr>
    <p:cSldViewPr>
      <p:cViewPr varScale="1">
        <p:scale>
          <a:sx n="94" d="100"/>
          <a:sy n="94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Динаміка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/>
              <a:t>спалахів</a:t>
            </a:r>
            <a:r>
              <a:rPr lang="ru-RU" dirty="0"/>
              <a:t> ГКІ в </a:t>
            </a:r>
            <a:r>
              <a:rPr lang="ru-RU" dirty="0" err="1"/>
              <a:t>Україні</a:t>
            </a:r>
            <a:endParaRPr lang="ru-RU" dirty="0"/>
          </a:p>
        </c:rich>
      </c:tx>
      <c:layout>
        <c:manualLayout>
          <c:xMode val="edge"/>
          <c:yMode val="edge"/>
          <c:x val="0.24507470992355462"/>
          <c:y val="0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6.7592157537684855E-2"/>
          <c:y val="0.1222213667795851"/>
          <c:w val="0.91637869856431875"/>
          <c:h val="0.7353553876342869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спалахів ГКІ в Україні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100000" t="100000"/>
              </a:path>
              <a:tileRect r="-100000" b="-100000"/>
            </a:gradFill>
          </c:spPr>
          <c:dLbls>
            <c:dLbl>
              <c:idx val="0"/>
              <c:layout>
                <c:manualLayout>
                  <c:x val="4.6296296296296354E-3"/>
                  <c:y val="-4.892952222440540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7CE-4D75-99EC-C45357945089}"/>
                </c:ext>
              </c:extLst>
            </c:dLbl>
            <c:dLbl>
              <c:idx val="1"/>
              <c:layout>
                <c:manualLayout>
                  <c:x val="-1.5432098765432122E-3"/>
                  <c:y val="-4.281333194635484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7CE-4D75-99EC-C45357945089}"/>
                </c:ext>
              </c:extLst>
            </c:dLbl>
            <c:dLbl>
              <c:idx val="2"/>
              <c:layout>
                <c:manualLayout>
                  <c:x val="4.6296296296296354E-3"/>
                  <c:y val="-5.19876173634308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7CE-4D75-99EC-C45357945089}"/>
                </c:ext>
              </c:extLst>
            </c:dLbl>
            <c:dLbl>
              <c:idx val="3"/>
              <c:layout>
                <c:manualLayout>
                  <c:x val="0"/>
                  <c:y val="-3.975523680732945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7CE-4D75-99EC-C45357945089}"/>
                </c:ext>
              </c:extLst>
            </c:dLbl>
            <c:dLbl>
              <c:idx val="4"/>
              <c:layout>
                <c:manualLayout>
                  <c:x val="8.7431693989071056E-3"/>
                  <c:y val="-3.67815204235184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7CE-4D75-99EC-C45357945089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рік</c:v>
                </c:pt>
                <c:pt idx="1">
                  <c:v>2015 рік</c:v>
                </c:pt>
                <c:pt idx="2">
                  <c:v>2016 рік</c:v>
                </c:pt>
                <c:pt idx="3">
                  <c:v>2017 рік</c:v>
                </c:pt>
                <c:pt idx="4">
                  <c:v>2018 рік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</c:v>
                </c:pt>
                <c:pt idx="1">
                  <c:v>101</c:v>
                </c:pt>
                <c:pt idx="2">
                  <c:v>142</c:v>
                </c:pt>
                <c:pt idx="3">
                  <c:v>163</c:v>
                </c:pt>
                <c:pt idx="4">
                  <c:v>163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5-47CE-4D75-99EC-C45357945089}"/>
            </c:ext>
          </c:extLst>
        </c:ser>
        <c:dLbls/>
        <c:shape val="box"/>
        <c:axId val="87569152"/>
        <c:axId val="87570688"/>
        <c:axId val="0"/>
      </c:bar3DChart>
      <c:catAx>
        <c:axId val="87569152"/>
        <c:scaling>
          <c:orientation val="minMax"/>
        </c:scaling>
        <c:axPos val="b"/>
        <c:numFmt formatCode="General" sourceLinked="1"/>
        <c:tickLblPos val="nextTo"/>
        <c:crossAx val="87570688"/>
        <c:crosses val="autoZero"/>
        <c:auto val="1"/>
        <c:lblAlgn val="ctr"/>
        <c:lblOffset val="100"/>
      </c:catAx>
      <c:valAx>
        <c:axId val="87570688"/>
        <c:scaling>
          <c:orientation val="minMax"/>
        </c:scaling>
        <c:axPos val="l"/>
        <c:majorGridlines/>
        <c:numFmt formatCode="General" sourceLinked="1"/>
        <c:tickLblPos val="nextTo"/>
        <c:crossAx val="87569152"/>
        <c:crosses val="autoZero"/>
        <c:crossBetween val="between"/>
      </c:valAx>
      <c:spPr>
        <a:noFill/>
        <a:ln w="22654">
          <a:noFill/>
        </a:ln>
      </c:spPr>
    </c:plotArea>
    <c:plotVisOnly val="1"/>
    <c:dispBlanksAs val="gap"/>
  </c:chart>
  <c:txPr>
    <a:bodyPr/>
    <a:lstStyle/>
    <a:p>
      <a:pPr>
        <a:defRPr sz="1605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569702717940427E-2"/>
          <c:y val="1.6186629322376262E-2"/>
          <c:w val="0.947291860159162"/>
          <c:h val="0.968683393366169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закладів</c:v>
                </c:pt>
              </c:strCache>
            </c:strRef>
          </c:tx>
          <c:explosion val="25"/>
          <c:dPt>
            <c:idx val="0"/>
            <c:spPr>
              <a:solidFill>
                <a:srgbClr val="0000CC"/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EA-4D14-A808-2FE4DDE1AC76}"/>
              </c:ext>
            </c:extLst>
          </c:dPt>
          <c:dPt>
            <c:idx val="1"/>
            <c:spPr>
              <a:solidFill>
                <a:srgbClr val="FF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EA-4D14-A808-2FE4DDE1AC76}"/>
              </c:ext>
            </c:extLst>
          </c:dPt>
          <c:dLbls>
            <c:dLbl>
              <c:idx val="0"/>
              <c:layout>
                <c:manualLayout>
                  <c:x val="7.1536134466022624E-2"/>
                  <c:y val="5.2448693793695829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EA-4D14-A808-2FE4DDE1AC76}"/>
                </c:ext>
              </c:extLst>
            </c:dLbl>
            <c:dLbl>
              <c:idx val="1"/>
              <c:layout>
                <c:manualLayout>
                  <c:x val="-0.10745949014404893"/>
                  <c:y val="0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EA-4D14-A808-2FE4DDE1AC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перевірено</c:v>
                </c:pt>
                <c:pt idx="1">
                  <c:v>не перевірено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549</c:v>
                </c:pt>
                <c:pt idx="1">
                  <c:v>190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EA-4D14-A808-2FE4DDE1AC76}"/>
            </c:ext>
          </c:extLst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2192112917517676E-2"/>
          <c:y val="4.151683012325133E-2"/>
          <c:w val="0.92718689851268588"/>
          <c:h val="0.62090738567963577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dLbl>
              <c:idx val="0"/>
              <c:layout>
                <c:manualLayout>
                  <c:x val="9.8765091950411745E-3"/>
                  <c:y val="-6.237773105178189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408-4045-BFE8-9E3F9A2D0D7B}"/>
                </c:ext>
              </c:extLst>
            </c:dLbl>
            <c:dLbl>
              <c:idx val="1"/>
              <c:layout>
                <c:manualLayout>
                  <c:x val="1.1287439080047056E-2"/>
                  <c:y val="6.237773105178189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08-4045-BFE8-9E3F9A2D0D7B}"/>
                </c:ext>
              </c:extLst>
            </c:dLbl>
            <c:dLbl>
              <c:idx val="2"/>
              <c:layout>
                <c:manualLayout>
                  <c:x val="1.2698368965052931E-2"/>
                  <c:y val="5.717892626163133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08-4045-BFE8-9E3F9A2D0D7B}"/>
                </c:ext>
              </c:extLst>
            </c:dLbl>
            <c:dLbl>
              <c:idx val="3"/>
              <c:layout>
                <c:manualLayout>
                  <c:x val="1.5520228735064803E-2"/>
                  <c:y val="1.24755462103564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408-4045-BFE8-9E3F9A2D0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наявність результатів дослідження питної води</c:v>
                </c:pt>
                <c:pt idx="1">
                  <c:v>погоджено примірне двотижневе меню</c:v>
                </c:pt>
                <c:pt idx="2">
                  <c:v>погоджено перелік постачальників</c:v>
                </c:pt>
                <c:pt idx="3">
                  <c:v>наявність даних про медогляд і гігієнічне навчання персоналу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424</c:v>
                </c:pt>
                <c:pt idx="1">
                  <c:v>555</c:v>
                </c:pt>
                <c:pt idx="2">
                  <c:v>505</c:v>
                </c:pt>
                <c:pt idx="3">
                  <c:v>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408-4045-BFE8-9E3F9A2D0D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B8FFB8">
                  <a:lumMod val="25000"/>
                </a:srgbClr>
              </a:solidFill>
            </a:ln>
          </c:spPr>
          <c:cat>
            <c:strRef>
              <c:f>Лист1!$A$2:$A$5</c:f>
              <c:strCache>
                <c:ptCount val="4"/>
                <c:pt idx="0">
                  <c:v>наявність результатів дослідження питної води</c:v>
                </c:pt>
                <c:pt idx="1">
                  <c:v>погоджено примірне двотижневе меню</c:v>
                </c:pt>
                <c:pt idx="2">
                  <c:v>погоджено перелік постачальників</c:v>
                </c:pt>
                <c:pt idx="3">
                  <c:v>наявність даних про медогляд і гігієнічне навчання персоналу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315</c:v>
                </c:pt>
                <c:pt idx="1">
                  <c:v>184</c:v>
                </c:pt>
                <c:pt idx="2">
                  <c:v>234</c:v>
                </c:pt>
                <c:pt idx="3">
                  <c:v>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408-4045-BFE8-9E3F9A2D0D7B}"/>
            </c:ext>
          </c:extLst>
        </c:ser>
        <c:dLbls/>
        <c:shape val="cylinder"/>
        <c:axId val="88058496"/>
        <c:axId val="88076672"/>
        <c:axId val="0"/>
      </c:bar3DChart>
      <c:catAx>
        <c:axId val="88058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8076672"/>
        <c:crosses val="autoZero"/>
        <c:auto val="1"/>
        <c:lblAlgn val="ctr"/>
        <c:lblOffset val="100"/>
      </c:catAx>
      <c:valAx>
        <c:axId val="88076672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805849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468" cy="493941"/>
          </a:xfrm>
          <a:prstGeom prst="rect">
            <a:avLst/>
          </a:prstGeom>
        </p:spPr>
        <p:txBody>
          <a:bodyPr vert="horz" lIns="90359" tIns="45179" rIns="90359" bIns="45179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742" y="0"/>
            <a:ext cx="2918468" cy="493941"/>
          </a:xfrm>
          <a:prstGeom prst="rect">
            <a:avLst/>
          </a:prstGeom>
        </p:spPr>
        <p:txBody>
          <a:bodyPr vert="horz" lIns="90359" tIns="45179" rIns="90359" bIns="45179" rtlCol="0"/>
          <a:lstStyle>
            <a:lvl1pPr algn="r">
              <a:defRPr sz="1200"/>
            </a:lvl1pPr>
          </a:lstStyle>
          <a:p>
            <a:pPr>
              <a:defRPr/>
            </a:pPr>
            <a:fld id="{56DFC5EF-CBC3-4E40-A9DB-35FB23F2BA68}" type="datetimeFigureOut">
              <a:rPr lang="uk-UA"/>
              <a:pPr>
                <a:defRPr/>
              </a:pPr>
              <a:t>20.05.2019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59" tIns="45179" rIns="90359" bIns="45179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731" y="4687750"/>
            <a:ext cx="5389852" cy="4437652"/>
          </a:xfrm>
          <a:prstGeom prst="rect">
            <a:avLst/>
          </a:prstGeom>
        </p:spPr>
        <p:txBody>
          <a:bodyPr vert="horz" lIns="90359" tIns="45179" rIns="90359" bIns="4517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809"/>
            <a:ext cx="2918468" cy="493941"/>
          </a:xfrm>
          <a:prstGeom prst="rect">
            <a:avLst/>
          </a:prstGeom>
        </p:spPr>
        <p:txBody>
          <a:bodyPr vert="horz" lIns="90359" tIns="45179" rIns="90359" bIns="4517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742" y="9370809"/>
            <a:ext cx="2918468" cy="493941"/>
          </a:xfrm>
          <a:prstGeom prst="rect">
            <a:avLst/>
          </a:prstGeom>
        </p:spPr>
        <p:txBody>
          <a:bodyPr vert="horz" lIns="90359" tIns="45179" rIns="90359" bIns="45179" rtlCol="0" anchor="b"/>
          <a:lstStyle>
            <a:lvl1pPr algn="r">
              <a:defRPr sz="1200"/>
            </a:lvl1pPr>
          </a:lstStyle>
          <a:p>
            <a:pPr>
              <a:defRPr/>
            </a:pPr>
            <a:fld id="{CF1C9BAD-292F-42E9-AF81-D37F760248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01527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6FE12-C760-4687-BE7E-5577C5CB26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47275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E462F-50EC-466A-ADF8-77DEA3449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82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E462F-50EC-466A-ADF8-77DEA3449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213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E462F-50EC-466A-ADF8-77DEA3449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62156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E462F-50EC-466A-ADF8-77DEA3449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60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E462F-50EC-466A-ADF8-77DEA3449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339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E462F-50EC-466A-ADF8-77DEA3449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964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52ABE-66CF-488A-B490-22141A0240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7049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5D0B4-4C80-4A6A-866C-DF5FF7FB16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564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0BBEC-4BB3-41EE-80E2-2A6341BB3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542200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D48B-DC82-4D84-B73D-8F889E498C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1136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E35D9-151F-4352-8C7A-491144DB37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626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32B12-1D30-46B1-9FC4-453CF24313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17711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45A5A-4466-45EF-9A30-D5D7E2B113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2390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CAC57-8297-4F2D-9983-D61006DB08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65569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2C209-F74E-4AE9-8429-AF106E6998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5947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67B88-8F9B-4390-BA72-D94B5E9303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5892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98B6D-45D9-4850-BFEA-BB080EC88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29655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1">
                <a:lumMod val="20000"/>
                <a:lumOff val="80000"/>
                <a:alpha val="6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5E462F-50EC-466A-ADF8-77DEA3449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90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  <p:sldLayoutId id="2147484211" r:id="rId12"/>
    <p:sldLayoutId id="2147484212" r:id="rId13"/>
    <p:sldLayoutId id="2147484213" r:id="rId14"/>
    <p:sldLayoutId id="2147484214" r:id="rId15"/>
    <p:sldLayoutId id="2147484215" r:id="rId16"/>
    <p:sldLayoutId id="2147484216" r:id="rId17"/>
    <p:sldLayoutId id="2147484217" r:id="rId18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95288" y="292417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634" y="692696"/>
            <a:ext cx="8893621" cy="292317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31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+mn-ea"/>
                <a:cs typeface="+mn-cs"/>
              </a:rPr>
              <a:t>ВИМОГИ САНІТАРНОГО ЗАКОНОДАВСТВА ПРИ ОРГАНІЗАЦІЇ ОЗДОРОВЛЕННЯ ТА ВІДПОЧИНКУ ДІТЕЙ ВЛІТКУ</a:t>
            </a:r>
            <a:endParaRPr lang="ru-RU" sz="3100" b="1" i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3316" name="Rectangle 0"/>
          <p:cNvSpPr txBox="1">
            <a:spLocks noChangeArrowheads="1"/>
          </p:cNvSpPr>
          <p:nvPr/>
        </p:nvSpPr>
        <p:spPr bwMode="auto">
          <a:xfrm>
            <a:off x="142875" y="6286500"/>
            <a:ext cx="2347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>
              <a:spcBef>
                <a:spcPts val="300"/>
              </a:spcBef>
              <a:buClr>
                <a:srgbClr val="0BD0D9"/>
              </a:buClr>
            </a:pPr>
            <a:r>
              <a:rPr lang="ru-RU" sz="2400" b="1" dirty="0">
                <a:solidFill>
                  <a:srgbClr val="3333CC"/>
                </a:solidFill>
                <a:latin typeface="Bookman Old Style" pitchFamily="18" charset="0"/>
              </a:rPr>
              <a:t>21.05.2019</a:t>
            </a:r>
          </a:p>
        </p:txBody>
      </p:sp>
      <p:sp>
        <p:nvSpPr>
          <p:cNvPr id="13317" name="Rectangle 0"/>
          <p:cNvSpPr>
            <a:spLocks noChangeArrowheads="1"/>
          </p:cNvSpPr>
          <p:nvPr/>
        </p:nvSpPr>
        <p:spPr bwMode="auto">
          <a:xfrm>
            <a:off x="2123728" y="4143375"/>
            <a:ext cx="702027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algn="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uk-UA" sz="2400" b="1" dirty="0">
                <a:solidFill>
                  <a:srgbClr val="3333CC"/>
                </a:solidFill>
                <a:latin typeface="Bookman Old Style" pitchFamily="18" charset="0"/>
              </a:rPr>
              <a:t>Єфімова Тетяна Борисівна </a:t>
            </a:r>
          </a:p>
          <a:p>
            <a:pPr marL="63500" algn="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uk-UA" sz="2000" b="1" dirty="0">
                <a:solidFill>
                  <a:srgbClr val="3333CC"/>
                </a:solidFill>
                <a:latin typeface="Bookman Old Style" pitchFamily="18" charset="0"/>
              </a:rPr>
              <a:t>головний спеціаліст </a:t>
            </a:r>
          </a:p>
          <a:p>
            <a:pPr marL="63500" algn="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uk-UA" sz="2000" b="1" dirty="0">
                <a:solidFill>
                  <a:srgbClr val="3333CC"/>
                </a:solidFill>
                <a:latin typeface="Bookman Old Style" pitchFamily="18" charset="0"/>
              </a:rPr>
              <a:t>відділу безпеки середовища життєдіяльності </a:t>
            </a:r>
          </a:p>
          <a:p>
            <a:pPr marL="63500" algn="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uk-UA" sz="2000" b="1" dirty="0">
                <a:solidFill>
                  <a:srgbClr val="3333CC"/>
                </a:solidFill>
                <a:latin typeface="Bookman Old Style" pitchFamily="18" charset="0"/>
              </a:rPr>
              <a:t>Управління державного нагляду за дотриманням санітарного законодавства Головного управління Держпродспоживслужби в Харківській області</a:t>
            </a:r>
            <a:endParaRPr lang="ru-RU" sz="2000" b="1" dirty="0">
              <a:solidFill>
                <a:srgbClr val="3333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465196"/>
            <a:ext cx="7056784" cy="8367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ІІ. У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період </a:t>
            </a: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ФУНКЦІОНУВАННЯ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Rectangle 0"/>
          <p:cNvSpPr txBox="1">
            <a:spLocks noChangeArrowheads="1"/>
          </p:cNvSpPr>
          <p:nvPr/>
        </p:nvSpPr>
        <p:spPr bwMode="auto">
          <a:xfrm>
            <a:off x="395536" y="1412776"/>
            <a:ext cx="842493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lvl="2" indent="-2286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Здійснення контролю за дотриманням вимог санітарного законодавства</a:t>
            </a:r>
          </a:p>
          <a:p>
            <a:pPr marL="228600" lvl="2" indent="-2286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Проведення лабораторного контролю якості питної води за необхідності</a:t>
            </a:r>
          </a:p>
          <a:p>
            <a:pPr marL="228600" lvl="2" indent="-2286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Проведення лабораторного контролю якості води з місць купання 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(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</a:rPr>
              <a:t>кожну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 зміну 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у період купального сезону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</a:rPr>
              <a:t>не менше 2 точок 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відбору)</a:t>
            </a:r>
            <a:endParaRPr lang="uk-UA" sz="2200" b="1" dirty="0">
              <a:latin typeface="Bookman Old Style" pitchFamily="18" charset="0"/>
              <a:ea typeface="+mj-ea"/>
              <a:cs typeface="+mj-cs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uk-UA" sz="2400" b="1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6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Своєчасне </a:t>
            </a:r>
            <a:r>
              <a:rPr lang="uk-UA" sz="26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інформування </a:t>
            </a:r>
            <a:r>
              <a:rPr lang="uk-UA" sz="26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/>
            </a:r>
            <a:br>
              <a:rPr lang="uk-UA" sz="26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</a:br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Головного </a:t>
            </a:r>
            <a:r>
              <a:rPr lang="uk-UA" sz="26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управління про групові випадки інфекційних та неінфекційних захворювань, харчових </a:t>
            </a:r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отруєнь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7596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7056784" cy="8367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ІІ. У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період </a:t>
            </a: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ФУНКЦІОНУВАННЯ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Rectangle 0"/>
          <p:cNvSpPr txBox="1">
            <a:spLocks noChangeArrowheads="1"/>
          </p:cNvSpPr>
          <p:nvPr/>
        </p:nvSpPr>
        <p:spPr bwMode="auto">
          <a:xfrm>
            <a:off x="251520" y="1484784"/>
            <a:ext cx="87129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b="1" dirty="0">
                <a:latin typeface="Bookman Old Style" pitchFamily="18" charset="0"/>
              </a:rPr>
              <a:t>Дотримання вимог при організації харчування та постачанні продуктів харчування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endParaRPr lang="uk-UA" sz="2400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Закон України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</a:rPr>
              <a:t>від 23.12.1997 № 771/97-ВР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«Про основні принципи та вимоги до безпечності та якості харчових продуктів» 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endParaRPr lang="uk-UA" sz="2400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Постанова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КМУ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</a:rPr>
              <a:t>від 22.11.2004 №1591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(зі змінами) 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endParaRPr lang="uk-UA" sz="2400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«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Порядок організації харчування дітей у навчальних та оздоровчих закладах», </a:t>
            </a:r>
            <a:r>
              <a:rPr lang="uk-UA" sz="2400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затв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 Наказом МОЗ/МОН України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</a:rPr>
              <a:t>від 01.06.2005 №242/329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endParaRPr lang="uk-UA" sz="2400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тощо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1895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056784" cy="8367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ІІІ.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За підсумками оздоровчої кампанії 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0"/>
          <p:cNvSpPr txBox="1">
            <a:spLocks noChangeArrowheads="1"/>
          </p:cNvSpPr>
          <p:nvPr/>
        </p:nvSpPr>
        <p:spPr bwMode="auto">
          <a:xfrm>
            <a:off x="0" y="2357430"/>
            <a:ext cx="91440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 algn="ctr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b="1" dirty="0">
                <a:latin typeface="Bookman Old Style" pitchFamily="18" charset="0"/>
                <a:ea typeface="+mj-ea"/>
                <a:cs typeface="+mj-cs"/>
              </a:rPr>
              <a:t>Визначити спільно з </a:t>
            </a:r>
            <a:r>
              <a:rPr lang="uk-UA" sz="2400" b="1" dirty="0" smtClean="0">
                <a:latin typeface="Bookman Old Style" pitchFamily="18" charset="0"/>
                <a:ea typeface="+mj-ea"/>
                <a:cs typeface="+mj-cs"/>
              </a:rPr>
              <a:t>районним, міським </a:t>
            </a:r>
            <a:r>
              <a:rPr lang="uk-UA" sz="2400" b="1" dirty="0">
                <a:latin typeface="Bookman Old Style" pitchFamily="18" charset="0"/>
                <a:ea typeface="+mj-ea"/>
                <a:cs typeface="+mj-cs"/>
              </a:rPr>
              <a:t>підрозділом Головного управління Держпродспоживслужби в Харківській області заходи для включення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до плану-завдання</a:t>
            </a:r>
            <a:r>
              <a:rPr lang="uk-UA" sz="2400" b="1" dirty="0">
                <a:latin typeface="Bookman Old Style" pitchFamily="18" charset="0"/>
                <a:ea typeface="+mj-ea"/>
                <a:cs typeface="+mj-cs"/>
              </a:rPr>
              <a:t>, спрямованого на доведення матеріально-технічної бази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позаміського закладу </a:t>
            </a:r>
            <a:r>
              <a:rPr lang="uk-UA" sz="2400" b="1" dirty="0">
                <a:latin typeface="Bookman Old Style" pitchFamily="18" charset="0"/>
                <a:ea typeface="+mj-ea"/>
                <a:cs typeface="+mj-cs"/>
              </a:rPr>
              <a:t>до вимог санітарного законодавства</a:t>
            </a:r>
            <a:endParaRPr lang="ru-RU" sz="24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7570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220859" y="332656"/>
            <a:ext cx="8892480" cy="84698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ОСОБЛИВОСТІ </a:t>
            </a:r>
            <a:r>
              <a:rPr lang="ru-RU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ГІГІЄНІЧНИХ </a:t>
            </a:r>
            <a:r>
              <a:rPr lang="ru-RU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ВИМОГ </a:t>
            </a:r>
            <a:br>
              <a:rPr lang="ru-RU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ru-RU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ДО УЛАШТУВАННЯ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ЗАКЛАДІВ ВІДПОЧИНКУ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340768"/>
            <a:ext cx="9144000" cy="5184775"/>
          </a:xfrm>
        </p:spPr>
        <p:txBody>
          <a:bodyPr>
            <a:noAutofit/>
          </a:bodyPr>
          <a:lstStyle/>
          <a:p>
            <a:pPr marL="228600" lvl="2" eaLnBrk="1" fontAlgn="base" hangingPunct="1"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У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період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функціонування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забороняється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проведення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будь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яких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планових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ремонтних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робіт</a:t>
            </a:r>
            <a:endParaRPr lang="ru-RU" sz="2200" b="1" cap="none" dirty="0" smtClean="0">
              <a:latin typeface="Bookman Old Style" pitchFamily="18" charset="0"/>
              <a:ea typeface="+mj-ea"/>
              <a:cs typeface="+mj-cs"/>
            </a:endParaRPr>
          </a:p>
          <a:p>
            <a:pPr marL="228600" lvl="2" eaLnBrk="1" fontAlgn="base" hangingPunct="1"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ru-RU" sz="2200" b="1" cap="none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Забороняється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використовувати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приміщення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закладів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для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святкових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та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обрядових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заходів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для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населення</a:t>
            </a:r>
            <a:endParaRPr lang="ru-RU" sz="2200" b="1" cap="none" dirty="0" smtClean="0">
              <a:latin typeface="Bookman Old Style" pitchFamily="18" charset="0"/>
              <a:ea typeface="+mj-ea"/>
              <a:cs typeface="+mj-cs"/>
            </a:endParaRPr>
          </a:p>
          <a:p>
            <a:pPr marL="228600" lvl="2" eaLnBrk="1" fontAlgn="base" hangingPunct="1"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Обов</a:t>
            </a:r>
            <a:r>
              <a:rPr lang="en-US" sz="2200" b="1" cap="none" dirty="0" smtClean="0">
                <a:latin typeface="Bookman Old Style" pitchFamily="18" charset="0"/>
                <a:ea typeface="+mj-ea"/>
                <a:cs typeface="+mj-cs"/>
              </a:rPr>
              <a:t>’</a:t>
            </a:r>
            <a:r>
              <a:rPr lang="uk-UA" sz="2200" b="1" cap="none" dirty="0" err="1" smtClean="0">
                <a:latin typeface="Bookman Old Style" pitchFamily="18" charset="0"/>
                <a:ea typeface="+mj-ea"/>
                <a:cs typeface="+mj-cs"/>
              </a:rPr>
              <a:t>язкова</a:t>
            </a:r>
            <a:r>
              <a:rPr lang="uk-UA" sz="2200" b="1" cap="none" dirty="0" smtClean="0">
                <a:latin typeface="Bookman Old Style" pitchFamily="18" charset="0"/>
                <a:ea typeface="+mj-ea"/>
                <a:cs typeface="+mj-cs"/>
              </a:rPr>
              <a:t> організація </a:t>
            </a:r>
            <a:r>
              <a:rPr lang="uk-UA" sz="22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гарячого харчування</a:t>
            </a:r>
            <a:r>
              <a:rPr lang="uk-UA" sz="2200" b="1" cap="none" dirty="0" smtClean="0">
                <a:latin typeface="Bookman Old Style" pitchFamily="18" charset="0"/>
                <a:ea typeface="+mj-ea"/>
                <a:cs typeface="+mj-cs"/>
              </a:rPr>
              <a:t>: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двохразового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сніданок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обід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) – при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перебуванні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6-8 годин; при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повному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дні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–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триразове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харчування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сніданок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обід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полуденок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або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вечеря) та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денний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сон для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дітей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до 10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років</a:t>
            </a:r>
            <a:endParaRPr lang="ru-RU" sz="2200" b="1" cap="none" dirty="0" smtClean="0">
              <a:latin typeface="Bookman Old Style" pitchFamily="18" charset="0"/>
              <a:ea typeface="+mj-ea"/>
              <a:cs typeface="+mj-cs"/>
            </a:endParaRPr>
          </a:p>
          <a:p>
            <a:pPr marL="228600" lvl="2" eaLnBrk="1" fontAlgn="base" hangingPunct="1"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Використання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водоймища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місць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масового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відпочинку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населення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тільки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при </a:t>
            </a:r>
            <a:r>
              <a:rPr lang="ru-RU" sz="2200" b="1" cap="none" dirty="0" err="1" smtClean="0">
                <a:latin typeface="Bookman Old Style" pitchFamily="18" charset="0"/>
                <a:ea typeface="+mj-ea"/>
                <a:cs typeface="+mj-cs"/>
              </a:rPr>
              <a:t>наявності</a:t>
            </a:r>
            <a:r>
              <a:rPr lang="ru-RU" sz="2200" b="1" cap="none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відповідних</a:t>
            </a:r>
            <a:r>
              <a:rPr lang="ru-RU" sz="22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cap="none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документів</a:t>
            </a:r>
            <a:endParaRPr lang="uk-UA" sz="2200" b="1" cap="none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9235" y="44624"/>
            <a:ext cx="8354765" cy="1080119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ГІГІЄНІЧНІ ВИМОГИ ДО </a:t>
            </a:r>
            <a:b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ДИТЯЧИХ НАМЕТОВИХ МІСТЕЧОК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" y="980729"/>
            <a:ext cx="9144000" cy="5616623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100" dirty="0" smtClean="0">
              <a:latin typeface="Bookman Old Style" pitchFamily="18" charset="0"/>
            </a:endParaRPr>
          </a:p>
          <a:p>
            <a:pPr marL="228600" lvl="2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9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Не </a:t>
            </a:r>
            <a:r>
              <a:rPr lang="uk-UA" sz="2900" b="1" cap="none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дозволяється </a:t>
            </a: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використання для розміщення приміщень і споруд функціонуючих закладів оздоровлення та </a:t>
            </a:r>
            <a:r>
              <a:rPr lang="uk-UA" sz="2900" b="1" cap="none" dirty="0" smtClean="0">
                <a:latin typeface="Bookman Old Style" pitchFamily="18" charset="0"/>
                <a:ea typeface="+mj-ea"/>
                <a:cs typeface="+mj-cs"/>
              </a:rPr>
              <a:t>відпочинку</a:t>
            </a:r>
          </a:p>
          <a:p>
            <a:pPr marL="228600" lvl="2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900" b="1" cap="none" dirty="0" err="1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Обов</a:t>
            </a:r>
            <a:r>
              <a:rPr lang="en-US" sz="2900" b="1" cap="none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’</a:t>
            </a:r>
            <a:r>
              <a:rPr lang="uk-UA" sz="2900" b="1" cap="none" dirty="0" err="1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язкове</a:t>
            </a:r>
            <a:r>
              <a:rPr lang="uk-UA" sz="2900" b="1" cap="none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 повідомлення </a:t>
            </a:r>
            <a:r>
              <a:rPr lang="uk-UA" sz="2900" b="1" cap="none" dirty="0" err="1" smtClean="0">
                <a:latin typeface="Bookman Old Style" pitchFamily="18" charset="0"/>
                <a:ea typeface="+mj-ea"/>
                <a:cs typeface="+mj-cs"/>
              </a:rPr>
              <a:t>Держпродспоживслужби</a:t>
            </a:r>
            <a:r>
              <a:rPr lang="uk-UA" sz="2900" b="1" cap="none" dirty="0" smtClean="0">
                <a:latin typeface="Bookman Old Style" pitchFamily="18" charset="0"/>
                <a:ea typeface="+mj-ea"/>
                <a:cs typeface="+mj-cs"/>
              </a:rPr>
              <a:t>:</a:t>
            </a:r>
          </a:p>
          <a:p>
            <a:pPr marL="457200" lvl="3" indent="0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900" b="1" cap="none" dirty="0" smtClean="0">
                <a:latin typeface="Bookman Old Style" pitchFamily="18" charset="0"/>
                <a:ea typeface="+mj-ea"/>
                <a:cs typeface="+mj-cs"/>
              </a:rPr>
              <a:t>про </a:t>
            </a: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терміни відкриття за 2 місяці та перед заїздом дітей</a:t>
            </a:r>
          </a:p>
          <a:p>
            <a:pPr marL="457200" lvl="3" indent="0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місце розміщення наметового містечка. </a:t>
            </a:r>
          </a:p>
          <a:p>
            <a:pPr marL="228600" lvl="2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900" b="1" cap="none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Забороняється </a:t>
            </a:r>
            <a:r>
              <a:rPr lang="ru-RU" sz="2900" b="1" cap="none" dirty="0" err="1">
                <a:latin typeface="Bookman Old Style" pitchFamily="18" charset="0"/>
                <a:ea typeface="+mj-ea"/>
                <a:cs typeface="+mj-cs"/>
              </a:rPr>
              <a:t>приготування їжі на вогнищі, цеглі, саморобних пічах</a:t>
            </a:r>
          </a:p>
          <a:p>
            <a:pPr marL="228600" lvl="2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900" b="1" cap="none" dirty="0" err="1" smtClean="0">
                <a:latin typeface="Bookman Old Style" pitchFamily="18" charset="0"/>
                <a:ea typeface="+mj-ea"/>
                <a:cs typeface="+mj-cs"/>
              </a:rPr>
              <a:t>Обов</a:t>
            </a:r>
            <a:r>
              <a:rPr lang="en-US" sz="2900" b="1" cap="none" dirty="0" err="1">
                <a:latin typeface="Bookman Old Style" pitchFamily="18" charset="0"/>
                <a:ea typeface="+mj-ea"/>
                <a:cs typeface="+mj-cs"/>
              </a:rPr>
              <a:t>’</a:t>
            </a:r>
            <a:r>
              <a:rPr lang="uk-UA" sz="2900" b="1" cap="none" dirty="0" err="1">
                <a:latin typeface="Bookman Old Style" pitchFamily="18" charset="0"/>
                <a:ea typeface="+mj-ea"/>
                <a:cs typeface="+mj-cs"/>
              </a:rPr>
              <a:t>язкове </a:t>
            </a:r>
            <a:r>
              <a:rPr lang="ru-RU" sz="2900" b="1" cap="none" dirty="0" err="1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погодження</a:t>
            </a:r>
            <a:r>
              <a:rPr lang="ru-RU" sz="2900" b="1" cap="none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Держпродспоживслужби :</a:t>
            </a:r>
            <a:endParaRPr lang="ru-RU" sz="2900" b="1" cap="none" dirty="0">
              <a:latin typeface="Bookman Old Style" pitchFamily="18" charset="0"/>
              <a:ea typeface="+mj-ea"/>
              <a:cs typeface="+mj-cs"/>
            </a:endParaRPr>
          </a:p>
          <a:p>
            <a:pPr marL="457200" lvl="3" indent="0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перспективного меню</a:t>
            </a:r>
          </a:p>
          <a:p>
            <a:pPr marL="457200" lvl="3" indent="0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переліку </a:t>
            </a:r>
            <a:r>
              <a:rPr lang="uk-UA" sz="2900" b="1" cap="none" dirty="0" smtClean="0">
                <a:latin typeface="Bookman Old Style" pitchFamily="18" charset="0"/>
                <a:ea typeface="+mj-ea"/>
                <a:cs typeface="+mj-cs"/>
              </a:rPr>
              <a:t>постачальників</a:t>
            </a:r>
          </a:p>
          <a:p>
            <a:pPr marL="457200" lvl="3" indent="0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900" b="1" cap="none" dirty="0" smtClean="0">
                <a:latin typeface="Bookman Old Style" pitchFamily="18" charset="0"/>
                <a:ea typeface="+mj-ea"/>
                <a:cs typeface="+mj-cs"/>
              </a:rPr>
              <a:t>угоди </a:t>
            </a: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про організацію харчування підприємством громадського харчування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07157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НЕВИКОНАННЯ ЗАХОДІВ, НЕСВОЄЧАСНА ПІДГОТОВКА ЗАКЛАДІВ МОЖЕ ОБУМОВИТИ ЗАГРОЗУ САНІТАРНО-ЕПІДЕМІОЛОГІЧНОМУ БЛАГОПОЛУЧЧЮ</a:t>
            </a:r>
            <a:endParaRPr lang="ru-RU" sz="26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4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710640585"/>
              </p:ext>
            </p:extLst>
          </p:nvPr>
        </p:nvGraphicFramePr>
        <p:xfrm>
          <a:off x="214282" y="1643050"/>
          <a:ext cx="8715375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0"/>
          <p:cNvSpPr txBox="1">
            <a:spLocks noChangeArrowheads="1"/>
          </p:cNvSpPr>
          <p:nvPr/>
        </p:nvSpPr>
        <p:spPr bwMode="auto">
          <a:xfrm>
            <a:off x="142813" y="5025146"/>
            <a:ext cx="8858312" cy="1699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3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Станом </a:t>
            </a:r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на 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17 </a:t>
            </a:r>
            <a:r>
              <a:rPr lang="ru-RU" sz="23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травня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Україні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зареєстровано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спалахів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інфекційних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захворювань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</a:p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2018 р. –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346 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(81% - </a:t>
            </a:r>
            <a:r>
              <a:rPr lang="ru-RU" sz="24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кір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)</a:t>
            </a:r>
          </a:p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2019 р. –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912 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(94% </a:t>
            </a:r>
            <a:r>
              <a:rPr lang="ru-RU" sz="24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- </a:t>
            </a:r>
            <a:r>
              <a:rPr lang="ru-RU" sz="2400" b="1" dirty="0" err="1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кір</a:t>
            </a:r>
            <a:r>
              <a:rPr lang="ru-RU" sz="24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) </a:t>
            </a:r>
            <a:endParaRPr lang="ru-RU" sz="24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532188040"/>
              </p:ext>
            </p:extLst>
          </p:nvPr>
        </p:nvGraphicFramePr>
        <p:xfrm>
          <a:off x="214282" y="1340768"/>
          <a:ext cx="8786874" cy="351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0"/>
          <p:cNvSpPr txBox="1">
            <a:spLocks noChangeArrowheads="1"/>
          </p:cNvSpPr>
          <p:nvPr/>
        </p:nvSpPr>
        <p:spPr bwMode="auto">
          <a:xfrm>
            <a:off x="1" y="4929198"/>
            <a:ext cx="914400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300" b="1" dirty="0" smtClean="0">
                <a:solidFill>
                  <a:srgbClr val="C00000"/>
                </a:solidFill>
                <a:latin typeface="Bookman Old Style" pitchFamily="18" charset="0"/>
              </a:rPr>
              <a:t>Не </a:t>
            </a:r>
            <a:r>
              <a:rPr lang="ru-RU" sz="2300" b="1" dirty="0" err="1" smtClean="0">
                <a:solidFill>
                  <a:srgbClr val="C00000"/>
                </a:solidFill>
                <a:latin typeface="Bookman Old Style" pitchFamily="18" charset="0"/>
              </a:rPr>
              <a:t>розпочаті</a:t>
            </a:r>
            <a:r>
              <a:rPr lang="ru-RU" sz="23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rgbClr val="C00000"/>
                </a:solidFill>
                <a:latin typeface="Bookman Old Style" pitchFamily="18" charset="0"/>
              </a:rPr>
              <a:t>перевірки</a:t>
            </a:r>
            <a:endParaRPr lang="ru-RU" sz="23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635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Font typeface="Georgia" pitchFamily="18" charset="0"/>
              <a:buNone/>
            </a:pP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Дворічанський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Золочівський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Ізюмський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Коломацький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Нововодолазький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Печенізький</a:t>
            </a:r>
            <a:endParaRPr lang="ru-RU" sz="24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43608" y="277133"/>
            <a:ext cx="7236296" cy="1131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ВИЗНАЧЕННЯ ГОТОВНОСТІ ДО ВІДКРИТТЯ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764704"/>
            <a:ext cx="7236296" cy="1131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ВИЗНАЧЕННЯ ГОТОВНОСТІ ДО ВІДКРИТТЯ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65" y="2132856"/>
            <a:ext cx="8928992" cy="390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uk-UA" sz="3600" b="1" dirty="0">
                <a:latin typeface="Bookman Old Style" pitchFamily="18" charset="0"/>
              </a:rPr>
              <a:t>Станом на </a:t>
            </a:r>
            <a:r>
              <a:rPr lang="uk-UA" sz="3600" b="1" dirty="0" smtClean="0">
                <a:latin typeface="Bookman Old Style" pitchFamily="18" charset="0"/>
              </a:rPr>
              <a:t>20.05.2019 </a:t>
            </a:r>
            <a:endParaRPr lang="uk-UA" sz="3600" b="1" dirty="0">
              <a:latin typeface="Bookman Old Style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uk-UA" sz="2400" b="1" dirty="0" smtClean="0">
              <a:latin typeface="Bookman Old Style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uk-UA" sz="2400" b="1" dirty="0" smtClean="0">
                <a:latin typeface="Bookman Old Style" pitchFamily="18" charset="0"/>
              </a:rPr>
              <a:t>Виконання </a:t>
            </a:r>
            <a:r>
              <a:rPr lang="uk-UA" sz="2400" b="1" dirty="0">
                <a:latin typeface="Bookman Old Style" pitchFamily="18" charset="0"/>
              </a:rPr>
              <a:t>планів-завдань </a:t>
            </a:r>
            <a:r>
              <a:rPr lang="uk-UA" sz="2400" b="1" dirty="0" smtClean="0">
                <a:latin typeface="Bookman Old Style" pitchFamily="18" charset="0"/>
              </a:rPr>
              <a:t>або пропозицій щодо </a:t>
            </a:r>
            <a:r>
              <a:rPr lang="uk-UA" sz="2400" b="1" dirty="0">
                <a:latin typeface="Bookman Old Style" pitchFamily="18" charset="0"/>
              </a:rPr>
              <a:t>доведення до вимог санітарного </a:t>
            </a:r>
            <a:r>
              <a:rPr lang="uk-UA" sz="2400" b="1" dirty="0" smtClean="0">
                <a:latin typeface="Bookman Old Style" pitchFamily="18" charset="0"/>
              </a:rPr>
              <a:t>законодавства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uk-UA" sz="24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342900" indent="-342900" algn="ctr">
              <a:spcBef>
                <a:spcPct val="20000"/>
              </a:spcBef>
              <a:spcAft>
                <a:spcPts val="180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uk-UA" sz="3600" b="1" dirty="0" smtClean="0">
                <a:latin typeface="Bookman Old Style" pitchFamily="18" charset="0"/>
              </a:rPr>
              <a:t>позаміські заклади </a:t>
            </a:r>
            <a:r>
              <a:rPr lang="uk-UA" sz="3600" b="1" dirty="0">
                <a:solidFill>
                  <a:srgbClr val="C00000"/>
                </a:solidFill>
                <a:latin typeface="Bookman Old Style" pitchFamily="18" charset="0"/>
              </a:rPr>
              <a:t>41,2</a:t>
            </a:r>
            <a:r>
              <a:rPr lang="uk-UA" sz="3600" b="1" dirty="0" smtClean="0">
                <a:solidFill>
                  <a:srgbClr val="C00000"/>
                </a:solidFill>
                <a:latin typeface="Bookman Old Style" pitchFamily="18" charset="0"/>
              </a:rPr>
              <a:t>%</a:t>
            </a:r>
            <a:endParaRPr lang="uk-UA" sz="3600" b="1" dirty="0" smtClean="0">
              <a:latin typeface="Bookman Old Style" pitchFamily="18" charset="0"/>
            </a:endParaRPr>
          </a:p>
          <a:p>
            <a:pPr marL="342900" indent="-342900" algn="ctr">
              <a:spcBef>
                <a:spcPct val="20000"/>
              </a:spcBef>
              <a:spcAft>
                <a:spcPts val="1800"/>
              </a:spcAft>
              <a:buClr>
                <a:schemeClr val="bg2"/>
              </a:buClr>
              <a:buSzPct val="75000"/>
              <a:defRPr/>
            </a:pPr>
            <a:r>
              <a:rPr lang="uk-UA" sz="3600" b="1" dirty="0" smtClean="0">
                <a:latin typeface="Bookman Old Style" pitchFamily="18" charset="0"/>
              </a:rPr>
              <a:t>заклади відпочинку </a:t>
            </a:r>
            <a:r>
              <a:rPr lang="uk-UA" sz="3600" b="1" dirty="0" smtClean="0">
                <a:solidFill>
                  <a:srgbClr val="C00000"/>
                </a:solidFill>
                <a:latin typeface="Bookman Old Style" pitchFamily="18" charset="0"/>
              </a:rPr>
              <a:t>52%</a:t>
            </a:r>
            <a:endParaRPr lang="uk-UA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9729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066232875"/>
              </p:ext>
            </p:extLst>
          </p:nvPr>
        </p:nvGraphicFramePr>
        <p:xfrm>
          <a:off x="0" y="1176310"/>
          <a:ext cx="9144000" cy="470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0"/>
          <p:cNvSpPr txBox="1">
            <a:spLocks noChangeArrowheads="1"/>
          </p:cNvSpPr>
          <p:nvPr/>
        </p:nvSpPr>
        <p:spPr bwMode="auto">
          <a:xfrm>
            <a:off x="571472" y="5661248"/>
            <a:ext cx="8072494" cy="105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300" b="1" dirty="0" smtClean="0">
                <a:solidFill>
                  <a:srgbClr val="C00000"/>
                </a:solidFill>
                <a:latin typeface="Bookman Old Style" pitchFamily="18" charset="0"/>
              </a:rPr>
              <a:t>Не </a:t>
            </a:r>
            <a:r>
              <a:rPr lang="ru-RU" sz="2300" b="1" dirty="0" err="1" smtClean="0">
                <a:solidFill>
                  <a:srgbClr val="C00000"/>
                </a:solidFill>
                <a:latin typeface="Bookman Old Style" pitchFamily="18" charset="0"/>
              </a:rPr>
              <a:t>розпочато</a:t>
            </a:r>
            <a:r>
              <a:rPr lang="ru-RU" sz="2300" b="1" dirty="0" smtClean="0">
                <a:solidFill>
                  <a:srgbClr val="C00000"/>
                </a:solidFill>
                <a:latin typeface="Bookman Old Style" pitchFamily="18" charset="0"/>
              </a:rPr>
              <a:t> роботу</a:t>
            </a:r>
          </a:p>
          <a:p>
            <a:pPr marL="63500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Нововодолазький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район		м. 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Люботин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	</a:t>
            </a:r>
            <a:endParaRPr lang="ru-RU" sz="24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5273"/>
            <a:ext cx="7236296" cy="11310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ВИЗНАЧЕННЯ ГОТОВНОСТІ ДО ВІДКРИТТЯ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76672"/>
            <a:ext cx="7236296" cy="11310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ВИЗНАЧЕННЯ ГОТОВНОСТІ ДО ВІДКРИТТЯ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1484784"/>
            <a:ext cx="885825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179388" indent="-179388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600" b="1" dirty="0">
                <a:latin typeface="Bookman Old Style" pitchFamily="18" charset="0"/>
                <a:ea typeface="+mj-ea"/>
                <a:cs typeface="+mj-cs"/>
              </a:rPr>
              <a:t>Готовність закладу підтверджується актом прийомки </a:t>
            </a:r>
            <a:r>
              <a:rPr lang="uk-UA" sz="26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(ф-318/о)</a:t>
            </a:r>
            <a:r>
              <a:rPr lang="uk-UA" sz="2600" b="1" dirty="0">
                <a:latin typeface="Bookman Old Style" pitchFamily="18" charset="0"/>
                <a:ea typeface="+mj-ea"/>
                <a:cs typeface="+mj-cs"/>
              </a:rPr>
              <a:t>, підписаним усіма членами комісії, у т.ч. представником  Держпродспоживслужби</a:t>
            </a:r>
          </a:p>
          <a:p>
            <a:pPr marL="179388" indent="-179388" algn="ctr">
              <a:spcBef>
                <a:spcPts val="3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endParaRPr lang="uk-UA" sz="3200" b="1" dirty="0" smtClean="0">
              <a:latin typeface="Bookman Old Style" pitchFamily="18" charset="0"/>
              <a:ea typeface="+mj-ea"/>
              <a:cs typeface="+mj-cs"/>
            </a:endParaRPr>
          </a:p>
          <a:p>
            <a:pPr marL="179388" indent="-179388" algn="ctr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800" b="1" dirty="0" smtClean="0">
                <a:latin typeface="Bookman Old Style" pitchFamily="18" charset="0"/>
                <a:ea typeface="+mj-ea"/>
                <a:cs typeface="+mj-cs"/>
              </a:rPr>
              <a:t>Станом </a:t>
            </a:r>
            <a:r>
              <a:rPr lang="uk-UA" sz="2800" b="1" dirty="0">
                <a:latin typeface="Bookman Old Style" pitchFamily="18" charset="0"/>
                <a:ea typeface="+mj-ea"/>
                <a:cs typeface="+mj-cs"/>
              </a:rPr>
              <a:t>на </a:t>
            </a:r>
            <a:r>
              <a:rPr lang="uk-UA" sz="2800" b="1" dirty="0" smtClean="0">
                <a:latin typeface="Bookman Old Style" pitchFamily="18" charset="0"/>
                <a:ea typeface="+mj-ea"/>
                <a:cs typeface="+mj-cs"/>
              </a:rPr>
              <a:t>20.05.2019 </a:t>
            </a:r>
            <a:br>
              <a:rPr lang="uk-UA" sz="2800" b="1" dirty="0" smtClean="0">
                <a:latin typeface="Bookman Old Style" pitchFamily="18" charset="0"/>
                <a:ea typeface="+mj-ea"/>
                <a:cs typeface="+mj-cs"/>
              </a:rPr>
            </a:br>
            <a:r>
              <a:rPr lang="uk-UA" sz="2800" b="1" dirty="0" smtClean="0">
                <a:latin typeface="Bookman Old Style" pitchFamily="18" charset="0"/>
                <a:ea typeface="+mj-ea"/>
                <a:cs typeface="+mj-cs"/>
              </a:rPr>
              <a:t>підписано акти</a:t>
            </a:r>
          </a:p>
          <a:p>
            <a:pPr marL="179388" indent="-179388" algn="ctr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3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144 </a:t>
            </a:r>
            <a:r>
              <a:rPr lang="uk-UA" sz="3200" b="1" dirty="0">
                <a:latin typeface="Bookman Old Style" pitchFamily="18" charset="0"/>
                <a:ea typeface="+mj-ea"/>
                <a:cs typeface="+mj-cs"/>
              </a:rPr>
              <a:t>закладів відпочинку </a:t>
            </a:r>
            <a:r>
              <a:rPr lang="uk-UA" sz="3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(19,5%)</a:t>
            </a:r>
            <a:endParaRPr lang="uk-UA" sz="3200" b="1" dirty="0" smtClean="0">
              <a:latin typeface="Bookman Old Style" pitchFamily="18" charset="0"/>
              <a:ea typeface="+mj-ea"/>
              <a:cs typeface="+mj-cs"/>
            </a:endParaRPr>
          </a:p>
          <a:p>
            <a:pPr marL="179388" indent="-179388" algn="ctr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(Богодухівський, Борівський, Вовчанський, </a:t>
            </a:r>
            <a:r>
              <a:rPr lang="uk-UA" sz="2200" b="1" dirty="0" err="1" smtClean="0">
                <a:latin typeface="Bookman Old Style" pitchFamily="18" charset="0"/>
                <a:ea typeface="+mj-ea"/>
                <a:cs typeface="+mj-cs"/>
              </a:rPr>
              <a:t>Зачепилівський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uk-UA" sz="2200" b="1" dirty="0" err="1" smtClean="0">
                <a:latin typeface="Bookman Old Style" pitchFamily="18" charset="0"/>
                <a:ea typeface="+mj-ea"/>
                <a:cs typeface="+mj-cs"/>
              </a:rPr>
              <a:t>Сахновщинський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 райони, м. Харків)</a:t>
            </a:r>
            <a:endParaRPr lang="uk-UA" sz="22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6932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32656"/>
            <a:ext cx="8858250" cy="64294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НОРМАТИВ</a:t>
            </a:r>
            <a:endParaRPr lang="ru-RU" sz="2800" b="1" dirty="0" smtClean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9512" y="1196752"/>
            <a:ext cx="878497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lnSpcReduction="10000"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200" b="1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ДСанПіН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5.5.5.23-99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Державні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санітарні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правила 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 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норми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 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«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Улаштування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утримання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і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організація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режиму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діяльності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дитячих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 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оздоровчих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закладів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»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endParaRPr lang="ru-RU" sz="2200" b="1" dirty="0">
              <a:latin typeface="Bookman Old Style" pitchFamily="18" charset="0"/>
              <a:ea typeface="+mj-ea"/>
              <a:cs typeface="+mj-cs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Державні санітарні правила розміщення, улаштування та експлуатації оздоровчих закладів, затверджені Наказом Міністерства охорони здоров'я України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19.06.1996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№ 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172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endParaRPr lang="uk-UA" sz="2200" b="1" dirty="0" smtClean="0">
              <a:latin typeface="Bookman Old Style" pitchFamily="18" charset="0"/>
              <a:ea typeface="+mj-ea"/>
              <a:cs typeface="+mj-cs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Державні 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санітарні норми та правила влаштування, утримання та організації режиму діяльності дитячих наметових містечок, затверджені Наказом Міністерства охорони здоров'я 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України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07.02.2012 № 89</a:t>
            </a:r>
            <a:endParaRPr lang="ru-RU" sz="2200" b="1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51520" y="1340768"/>
            <a:ext cx="8712968" cy="31686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ДЯКУЮ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  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ЗА  УВАГУ  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32656"/>
            <a:ext cx="8858250" cy="64294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РОЗПОРЯДЧІ АКТИ</a:t>
            </a:r>
            <a:endParaRPr lang="ru-RU" sz="2800" b="1" dirty="0" smtClean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628800"/>
            <a:ext cx="806489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Доручення 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Прем’єр-Міністра України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24.04.2019 №11964/1/1-19</a:t>
            </a:r>
            <a:endParaRPr lang="ru-RU" sz="2200" b="1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endParaRPr lang="ru-RU" sz="2200" b="1" dirty="0">
              <a:latin typeface="Bookman Old Style" pitchFamily="18" charset="0"/>
              <a:ea typeface="+mj-ea"/>
              <a:cs typeface="+mj-cs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Розпорядження 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голови Харківської обласної 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державної адміністрації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15.04.2016 №128 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«Про організацію оздоровлення та відпочинку дітей Харківської області в 2016-2020 роках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»</a:t>
            </a:r>
            <a:endParaRPr lang="uk-UA" sz="22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8770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72" y="0"/>
            <a:ext cx="8786874" cy="114300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ЗАБЕЗПЕЧИТИ</a:t>
            </a:r>
            <a:r>
              <a:rPr lang="ru-RU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ВИКОНАННЯ ЗАХОДІВ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0"/>
          <p:cNvSpPr txBox="1">
            <a:spLocks noChangeArrowheads="1"/>
          </p:cNvSpPr>
          <p:nvPr/>
        </p:nvSpPr>
        <p:spPr bwMode="auto">
          <a:xfrm>
            <a:off x="150046" y="1844824"/>
            <a:ext cx="885831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І. У період підготовки</a:t>
            </a:r>
          </a:p>
          <a:p>
            <a:pPr marL="342900" lvl="2" indent="-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Інформування районного, міського підрозділу ГУ щодо мережі закладів</a:t>
            </a:r>
          </a:p>
          <a:p>
            <a:pPr marL="342900" lvl="2" indent="-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Створення міжвідомчих комісій з визначення готовності</a:t>
            </a:r>
          </a:p>
          <a:p>
            <a:pPr marL="342900" lvl="2" indent="-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Перевірка готовності закладів і складання відповідного акта </a:t>
            </a:r>
          </a:p>
          <a:p>
            <a:pPr marL="0" lvl="2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endParaRPr lang="uk-UA" sz="24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0" lvl="2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ІІ.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</a:rPr>
              <a:t>У період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функціонування</a:t>
            </a:r>
          </a:p>
          <a:p>
            <a:pPr marL="0" lvl="2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endParaRPr lang="uk-UA" sz="24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0" lvl="2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ІІІ. За підсумками оздоровчої кампанії</a:t>
            </a:r>
            <a:endParaRPr lang="uk-UA" sz="2400" b="1" dirty="0">
              <a:solidFill>
                <a:srgbClr val="C00000"/>
              </a:solidFill>
              <a:latin typeface="Bookman Old Style" pitchFamily="18" charset="0"/>
            </a:endParaRPr>
          </a:p>
          <a:p>
            <a:pPr marL="342900" lvl="2" indent="-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endParaRPr lang="uk-UA" sz="2200" b="1" dirty="0" smtClean="0"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138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-9449"/>
            <a:ext cx="7056784" cy="8367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І. У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період </a:t>
            </a: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підготовки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800" b="1" cap="none" dirty="0" smtClean="0">
                <a:latin typeface="Bookman Old Style" pitchFamily="18" charset="0"/>
                <a:ea typeface="+mj-ea"/>
                <a:cs typeface="+mj-cs"/>
              </a:rPr>
              <a:t>Виконання заходів плану-завдання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800" b="1" cap="none" dirty="0" smtClean="0">
                <a:latin typeface="Bookman Old Style" pitchFamily="18" charset="0"/>
                <a:ea typeface="+mj-ea"/>
                <a:cs typeface="+mj-cs"/>
              </a:rPr>
              <a:t>Підготовка систем </a:t>
            </a:r>
            <a:r>
              <a:rPr lang="uk-UA" sz="2800" b="1" cap="none" dirty="0">
                <a:latin typeface="Bookman Old Style" pitchFamily="18" charset="0"/>
                <a:ea typeface="+mj-ea"/>
                <a:cs typeface="+mj-cs"/>
              </a:rPr>
              <a:t>водопостачання та </a:t>
            </a:r>
            <a:r>
              <a:rPr lang="uk-UA" sz="2800" b="1" cap="none" dirty="0" smtClean="0">
                <a:latin typeface="Bookman Old Style" pitchFamily="18" charset="0"/>
                <a:ea typeface="+mj-ea"/>
                <a:cs typeface="+mj-cs"/>
              </a:rPr>
              <a:t>каналізації (</a:t>
            </a:r>
            <a:r>
              <a:rPr lang="uk-UA" sz="2800" b="1" cap="none" dirty="0" smtClean="0">
                <a:latin typeface="Bookman Old Style" pitchFamily="18" charset="0"/>
              </a:rPr>
              <a:t>ревізія, </a:t>
            </a:r>
            <a:r>
              <a:rPr lang="uk-UA" sz="2800" b="1" cap="none" dirty="0" smtClean="0">
                <a:latin typeface="Bookman Old Style" pitchFamily="18" charset="0"/>
                <a:ea typeface="+mj-ea"/>
                <a:cs typeface="+mj-cs"/>
              </a:rPr>
              <a:t>ремонтні роботи </a:t>
            </a:r>
            <a:r>
              <a:rPr lang="uk-UA" sz="2800" b="1" cap="none" dirty="0">
                <a:latin typeface="Bookman Old Style" pitchFamily="18" charset="0"/>
                <a:ea typeface="+mj-ea"/>
                <a:cs typeface="+mj-cs"/>
              </a:rPr>
              <a:t>(за </a:t>
            </a:r>
            <a:r>
              <a:rPr lang="uk-UA" sz="2800" b="1" cap="none" dirty="0" smtClean="0">
                <a:latin typeface="Bookman Old Style" pitchFamily="18" charset="0"/>
                <a:ea typeface="+mj-ea"/>
                <a:cs typeface="+mj-cs"/>
              </a:rPr>
              <a:t>необхідності) </a:t>
            </a:r>
            <a:r>
              <a:rPr lang="uk-UA" sz="2800" b="1" cap="none" dirty="0" smtClean="0">
                <a:latin typeface="Bookman Old Style" pitchFamily="18" charset="0"/>
              </a:rPr>
              <a:t>промивка </a:t>
            </a:r>
            <a:r>
              <a:rPr lang="uk-UA" sz="2800" b="1" cap="none" dirty="0">
                <a:latin typeface="Bookman Old Style" pitchFamily="18" charset="0"/>
              </a:rPr>
              <a:t>та </a:t>
            </a:r>
            <a:r>
              <a:rPr lang="uk-UA" sz="2800" b="1" cap="none" dirty="0" smtClean="0">
                <a:latin typeface="Bookman Old Style" pitchFamily="18" charset="0"/>
              </a:rPr>
              <a:t>дезінфекція)</a:t>
            </a:r>
            <a:r>
              <a:rPr lang="uk-UA" sz="2800" b="1" cap="none" dirty="0" smtClean="0">
                <a:latin typeface="Bookman Old Style" pitchFamily="18" charset="0"/>
                <a:ea typeface="+mj-ea"/>
                <a:cs typeface="+mj-cs"/>
              </a:rPr>
              <a:t>, очистка вигребів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Проведення лабораторного контролю якості питної води </a:t>
            </a:r>
            <a:r>
              <a:rPr lang="uk-UA" sz="2900" b="1" cap="none" dirty="0" smtClean="0">
                <a:latin typeface="Bookman Old Style" pitchFamily="18" charset="0"/>
                <a:ea typeface="+mj-ea"/>
                <a:cs typeface="+mj-cs"/>
              </a:rPr>
              <a:t>(</a:t>
            </a:r>
            <a:r>
              <a:rPr lang="uk-UA" sz="31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заміські - не менше 3-5 проб</a:t>
            </a:r>
            <a:r>
              <a:rPr lang="uk-UA" sz="2900" b="1" cap="none" dirty="0" smtClean="0">
                <a:latin typeface="Bookman Old Style" pitchFamily="18" charset="0"/>
                <a:ea typeface="+mj-ea"/>
                <a:cs typeface="+mj-cs"/>
              </a:rPr>
              <a:t>) </a:t>
            </a: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на відповідність </a:t>
            </a:r>
            <a:r>
              <a:rPr lang="uk-UA" sz="2900" b="1" cap="none" dirty="0" err="1">
                <a:latin typeface="Bookman Old Style" pitchFamily="18" charset="0"/>
                <a:ea typeface="+mj-ea"/>
                <a:cs typeface="+mj-cs"/>
              </a:rPr>
              <a:t>ДСанПіН</a:t>
            </a: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 2.2.4-171-10 «Гігієнічні вимоги до води питної, призначеної для споживання людиною»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800" b="1" cap="none" dirty="0" smtClean="0">
                <a:latin typeface="Bookman Old Style" pitchFamily="18" charset="0"/>
                <a:ea typeface="+mj-ea"/>
                <a:cs typeface="+mj-cs"/>
              </a:rPr>
              <a:t>Доведення </a:t>
            </a:r>
            <a:r>
              <a:rPr lang="uk-UA" sz="2800" b="1" cap="none" dirty="0">
                <a:latin typeface="Bookman Old Style" pitchFamily="18" charset="0"/>
                <a:ea typeface="+mj-ea"/>
                <a:cs typeface="+mj-cs"/>
              </a:rPr>
              <a:t>місць купання дітей (пляжі) </a:t>
            </a:r>
            <a:r>
              <a:rPr lang="uk-UA" sz="2800" b="1" cap="none" dirty="0" smtClean="0">
                <a:latin typeface="Bookman Old Style" pitchFamily="18" charset="0"/>
                <a:ea typeface="+mj-ea"/>
                <a:cs typeface="+mj-cs"/>
              </a:rPr>
              <a:t>до відповідності </a:t>
            </a:r>
            <a:r>
              <a:rPr lang="uk-UA" sz="2800" b="1" cap="none" dirty="0">
                <a:latin typeface="Bookman Old Style" pitchFamily="18" charset="0"/>
                <a:ea typeface="+mj-ea"/>
                <a:cs typeface="+mj-cs"/>
              </a:rPr>
              <a:t>санітарним нормам, а також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uk-UA" sz="27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ГОСТ №17.1.5.02.80 </a:t>
            </a:r>
            <a:r>
              <a:rPr lang="uk-UA" sz="27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«</a:t>
            </a:r>
            <a:r>
              <a:rPr lang="uk-UA" sz="2700" cap="none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Гигиенические</a:t>
            </a:r>
            <a:r>
              <a:rPr lang="uk-UA" sz="27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700" cap="none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требования</a:t>
            </a:r>
            <a:r>
              <a:rPr lang="uk-UA" sz="27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к зонам </a:t>
            </a:r>
            <a:r>
              <a:rPr lang="uk-UA" sz="2700" cap="none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рекреации</a:t>
            </a:r>
            <a:r>
              <a:rPr lang="uk-UA" sz="27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водних </a:t>
            </a:r>
            <a:r>
              <a:rPr lang="uk-UA" sz="2700" cap="none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объектов</a:t>
            </a:r>
            <a:r>
              <a:rPr lang="uk-UA" sz="27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»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uk-UA" sz="27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Наказ МВС України від </a:t>
            </a:r>
            <a:r>
              <a:rPr lang="uk-UA" sz="27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10.04.2017 № 301 </a:t>
            </a:r>
            <a:r>
              <a:rPr lang="uk-UA" sz="27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«Про затвердження правил охорони життя людей на водних об’єктах України»</a:t>
            </a:r>
            <a:endParaRPr lang="ru-RU" sz="2700" cap="none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Проведення лабораторного контролю якості води з місць купання (</a:t>
            </a:r>
            <a:r>
              <a:rPr lang="uk-UA" sz="3100" b="1" cap="none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2 рази не менше 3 точок відбору</a:t>
            </a:r>
            <a:r>
              <a:rPr lang="uk-UA" sz="2900" b="1" cap="none" dirty="0">
                <a:latin typeface="Bookman Old Style" pitchFamily="18" charset="0"/>
                <a:ea typeface="+mj-ea"/>
                <a:cs typeface="+mj-cs"/>
              </a:rPr>
              <a:t>)</a:t>
            </a:r>
            <a:endParaRPr lang="ru-RU" sz="2900" b="1" cap="none" dirty="0"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3443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400" b="1" cap="none" dirty="0">
                <a:latin typeface="Bookman Old Style" pitchFamily="18" charset="0"/>
                <a:ea typeface="+mj-ea"/>
                <a:cs typeface="+mj-cs"/>
              </a:rPr>
              <a:t>Ревізія електрообладнання та електроустановок, у т.ч. холодильного та технологічного обладнання харчоблоку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400" b="1" cap="none" dirty="0" smtClean="0">
                <a:latin typeface="Bookman Old Style" pitchFamily="18" charset="0"/>
                <a:ea typeface="+mj-ea"/>
                <a:cs typeface="+mj-cs"/>
              </a:rPr>
              <a:t>Забезпечення обладнанням та інвентарем: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7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меблі 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– відповідність </a:t>
            </a:r>
            <a:r>
              <a:rPr lang="uk-UA" sz="2200" cap="none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зросто-віковим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особливостям 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дітей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постільна 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білизна (3 </a:t>
            </a:r>
            <a:r>
              <a:rPr lang="uk-UA" sz="2200" cap="none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компл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.), 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наматрацники 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(2 </a:t>
            </a:r>
            <a:r>
              <a:rPr lang="uk-UA" sz="2200" cap="none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компл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.), 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постільні 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речі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7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медикаменти, </a:t>
            </a:r>
            <a:r>
              <a:rPr lang="uk-UA" sz="2200" cap="none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мед.обладнання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(</a:t>
            </a:r>
            <a:r>
              <a:rPr lang="uk-UA" sz="22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лист МОЗ України від </a:t>
            </a:r>
            <a:r>
              <a:rPr lang="uk-UA" sz="2200" b="1" cap="none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03.06.2014 № 04.04.41/15344)</a:t>
            </a:r>
            <a:endParaRPr lang="uk-UA" sz="2200" cap="none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7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столовий та кухонний посуд, 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інвентар – достатня кількість, без порушення цілісності, з дозволених матеріалів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мийними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uk-UA" sz="2200" cap="none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дез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. 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засобами  - достатня кількість, за наявності документів щодо якості та безпечності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інвентарем 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для 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прибирання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	</a:t>
            </a:r>
            <a:endParaRPr lang="uk-UA" sz="2700" cap="none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91680" y="-9449"/>
            <a:ext cx="7056784" cy="8367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І. У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період </a:t>
            </a: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підготовки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0109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1">
                <a:lumMod val="20000"/>
                <a:lumOff val="80000"/>
                <a:alpha val="6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056784" cy="8367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І. У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період </a:t>
            </a: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підготовки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8712968" cy="4680520"/>
          </a:xfrm>
        </p:spPr>
        <p:txBody>
          <a:bodyPr>
            <a:normAutofit/>
          </a:bodyPr>
          <a:lstStyle/>
          <a:p>
            <a:pPr marL="228600" lvl="2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cap="none" dirty="0">
                <a:latin typeface="Bookman Old Style" pitchFamily="18" charset="0"/>
                <a:ea typeface="+mj-ea"/>
                <a:cs typeface="+mj-cs"/>
              </a:rPr>
              <a:t>Погодження з Держпродспоживслужбою </a:t>
            </a:r>
          </a:p>
          <a:p>
            <a:pPr marL="11887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примірне двотижневе меню</a:t>
            </a:r>
            <a:endParaRPr lang="uk-UA" sz="2200" cap="none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11887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перелік 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постачальників харчових продуктів</a:t>
            </a:r>
          </a:p>
          <a:p>
            <a:pPr marL="228600" lvl="2">
              <a:lnSpc>
                <a:spcPct val="110000"/>
              </a:lnSpc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cap="none" dirty="0">
                <a:latin typeface="Bookman Old Style" pitchFamily="18" charset="0"/>
                <a:ea typeface="+mj-ea"/>
                <a:cs typeface="+mj-cs"/>
              </a:rPr>
              <a:t>Складання графіку та маршруту постачання харчових продуктів</a:t>
            </a:r>
          </a:p>
          <a:p>
            <a:pPr marL="228600" lvl="2">
              <a:lnSpc>
                <a:spcPct val="110000"/>
              </a:lnSpc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cap="none" dirty="0">
                <a:latin typeface="Bookman Old Style" pitchFamily="18" charset="0"/>
                <a:ea typeface="+mj-ea"/>
                <a:cs typeface="+mj-cs"/>
              </a:rPr>
              <a:t>Проходження попереднього або періодичного медичного огляду працівників</a:t>
            </a:r>
          </a:p>
          <a:p>
            <a:pPr marL="0" lvl="2" inden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2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	</a:t>
            </a: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Постанова 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КМУ </a:t>
            </a:r>
            <a:r>
              <a:rPr lang="uk-UA" sz="22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</a:t>
            </a:r>
            <a:r>
              <a:rPr lang="uk-UA" sz="2200" b="1" cap="none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23.05.2001 № 559 </a:t>
            </a:r>
          </a:p>
          <a:p>
            <a:pPr marL="0" lvl="2" indent="0">
              <a:lnSpc>
                <a:spcPct val="8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uk-UA" sz="2200" cap="none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наказ </a:t>
            </a:r>
            <a:r>
              <a:rPr lang="uk-UA" sz="2200" cap="none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МОЗ України </a:t>
            </a:r>
            <a:r>
              <a:rPr lang="uk-UA" sz="2200" b="1" cap="none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</a:t>
            </a:r>
            <a:r>
              <a:rPr lang="uk-UA" sz="2200" b="1" cap="none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23.07.2002 №280</a:t>
            </a:r>
          </a:p>
          <a:p>
            <a:pPr marL="228600" lvl="2">
              <a:lnSpc>
                <a:spcPct val="110000"/>
              </a:lnSpc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cap="none" dirty="0">
                <a:latin typeface="Bookman Old Style" pitchFamily="18" charset="0"/>
                <a:ea typeface="+mj-ea"/>
                <a:cs typeface="+mj-cs"/>
              </a:rPr>
              <a:t>Проходження персоналом гігієнічного навчання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uk-UA" sz="2200" cap="none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28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7056784" cy="8367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І. У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період </a:t>
            </a: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підготовки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07504" y="1772816"/>
            <a:ext cx="8712968" cy="4032448"/>
          </a:xfrm>
        </p:spPr>
        <p:txBody>
          <a:bodyPr>
            <a:normAutofit/>
          </a:bodyPr>
          <a:lstStyle/>
          <a:p>
            <a:pPr marL="228600" lvl="2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cap="none" dirty="0">
                <a:latin typeface="Bookman Old Style" pitchFamily="18" charset="0"/>
                <a:ea typeface="+mj-ea"/>
                <a:cs typeface="+mj-cs"/>
              </a:rPr>
              <a:t>Проведення робіт з профілактичної дезінфекції (дератизація, дезінсекція, дезінфекція), хімічного очищення постільних речей</a:t>
            </a:r>
          </a:p>
          <a:p>
            <a:pPr marL="228600" lvl="2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cap="none" dirty="0">
                <a:latin typeface="Bookman Old Style" pitchFamily="18" charset="0"/>
                <a:ea typeface="+mj-ea"/>
                <a:cs typeface="+mj-cs"/>
              </a:rPr>
              <a:t>Укладання договору на вивіз твердих побутових відходів та стічних вод</a:t>
            </a:r>
          </a:p>
          <a:p>
            <a:pPr marL="228600" lvl="2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cap="none" dirty="0">
                <a:latin typeface="Bookman Old Style" pitchFamily="18" charset="0"/>
                <a:ea typeface="+mj-ea"/>
                <a:cs typeface="+mj-cs"/>
              </a:rPr>
              <a:t>Оформлення документації, згідно з Переліком, </a:t>
            </a:r>
            <a:r>
              <a:rPr lang="uk-UA" sz="2200" b="1" cap="none" dirty="0" err="1">
                <a:latin typeface="Bookman Old Style" pitchFamily="18" charset="0"/>
                <a:ea typeface="+mj-ea"/>
                <a:cs typeface="+mj-cs"/>
              </a:rPr>
              <a:t>затв</a:t>
            </a:r>
            <a:r>
              <a:rPr lang="uk-UA" sz="2200" b="1" cap="none" dirty="0">
                <a:latin typeface="Bookman Old Style" pitchFamily="18" charset="0"/>
                <a:ea typeface="+mj-ea"/>
                <a:cs typeface="+mj-cs"/>
              </a:rPr>
              <a:t>. наказом Міністерства у справах сім’ї, молоді та спорту України </a:t>
            </a:r>
            <a:r>
              <a:rPr lang="uk-UA" sz="2200" b="1" cap="none" dirty="0" smtClean="0">
                <a:solidFill>
                  <a:srgbClr val="C00000"/>
                </a:solidFill>
                <a:latin typeface="Bookman Old Style" pitchFamily="18" charset="0"/>
              </a:rPr>
              <a:t>від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</a:rPr>
              <a:t>19.01.2010 №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</a:rPr>
              <a:t>40</a:t>
            </a:r>
            <a:endParaRPr lang="uk-UA" sz="2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635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056784" cy="8367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ІІ. У </a:t>
            </a:r>
            <a:r>
              <a:rPr lang="uk-UA" sz="2800" b="1" dirty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період </a:t>
            </a:r>
            <a:r>
              <a:rPr lang="uk-UA" sz="2800" b="1" dirty="0" smtClean="0">
                <a:solidFill>
                  <a:srgbClr val="0000CC"/>
                </a:solidFill>
                <a:latin typeface="Bookman Old Style" pitchFamily="18" charset="0"/>
                <a:ea typeface="+mn-ea"/>
                <a:cs typeface="+mn-cs"/>
              </a:rPr>
              <a:t>ФУНКЦІОНУВАННЯ</a:t>
            </a:r>
            <a:endParaRPr lang="ru-RU" sz="2800" b="1" dirty="0">
              <a:solidFill>
                <a:srgbClr val="0000CC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Rectangle 0"/>
          <p:cNvSpPr txBox="1">
            <a:spLocks noChangeArrowheads="1"/>
          </p:cNvSpPr>
          <p:nvPr/>
        </p:nvSpPr>
        <p:spPr bwMode="auto">
          <a:xfrm>
            <a:off x="395536" y="1916832"/>
            <a:ext cx="867645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lvl="2" indent="-2286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Прийняття дитини до позаміського закладу при наявності Медичної довідки (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</a:rPr>
              <a:t>форма 079/о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uk-UA" sz="2200" b="1" dirty="0" err="1">
                <a:latin typeface="Bookman Old Style" pitchFamily="18" charset="0"/>
                <a:ea typeface="+mj-ea"/>
                <a:cs typeface="+mj-cs"/>
              </a:rPr>
              <a:t>затв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. Наказом МОЗУ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</a:rPr>
              <a:t>від 29.05.2013 №435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)</a:t>
            </a:r>
          </a:p>
          <a:p>
            <a:pPr marL="228600" lvl="2" indent="-2286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Тривалість перерви між змінами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</a:rPr>
              <a:t>не менше 2 днів </a:t>
            </a:r>
          </a:p>
          <a:p>
            <a:pPr marL="228600" lvl="2" indent="-2286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Дотримання наповнюваності груп</a:t>
            </a:r>
          </a:p>
          <a:p>
            <a:pPr marL="228600" lvl="2" indent="-2286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Своєчасний вивіз твердих побутових відходів та стічних вод</a:t>
            </a:r>
          </a:p>
          <a:p>
            <a:pPr marL="228600" lvl="2" indent="-2286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Ведення документації згідно з 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Переліком</a:t>
            </a:r>
            <a:endParaRPr lang="uk-UA" sz="22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408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апля">
    <a:dk1>
      <a:sysClr val="windowText" lastClr="000000"/>
    </a:dk1>
    <a:lt1>
      <a:sysClr val="window" lastClr="FFFFFF"/>
    </a:lt1>
    <a:dk2>
      <a:srgbClr val="355071"/>
    </a:dk2>
    <a:lt2>
      <a:srgbClr val="AABED7"/>
    </a:lt2>
    <a:accent1>
      <a:srgbClr val="2FA3EE"/>
    </a:accent1>
    <a:accent2>
      <a:srgbClr val="4BCAAD"/>
    </a:accent2>
    <a:accent3>
      <a:srgbClr val="86C157"/>
    </a:accent3>
    <a:accent4>
      <a:srgbClr val="D99C3F"/>
    </a:accent4>
    <a:accent5>
      <a:srgbClr val="CE6633"/>
    </a:accent5>
    <a:accent6>
      <a:srgbClr val="A35DD1"/>
    </a:accent6>
    <a:hlink>
      <a:srgbClr val="56BCFE"/>
    </a:hlink>
    <a:folHlink>
      <a:srgbClr val="97C5E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5999</TotalTime>
  <Words>760</Words>
  <Application>Microsoft Office PowerPoint</Application>
  <PresentationFormat>Экран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Капля</vt:lpstr>
      <vt:lpstr>ВИМОГИ САНІТАРНОГО ЗАКОНОДАВСТВА ПРИ ОРГАНІЗАЦІЇ ОЗДОРОВЛЕННЯ ТА ВІДПОЧИНКУ ДІТЕЙ ВЛІТКУ</vt:lpstr>
      <vt:lpstr>НОРМАТИВ</vt:lpstr>
      <vt:lpstr>РОЗПОРЯДЧІ АКТИ</vt:lpstr>
      <vt:lpstr>ЗАБЕЗПЕЧИТИ ВИКОНАННЯ ЗАХОДІВ</vt:lpstr>
      <vt:lpstr>І. У період підготовки</vt:lpstr>
      <vt:lpstr>І. У період підготовки</vt:lpstr>
      <vt:lpstr>І. У період підготовки</vt:lpstr>
      <vt:lpstr>І. У період підготовки</vt:lpstr>
      <vt:lpstr>ІІ. У період ФУНКЦІОНУВАННЯ</vt:lpstr>
      <vt:lpstr>ІІ. У період ФУНКЦІОНУВАННЯ</vt:lpstr>
      <vt:lpstr>ІІ. У період ФУНКЦІОНУВАННЯ</vt:lpstr>
      <vt:lpstr>ІІІ. За підсумками оздоровчої кампанії </vt:lpstr>
      <vt:lpstr>ОСОБЛИВОСТІ  ГІГІЄНІЧНИХ ВИМОГ  ДО УЛАШТУВАННЯ ЗАКЛАДІВ ВІДПОЧИНКУ</vt:lpstr>
      <vt:lpstr>ГІГІЄНІЧНІ ВИМОГИ ДО  ДИТЯЧИХ НАМЕТОВИХ МІСТЕЧОК</vt:lpstr>
      <vt:lpstr>НЕВИКОНАННЯ ЗАХОДІВ, НЕСВОЄЧАСНА ПІДГОТОВКА ЗАКЛАДІВ МОЖЕ ОБУМОВИТИ ЗАГРОЗУ САНІТАРНО-ЕПІДЕМІОЛОГІЧНОМУ БЛАГОПОЛУЧЧЮ</vt:lpstr>
      <vt:lpstr>Слайд 16</vt:lpstr>
      <vt:lpstr>Слайд 17</vt:lpstr>
      <vt:lpstr>ВИЗНАЧЕННЯ ГОТОВНОСТІ ДО ВІДКРИТТЯ</vt:lpstr>
      <vt:lpstr>ВИЗНАЧЕННЯ ГОТОВНОСТІ ДО ВІДКРИТТЯ</vt:lpstr>
      <vt:lpstr>Слайд 20</vt:lpstr>
    </vt:vector>
  </TitlesOfParts>
  <Company>Харьковская облСЭС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Динаміка показнику охоплення школярів гарячим харчуванням</dc:title>
  <dc:creator>OGDP</dc:creator>
  <cp:lastModifiedBy>Пользователь</cp:lastModifiedBy>
  <cp:revision>502</cp:revision>
  <dcterms:created xsi:type="dcterms:W3CDTF">2005-01-26T07:01:31Z</dcterms:created>
  <dcterms:modified xsi:type="dcterms:W3CDTF">2019-05-20T19:47:54Z</dcterms:modified>
</cp:coreProperties>
</file>