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
  </p:notesMasterIdLst>
  <p:sldIdLst>
    <p:sldId id="256" r:id="rId2"/>
    <p:sldId id="257" r:id="rId3"/>
    <p:sldId id="260" r:id="rId4"/>
    <p:sldId id="258" r:id="rId5"/>
    <p:sldId id="262" r:id="rId6"/>
    <p:sldId id="263" r:id="rId7"/>
    <p:sldId id="264" r:id="rId8"/>
    <p:sldId id="269" r:id="rId9"/>
    <p:sldId id="267"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DFB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623" autoAdjust="0"/>
  </p:normalViewPr>
  <p:slideViewPr>
    <p:cSldViewPr>
      <p:cViewPr varScale="1">
        <p:scale>
          <a:sx n="44" d="100"/>
          <a:sy n="44" d="100"/>
        </p:scale>
        <p:origin x="213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1ADACD-CA88-4783-8829-32F1D336E1CE}" type="datetimeFigureOut">
              <a:rPr lang="ru-RU" smtClean="0"/>
              <a:t>30.05.2018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391321-430F-4A84-B27E-6BC1DD6FC8D9}"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sz="1200" kern="1200" dirty="0" smtClean="0">
                <a:solidFill>
                  <a:schemeClr val="tx1"/>
                </a:solidFill>
                <a:latin typeface="+mn-lt"/>
                <a:ea typeface="+mn-ea"/>
                <a:cs typeface="+mn-cs"/>
              </a:rPr>
              <a:t>Найвідповідальніший і найбільш хвилюючий етап у житті дитини </a:t>
            </a:r>
            <a:r>
              <a:rPr lang="uk-UA" sz="1200" kern="1200" dirty="0" err="1" smtClean="0">
                <a:solidFill>
                  <a:schemeClr val="tx1"/>
                </a:solidFill>
                <a:latin typeface="+mn-lt"/>
                <a:ea typeface="+mn-ea"/>
                <a:cs typeface="+mn-cs"/>
              </a:rPr>
              <a:t>шестирічки</a:t>
            </a:r>
            <a:r>
              <a:rPr lang="uk-UA" sz="1200" kern="1200" dirty="0" smtClean="0">
                <a:solidFill>
                  <a:schemeClr val="tx1"/>
                </a:solidFill>
                <a:latin typeface="+mn-lt"/>
                <a:ea typeface="+mn-ea"/>
                <a:cs typeface="+mn-cs"/>
              </a:rPr>
              <a:t> – перехід із закладу дошкільної освіти  до початкової школи. Зазвичай цей період пов'язаний не лише з набуттям дитиною нового статусу, відкриттям у собі нових можливостей, а й із труднощами, які виникають у неї при входженні у нове соціальне середовище, зміною провідного виду діяльності. Ставлення дитини до навчання формується задовго до того, як вона переступить шкільний поріг. Важливу роль тут відіграє інформація про школу і спосіб її подачі батьками та вихователями закладу освіти. </a:t>
            </a:r>
            <a:endParaRPr lang="ru-RU" sz="1200" kern="1200" dirty="0" smtClean="0">
              <a:solidFill>
                <a:schemeClr val="tx1"/>
              </a:solidFill>
              <a:latin typeface="+mn-lt"/>
              <a:ea typeface="+mn-ea"/>
              <a:cs typeface="+mn-cs"/>
            </a:endParaRPr>
          </a:p>
          <a:p>
            <a:r>
              <a:rPr lang="uk-UA" sz="1200" kern="1200" dirty="0" smtClean="0">
                <a:solidFill>
                  <a:schemeClr val="tx1"/>
                </a:solidFill>
                <a:latin typeface="+mn-lt"/>
                <a:ea typeface="+mn-ea"/>
                <a:cs typeface="+mn-cs"/>
              </a:rPr>
              <a:t>Проблема наступ­ності між початковою ланкою школи та старшою групою закладу дошкільної освіти завжди була акту­альною і належить до числа найважливіших.</a:t>
            </a:r>
            <a:endParaRPr lang="ru-RU" sz="1200" kern="1200" dirty="0" smtClean="0">
              <a:solidFill>
                <a:schemeClr val="tx1"/>
              </a:solidFill>
              <a:latin typeface="+mn-lt"/>
              <a:ea typeface="+mn-ea"/>
              <a:cs typeface="+mn-cs"/>
            </a:endParaRPr>
          </a:p>
          <a:p>
            <a:r>
              <a:rPr lang="uk-UA" sz="1200" kern="1200" dirty="0" smtClean="0">
                <a:solidFill>
                  <a:schemeClr val="tx1"/>
                </a:solidFill>
                <a:latin typeface="+mn-lt"/>
                <a:ea typeface="+mn-ea"/>
                <a:cs typeface="+mn-cs"/>
              </a:rPr>
              <a:t>	Одним із факторів, які забезпечують ефективність освіти, є неперервність і наступність у навчанні.  </a:t>
            </a:r>
            <a:r>
              <a:rPr lang="uk-UA" sz="1200" i="0" kern="1200" dirty="0" smtClean="0">
                <a:solidFill>
                  <a:schemeClr val="tx1"/>
                </a:solidFill>
                <a:latin typeface="+mn-lt"/>
                <a:ea typeface="+mn-ea"/>
                <a:cs typeface="+mn-cs"/>
              </a:rPr>
              <a:t>Реалізація принципу неперервності освіти  має починатися із забезпечення наступності між першими її сходинками: дошкільною та початковою ланками. При цьому цей взаємозв’язок розглядається як дві сторони одного й того ж педагогічного явища у вигляді «перспективності» та «власне наступності».</a:t>
            </a:r>
            <a:endParaRPr lang="ru-RU" sz="1200" kern="1200" dirty="0" smtClean="0">
              <a:solidFill>
                <a:schemeClr val="tx1"/>
              </a:solidFill>
              <a:latin typeface="+mn-lt"/>
              <a:ea typeface="+mn-ea"/>
              <a:cs typeface="+mn-cs"/>
            </a:endParaRPr>
          </a:p>
          <a:p>
            <a:r>
              <a:rPr lang="uk-UA" sz="1200" kern="1200" dirty="0" smtClean="0">
                <a:solidFill>
                  <a:schemeClr val="tx1"/>
                </a:solidFill>
                <a:latin typeface="+mn-lt"/>
                <a:ea typeface="+mn-ea"/>
                <a:cs typeface="+mn-cs"/>
              </a:rPr>
              <a:t>Наступність між дошкільною освітою і шкіль­ним навчанням дітей завжди була одною з найваж­ливіших педагогічних проблем. </a:t>
            </a:r>
            <a:endParaRPr lang="ru-RU" sz="1200" kern="1200" dirty="0" smtClean="0">
              <a:solidFill>
                <a:schemeClr val="tx1"/>
              </a:solidFill>
              <a:latin typeface="+mn-lt"/>
              <a:ea typeface="+mn-ea"/>
              <a:cs typeface="+mn-cs"/>
            </a:endParaRPr>
          </a:p>
          <a:p>
            <a:r>
              <a:rPr lang="uk-UA" sz="1200" kern="1200" dirty="0" smtClean="0">
                <a:solidFill>
                  <a:schemeClr val="tx1"/>
                </a:solidFill>
                <a:latin typeface="+mn-lt"/>
                <a:ea typeface="+mn-ea"/>
                <a:cs typeface="+mn-cs"/>
              </a:rPr>
              <a:t>Чому не зникають претензії з боку школи на адресу закладів дошкільної освіти, а з боку працівників дитячих садків — до вчителя по­чаткової школи? </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6391321-430F-4A84-B27E-6BC1DD6FC8D9}" type="slidenum">
              <a:rPr lang="ru-RU" smtClean="0"/>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r>
              <a:rPr lang="uk-UA" sz="1200" kern="1200" dirty="0" smtClean="0">
                <a:solidFill>
                  <a:schemeClr val="tx1"/>
                </a:solidFill>
                <a:latin typeface="+mn-lt"/>
                <a:ea typeface="+mn-ea"/>
                <a:cs typeface="+mn-cs"/>
              </a:rPr>
              <a:t>Ми зрозуміли, що головна причина такого становища в то­му, що вона розв'язувалась «</a:t>
            </a:r>
            <a:r>
              <a:rPr lang="uk-UA" sz="1200" kern="1200" dirty="0" err="1" smtClean="0">
                <a:solidFill>
                  <a:schemeClr val="tx1"/>
                </a:solidFill>
                <a:latin typeface="+mn-lt"/>
                <a:ea typeface="+mn-ea"/>
                <a:cs typeface="+mn-cs"/>
              </a:rPr>
              <a:t>співпрацюючими</a:t>
            </a:r>
            <a:r>
              <a:rPr lang="uk-UA" sz="1200" kern="1200" dirty="0" smtClean="0">
                <a:solidFill>
                  <a:schemeClr val="tx1"/>
                </a:solidFill>
                <a:latin typeface="+mn-lt"/>
                <a:ea typeface="+mn-ea"/>
                <a:cs typeface="+mn-cs"/>
              </a:rPr>
              <a:t>» пара­лельно. Дошкільна ланка і початкова ланка школи були двома розмежованими сторонами, і кожна сто­рона розв'язувала свої проблеми самостійно.</a:t>
            </a:r>
            <a:endParaRPr lang="ru-RU" sz="1200" kern="1200" dirty="0" smtClean="0">
              <a:solidFill>
                <a:schemeClr val="tx1"/>
              </a:solidFill>
              <a:latin typeface="+mn-lt"/>
              <a:ea typeface="+mn-ea"/>
              <a:cs typeface="+mn-cs"/>
            </a:endParaRPr>
          </a:p>
          <a:p>
            <a:r>
              <a:rPr lang="uk-UA" sz="1200" kern="1200" dirty="0" smtClean="0">
                <a:solidFill>
                  <a:schemeClr val="tx1"/>
                </a:solidFill>
                <a:latin typeface="+mn-lt"/>
                <a:ea typeface="+mn-ea"/>
                <a:cs typeface="+mn-cs"/>
              </a:rPr>
              <a:t>Аналізуючи  стан розв'язання цієї проблеми, надійшли до висновку, що дошкільна та початкова освіта   повинна бути зорієнтована  на</a:t>
            </a:r>
            <a:endParaRPr lang="ru-RU" sz="1200" kern="1200" dirty="0" smtClean="0">
              <a:solidFill>
                <a:schemeClr val="tx1"/>
              </a:solidFill>
              <a:latin typeface="+mn-lt"/>
              <a:ea typeface="+mn-ea"/>
              <a:cs typeface="+mn-cs"/>
            </a:endParaRPr>
          </a:p>
          <a:p>
            <a:pPr lvl="0"/>
            <a:r>
              <a:rPr lang="uk-UA" sz="1200" kern="1200" dirty="0" smtClean="0">
                <a:solidFill>
                  <a:schemeClr val="tx1"/>
                </a:solidFill>
                <a:latin typeface="+mn-lt"/>
                <a:ea typeface="+mn-ea"/>
                <a:cs typeface="+mn-cs"/>
              </a:rPr>
              <a:t>гуманізм як норму поваги до особистості, доброзичливе, бережне ставлення до дитини без спонукання і насилля;</a:t>
            </a:r>
            <a:endParaRPr lang="ru-RU" sz="1200" kern="1200" dirty="0" smtClean="0">
              <a:solidFill>
                <a:schemeClr val="tx1"/>
              </a:solidFill>
              <a:latin typeface="+mn-lt"/>
              <a:ea typeface="+mn-ea"/>
              <a:cs typeface="+mn-cs"/>
            </a:endParaRPr>
          </a:p>
          <a:p>
            <a:pPr lvl="0"/>
            <a:r>
              <a:rPr lang="uk-UA" sz="1200" kern="1200" dirty="0" smtClean="0">
                <a:solidFill>
                  <a:schemeClr val="tx1"/>
                </a:solidFill>
                <a:latin typeface="+mn-lt"/>
                <a:ea typeface="+mn-ea"/>
                <a:cs typeface="+mn-cs"/>
              </a:rPr>
              <a:t>визнання самоцінності кожного вікового періоду та орієнтацію на вікові особливості;</a:t>
            </a:r>
            <a:endParaRPr lang="ru-RU" sz="1200" kern="1200" dirty="0" smtClean="0">
              <a:solidFill>
                <a:schemeClr val="tx1"/>
              </a:solidFill>
              <a:latin typeface="+mn-lt"/>
              <a:ea typeface="+mn-ea"/>
              <a:cs typeface="+mn-cs"/>
            </a:endParaRPr>
          </a:p>
          <a:p>
            <a:pPr lvl="0"/>
            <a:r>
              <a:rPr lang="uk-UA" sz="1200" kern="1200" dirty="0" smtClean="0">
                <a:solidFill>
                  <a:schemeClr val="tx1"/>
                </a:solidFill>
                <a:latin typeface="+mn-lt"/>
                <a:ea typeface="+mn-ea"/>
                <a:cs typeface="+mn-cs"/>
              </a:rPr>
              <a:t>урахування індивідуальних  інтересів, здібностей, темпу розвитку дитини;</a:t>
            </a:r>
            <a:endParaRPr lang="ru-RU" sz="1200" kern="1200" dirty="0" smtClean="0">
              <a:solidFill>
                <a:schemeClr val="tx1"/>
              </a:solidFill>
              <a:latin typeface="+mn-lt"/>
              <a:ea typeface="+mn-ea"/>
              <a:cs typeface="+mn-cs"/>
            </a:endParaRPr>
          </a:p>
          <a:p>
            <a:pPr lvl="0"/>
            <a:r>
              <a:rPr lang="uk-UA" sz="1200" kern="1200" dirty="0" smtClean="0">
                <a:solidFill>
                  <a:schemeClr val="tx1"/>
                </a:solidFill>
                <a:latin typeface="+mn-lt"/>
                <a:ea typeface="+mn-ea"/>
                <a:cs typeface="+mn-cs"/>
              </a:rPr>
              <a:t>створення сприятливих умов для формування розвитку у дитини пізнавальних, психічних процесів, належної спрямованості на активність у соціумі, конструктивних мотивів поведінки, самосвідомості, позитивної самооцінки, самоповаги та шанобливого ставлення до тих, хто їх оточує;</a:t>
            </a:r>
            <a:endParaRPr lang="ru-RU" sz="1200" kern="1200" dirty="0" smtClean="0">
              <a:solidFill>
                <a:schemeClr val="tx1"/>
              </a:solidFill>
              <a:latin typeface="+mn-lt"/>
              <a:ea typeface="+mn-ea"/>
              <a:cs typeface="+mn-cs"/>
            </a:endParaRPr>
          </a:p>
          <a:p>
            <a:pPr lvl="0"/>
            <a:r>
              <a:rPr lang="uk-UA" sz="1200" kern="1200" dirty="0" smtClean="0">
                <a:solidFill>
                  <a:schemeClr val="tx1"/>
                </a:solidFill>
                <a:latin typeface="+mn-lt"/>
                <a:ea typeface="+mn-ea"/>
                <a:cs typeface="+mn-cs"/>
              </a:rPr>
              <a:t>забезпечення реалізації можливостей дитини тощо.</a:t>
            </a:r>
            <a:endParaRPr lang="ru-RU" sz="1200" kern="1200" dirty="0" smtClean="0">
              <a:solidFill>
                <a:schemeClr val="tx1"/>
              </a:solidFill>
              <a:latin typeface="+mn-lt"/>
              <a:ea typeface="+mn-ea"/>
              <a:cs typeface="+mn-cs"/>
            </a:endParaRPr>
          </a:p>
          <a:p>
            <a:r>
              <a:rPr lang="uk-UA" sz="1200" kern="1200" dirty="0" smtClean="0">
                <a:solidFill>
                  <a:schemeClr val="tx1"/>
                </a:solidFill>
                <a:latin typeface="+mn-lt"/>
                <a:ea typeface="+mn-ea"/>
                <a:cs typeface="+mn-cs"/>
              </a:rPr>
              <a:t>Тому на сьогоднішній день  працівників закладів дошкільної освіти і початко­вої школи хвилюють питання не стільки </a:t>
            </a:r>
            <a:r>
              <a:rPr lang="uk-UA" sz="1200" i="1" kern="1200" dirty="0" smtClean="0">
                <a:solidFill>
                  <a:schemeClr val="tx1"/>
                </a:solidFill>
                <a:latin typeface="+mn-lt"/>
                <a:ea typeface="+mn-ea"/>
                <a:cs typeface="+mn-cs"/>
              </a:rPr>
              <a:t>чого вчити і навіщо вчити, а </a:t>
            </a:r>
            <a:r>
              <a:rPr lang="uk-UA" sz="1200" kern="1200" dirty="0" smtClean="0">
                <a:solidFill>
                  <a:schemeClr val="tx1"/>
                </a:solidFill>
                <a:latin typeface="+mn-lt"/>
                <a:ea typeface="+mn-ea"/>
                <a:cs typeface="+mn-cs"/>
              </a:rPr>
              <a:t>скіль­ки </a:t>
            </a:r>
            <a:r>
              <a:rPr lang="uk-UA" sz="1200" i="1" kern="1200" dirty="0" smtClean="0">
                <a:solidFill>
                  <a:schemeClr val="tx1"/>
                </a:solidFill>
                <a:latin typeface="+mn-lt"/>
                <a:ea typeface="+mn-ea"/>
                <a:cs typeface="+mn-cs"/>
              </a:rPr>
              <a:t>як вчити?</a:t>
            </a:r>
          </a:p>
          <a:p>
            <a:r>
              <a:rPr lang="uk-UA" sz="1200" kern="1200" dirty="0" smtClean="0">
                <a:solidFill>
                  <a:schemeClr val="tx1"/>
                </a:solidFill>
                <a:latin typeface="+mn-lt"/>
                <a:ea typeface="+mn-ea"/>
                <a:cs typeface="+mn-cs"/>
              </a:rPr>
              <a:t>Забезпечення наступності і перспективності між дошкільною і шкільною ланками освіти в умовах сучасних реалій є дуже важливими. Усвідомлюючи це, ми  - педагоги закладу дошкільної освіти і початкової школи – комплексно здійснюємо заходи, спрямовані на організацію спільних дій вихователів і вчителів та узгодження педагогічних зусиль.</a:t>
            </a:r>
            <a:endParaRPr lang="ru-RU" sz="1200" kern="1200" dirty="0" smtClean="0">
              <a:solidFill>
                <a:schemeClr val="tx1"/>
              </a:solidFill>
              <a:latin typeface="+mn-lt"/>
              <a:ea typeface="+mn-ea"/>
              <a:cs typeface="+mn-cs"/>
            </a:endParaRPr>
          </a:p>
          <a:p>
            <a:r>
              <a:rPr lang="uk-UA" sz="1200" kern="1200" dirty="0" smtClean="0">
                <a:solidFill>
                  <a:schemeClr val="tx1"/>
                </a:solidFill>
                <a:latin typeface="+mn-lt"/>
                <a:ea typeface="+mn-ea"/>
                <a:cs typeface="+mn-cs"/>
              </a:rPr>
              <a:t>	Так, на дошкільному рівні освіти ми прагнемо зберегти самоцінність дошкільного дитинства і формувати особистісні якості дітей, які є основою успішного шкільного навчання. Школа ж, як наступник дошкільної освіти, починає не з «нуля», а продовжує розвивати потенціал дітей, розкритий ще у дошкільному віці. Такий підхід дає змогу визначити освіту як єдину систему на всіх етапах навчання.</a:t>
            </a:r>
            <a:endParaRPr lang="ru-RU" sz="1200"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6391321-430F-4A84-B27E-6BC1DD6FC8D9}" type="slidenum">
              <a:rPr lang="ru-RU" smtClean="0"/>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sz="1200" kern="1200" dirty="0" smtClean="0">
                <a:solidFill>
                  <a:schemeClr val="tx1"/>
                </a:solidFill>
                <a:latin typeface="+mn-lt"/>
                <a:ea typeface="+mn-ea"/>
                <a:cs typeface="+mn-cs"/>
              </a:rPr>
              <a:t>Освітній процес як у закладі дошкільної освіти, так і в початковій школі має будуватися на глибоких знаннях вихователів і вчителів форм і методів освітнього процесу у дошкільному закладі та школі з позиції особистісно-орієнтованої безперервної освіти. </a:t>
            </a:r>
            <a:endParaRPr lang="ru-RU" sz="1200" kern="1200" dirty="0" smtClean="0">
              <a:solidFill>
                <a:schemeClr val="tx1"/>
              </a:solidFill>
              <a:latin typeface="+mn-lt"/>
              <a:ea typeface="+mn-ea"/>
              <a:cs typeface="+mn-cs"/>
            </a:endParaRPr>
          </a:p>
          <a:p>
            <a:r>
              <a:rPr lang="uk-UA" sz="1200" kern="1200" dirty="0" smtClean="0">
                <a:solidFill>
                  <a:schemeClr val="tx1"/>
                </a:solidFill>
                <a:latin typeface="+mn-lt"/>
                <a:ea typeface="+mn-ea"/>
                <a:cs typeface="+mn-cs"/>
              </a:rPr>
              <a:t>Плануючи проведення спільних заходів для педагогів начальних закладів ураховували такі аспекти взаємодії як: </a:t>
            </a:r>
            <a:endParaRPr lang="ru-RU" sz="1200" kern="1200" dirty="0" smtClean="0">
              <a:solidFill>
                <a:schemeClr val="tx1"/>
              </a:solidFill>
              <a:latin typeface="+mn-lt"/>
              <a:ea typeface="+mn-ea"/>
              <a:cs typeface="+mn-cs"/>
            </a:endParaRPr>
          </a:p>
          <a:p>
            <a:pPr lvl="0"/>
            <a:r>
              <a:rPr lang="uk-UA" sz="1200" kern="1200" dirty="0" smtClean="0">
                <a:solidFill>
                  <a:schemeClr val="tx1"/>
                </a:solidFill>
                <a:latin typeface="+mn-lt"/>
                <a:ea typeface="+mn-ea"/>
                <a:cs typeface="+mn-cs"/>
              </a:rPr>
              <a:t>інформаційно-просвітницький;</a:t>
            </a:r>
            <a:endParaRPr lang="ru-RU" sz="1200" kern="1200" dirty="0" smtClean="0">
              <a:solidFill>
                <a:schemeClr val="tx1"/>
              </a:solidFill>
              <a:latin typeface="+mn-lt"/>
              <a:ea typeface="+mn-ea"/>
              <a:cs typeface="+mn-cs"/>
            </a:endParaRPr>
          </a:p>
          <a:p>
            <a:pPr lvl="0"/>
            <a:r>
              <a:rPr lang="uk-UA" sz="1200" kern="1200" dirty="0" smtClean="0">
                <a:solidFill>
                  <a:schemeClr val="tx1"/>
                </a:solidFill>
                <a:latin typeface="+mn-lt"/>
                <a:ea typeface="+mn-ea"/>
                <a:cs typeface="+mn-cs"/>
              </a:rPr>
              <a:t>практичний;</a:t>
            </a:r>
            <a:endParaRPr lang="ru-RU" sz="1200" kern="1200" dirty="0" smtClean="0">
              <a:solidFill>
                <a:schemeClr val="tx1"/>
              </a:solidFill>
              <a:latin typeface="+mn-lt"/>
              <a:ea typeface="+mn-ea"/>
              <a:cs typeface="+mn-cs"/>
            </a:endParaRPr>
          </a:p>
          <a:p>
            <a:pPr lvl="0"/>
            <a:r>
              <a:rPr lang="uk-UA" sz="1200" kern="1200" dirty="0" smtClean="0">
                <a:solidFill>
                  <a:schemeClr val="tx1"/>
                </a:solidFill>
                <a:latin typeface="+mn-lt"/>
                <a:ea typeface="+mn-ea"/>
                <a:cs typeface="+mn-cs"/>
              </a:rPr>
              <a:t>методичний.</a:t>
            </a:r>
            <a:endParaRPr lang="ru-RU" sz="1200" kern="1200" dirty="0" smtClean="0">
              <a:solidFill>
                <a:schemeClr val="tx1"/>
              </a:solidFill>
              <a:latin typeface="+mn-lt"/>
              <a:ea typeface="+mn-ea"/>
              <a:cs typeface="+mn-cs"/>
            </a:endParaRPr>
          </a:p>
          <a:p>
            <a:r>
              <a:rPr lang="uk-UA" sz="1200" kern="1200" dirty="0" smtClean="0">
                <a:solidFill>
                  <a:schemeClr val="tx1"/>
                </a:solidFill>
                <a:latin typeface="+mn-lt"/>
                <a:ea typeface="+mn-ea"/>
                <a:cs typeface="+mn-cs"/>
              </a:rPr>
              <a:t>	Інформаційно-просвітницький аспект взаємодії передбачає ознайомлення педагогів з завданнями наступності у навчанні дітей дошкільного та молодшого шкільного віку та шляхами його реалізації. Вихователі та вчителі початкової школи ознайомлюються з чинними нормативними документами, що визначають зміст дошкільної і початкової ланок освіти на сучасному етапі. Це відбувається під час самоосвіти педагогів. </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6391321-430F-4A84-B27E-6BC1DD6FC8D9}" type="slidenum">
              <a:rPr lang="ru-RU" smtClean="0"/>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sz="1200" kern="1200" dirty="0" smtClean="0">
                <a:solidFill>
                  <a:schemeClr val="tx1"/>
                </a:solidFill>
                <a:latin typeface="+mn-lt"/>
                <a:ea typeface="+mn-ea"/>
                <a:cs typeface="+mn-cs"/>
              </a:rPr>
              <a:t>Наш дошкільний заклад тісно співпрацює з загальноосвітньою школою І-ІІІ ступеню №98.  Такої  співпраці допомагає єдність, взаємозв’язок у роботі педагогічних колективів дошкільного закладу і школи та узгодженість мети, змісту, методів у роботі з дітьми старшого дошкільного та молодшого шкільного віку. </a:t>
            </a:r>
            <a:endParaRPr lang="ru-RU" sz="1200" kern="1200" dirty="0" smtClean="0">
              <a:solidFill>
                <a:schemeClr val="tx1"/>
              </a:solidFill>
              <a:latin typeface="+mn-lt"/>
              <a:ea typeface="+mn-ea"/>
              <a:cs typeface="+mn-cs"/>
            </a:endParaRPr>
          </a:p>
          <a:p>
            <a:r>
              <a:rPr lang="uk-UA" sz="1200" kern="1200" dirty="0" smtClean="0">
                <a:solidFill>
                  <a:schemeClr val="tx1"/>
                </a:solidFill>
                <a:latin typeface="+mn-lt"/>
                <a:ea typeface="+mn-ea"/>
                <a:cs typeface="+mn-cs"/>
              </a:rPr>
              <a:t>Вже кілька років педагогічні колективи закладу дошкільної освіти і початкової школи складають угоду про співпрацю навчальних закладів, яка є запорукою налагодження тісних взаємовідносин між колективами та орієнтиром для складання спільних заходів. Плануючі  спільні заходи,  враховуємо  особливості розвитку  дітей старшого дошкільного і молодшого шкільного віку, а також  особливості змісту дошкільної та початкової освіти. </a:t>
            </a:r>
            <a:endParaRPr lang="ru-RU" sz="1200" kern="1200" dirty="0" smtClean="0">
              <a:solidFill>
                <a:schemeClr val="tx1"/>
              </a:solidFill>
              <a:latin typeface="+mn-lt"/>
              <a:ea typeface="+mn-ea"/>
              <a:cs typeface="+mn-cs"/>
            </a:endParaRPr>
          </a:p>
          <a:p>
            <a:r>
              <a:rPr lang="uk-UA" sz="1200" kern="1200" dirty="0" smtClean="0">
                <a:solidFill>
                  <a:schemeClr val="tx1"/>
                </a:solidFill>
                <a:latin typeface="+mn-lt"/>
                <a:ea typeface="+mn-ea"/>
                <a:cs typeface="+mn-cs"/>
              </a:rPr>
              <a:t>	  З огляду на зазначені аспекти взаємодії навчальні заклади проводять такі спільні заходи: семінари-практикуми, педагогічні ради, кругли столи, педагогічні зустрічі, тощо.</a:t>
            </a:r>
            <a:endParaRPr lang="ru-RU" sz="1200" kern="1200" dirty="0" smtClean="0">
              <a:solidFill>
                <a:schemeClr val="tx1"/>
              </a:solidFill>
              <a:latin typeface="+mn-lt"/>
              <a:ea typeface="+mn-ea"/>
              <a:cs typeface="+mn-cs"/>
            </a:endParaRPr>
          </a:p>
          <a:p>
            <a:r>
              <a:rPr lang="uk-UA" sz="1200" kern="1200" dirty="0" smtClean="0">
                <a:solidFill>
                  <a:schemeClr val="tx1"/>
                </a:solidFill>
                <a:latin typeface="+mn-lt"/>
                <a:ea typeface="+mn-ea"/>
                <a:cs typeface="+mn-cs"/>
              </a:rPr>
              <a:t>	Під час  засідання «круглого столу» «Єдність, взаємодія та узгодженість у формах, методах та прийомах освітньої роботи з дітьми старшого дошкільного та молодшого шкільного віку»  вихователі закладу дошкільної освіти  та учителі початкової школи знайомились та  обмінювались досвідом щодо використання різних класичних та інноваційних педагогічних технологій, методів та прийомів, що позитивно зарекомендували себе в сучасній дидактиці,  форм організації діяльності дітей, системи роботи з розвитку мовлення, формування пізнавальних процесів, соціалізації дітей тощо.   	 </a:t>
            </a:r>
            <a:endParaRPr lang="ru-RU" sz="1200"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6391321-430F-4A84-B27E-6BC1DD6FC8D9}" type="slidenum">
              <a:rPr lang="ru-RU" smtClean="0"/>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sz="1200" kern="1200" dirty="0" smtClean="0">
                <a:solidFill>
                  <a:schemeClr val="tx1"/>
                </a:solidFill>
                <a:latin typeface="+mn-lt"/>
                <a:ea typeface="+mn-ea"/>
                <a:cs typeface="+mn-cs"/>
              </a:rPr>
              <a:t>Цікавою спільною діяльністю педагогічних колективів школи та закладу стало  розроблення спільних творчих педагогічних проектів. Спільна творча проектна діяльність має свої особливості. Найголовніша з них — це створення нового, творчого продукту спільними зусиллями. Вихователі і вчителі розробили  педагогічний  проект «Буду я природі другом». Діти старших груп і молодші школярі брали участь в архітектурних проектах проведених в рамках освітнього проекту «Сприяння освіті», будували з </a:t>
            </a:r>
            <a:r>
              <a:rPr lang="en-US" sz="1200" kern="1200" dirty="0" smtClean="0">
                <a:solidFill>
                  <a:schemeClr val="tx1"/>
                </a:solidFill>
                <a:latin typeface="+mn-lt"/>
                <a:ea typeface="+mn-ea"/>
                <a:cs typeface="+mn-cs"/>
              </a:rPr>
              <a:t>LEGO </a:t>
            </a:r>
            <a:r>
              <a:rPr lang="uk-UA" sz="1200" kern="1200" dirty="0" smtClean="0">
                <a:solidFill>
                  <a:schemeClr val="tx1"/>
                </a:solidFill>
                <a:latin typeface="+mn-lt"/>
                <a:ea typeface="+mn-ea"/>
                <a:cs typeface="+mn-cs"/>
              </a:rPr>
              <a:t>архітектурні комплекси «Столиці світу», «Водний світ».</a:t>
            </a:r>
            <a:endParaRPr lang="ru-RU" sz="1200" kern="1200" dirty="0" smtClean="0">
              <a:solidFill>
                <a:schemeClr val="tx1"/>
              </a:solidFill>
              <a:latin typeface="+mn-lt"/>
              <a:ea typeface="+mn-ea"/>
              <a:cs typeface="+mn-cs"/>
            </a:endParaRPr>
          </a:p>
          <a:p>
            <a:r>
              <a:rPr lang="uk-UA" sz="1200" kern="1200" dirty="0" smtClean="0">
                <a:solidFill>
                  <a:schemeClr val="tx1"/>
                </a:solidFill>
                <a:latin typeface="+mn-lt"/>
                <a:ea typeface="+mn-ea"/>
                <a:cs typeface="+mn-cs"/>
              </a:rPr>
              <a:t>	</a:t>
            </a:r>
            <a:r>
              <a:rPr lang="uk-UA" sz="1200" kern="1200" dirty="0" err="1" smtClean="0">
                <a:solidFill>
                  <a:schemeClr val="tx1"/>
                </a:solidFill>
                <a:latin typeface="+mn-lt"/>
                <a:ea typeface="+mn-ea"/>
                <a:cs typeface="+mn-cs"/>
              </a:rPr>
              <a:t>Взаємовідвідування</a:t>
            </a:r>
            <a:r>
              <a:rPr lang="uk-UA" sz="1200" kern="1200" dirty="0" smtClean="0">
                <a:solidFill>
                  <a:schemeClr val="tx1"/>
                </a:solidFill>
                <a:latin typeface="+mn-lt"/>
                <a:ea typeface="+mn-ea"/>
                <a:cs typeface="+mn-cs"/>
              </a:rPr>
              <a:t>  вчителями та вихователями відкритих занять (інших форм організації освітньої роботи)  передбачає попереднє знайомство учителя зі своїми майбутніми учнями, а вихователі мають змогу спостерігати за розвитком своїх випускників.	Взаємодія дітей початкової школи та дитячого садка передбачає проведення різних спільних заходів, під час яких вони мають можливість не лише ознайомитися з приміщеннями навчального закладу, умовами перебування, навчання, а й познайомитися одне з одним, поспілкуватися. Для дітей педагоги  проводять такі спільні заходи: </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6391321-430F-4A84-B27E-6BC1DD6FC8D9}" type="slidenum">
              <a:rPr lang="ru-RU" smtClean="0"/>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sz="1200" kern="1200" dirty="0" smtClean="0">
                <a:solidFill>
                  <a:schemeClr val="tx1"/>
                </a:solidFill>
                <a:latin typeface="+mn-lt"/>
                <a:ea typeface="+mn-ea"/>
                <a:cs typeface="+mn-cs"/>
              </a:rPr>
              <a:t>Для дітей педагоги  проводять такі спільні заходи: </a:t>
            </a:r>
            <a:endParaRPr lang="ru-RU" sz="1200" kern="1200" dirty="0" smtClean="0">
              <a:solidFill>
                <a:schemeClr val="tx1"/>
              </a:solidFill>
              <a:latin typeface="+mn-lt"/>
              <a:ea typeface="+mn-ea"/>
              <a:cs typeface="+mn-cs"/>
            </a:endParaRPr>
          </a:p>
          <a:p>
            <a:pPr lvl="0"/>
            <a:r>
              <a:rPr lang="uk-UA" sz="1200" b="1" kern="1200" dirty="0" smtClean="0">
                <a:solidFill>
                  <a:schemeClr val="tx1"/>
                </a:solidFill>
                <a:latin typeface="+mn-lt"/>
                <a:ea typeface="+mn-ea"/>
                <a:cs typeface="+mn-cs"/>
              </a:rPr>
              <a:t>Екскурсії до школи №98.</a:t>
            </a:r>
            <a:r>
              <a:rPr lang="uk-UA" sz="1200" kern="1200" dirty="0" smtClean="0">
                <a:solidFill>
                  <a:schemeClr val="tx1"/>
                </a:solidFill>
                <a:latin typeface="+mn-lt"/>
                <a:ea typeface="+mn-ea"/>
                <a:cs typeface="+mn-cs"/>
              </a:rPr>
              <a:t> Під час таких екскурсій діти знайомляться з учителями, дізнаються, де учні навчаються, граються, обідають. Вони отримують від вихователів та вчителів інформацію про те, які іграшки, навчальні посібники, дитячі книжки є в класах, чого вчать дітей тощо. Про проведення екскурсії ми заздалегідь домовляємося з директором школи.  Директор попереджає працівників, учнів про проведення таких екскурсій, а також призначає особу, відповідальну за їх проведення.</a:t>
            </a:r>
            <a:endParaRPr lang="ru-RU" sz="1200" kern="1200" dirty="0" smtClean="0">
              <a:solidFill>
                <a:schemeClr val="tx1"/>
              </a:solidFill>
              <a:latin typeface="+mn-lt"/>
              <a:ea typeface="+mn-ea"/>
              <a:cs typeface="+mn-cs"/>
            </a:endParaRPr>
          </a:p>
          <a:p>
            <a:pPr lvl="0"/>
            <a:r>
              <a:rPr lang="uk-UA" sz="1200" b="1" kern="1200" dirty="0" smtClean="0">
                <a:solidFill>
                  <a:schemeClr val="tx1"/>
                </a:solidFill>
                <a:latin typeface="+mn-lt"/>
                <a:ea typeface="+mn-ea"/>
                <a:cs typeface="+mn-cs"/>
              </a:rPr>
              <a:t>Виставки дитячих</a:t>
            </a:r>
            <a:r>
              <a:rPr lang="uk-UA" sz="1200" kern="1200" dirty="0" smtClean="0">
                <a:solidFill>
                  <a:schemeClr val="tx1"/>
                </a:solidFill>
                <a:latin typeface="+mn-lt"/>
                <a:ea typeface="+mn-ea"/>
                <a:cs typeface="+mn-cs"/>
              </a:rPr>
              <a:t> робіт «Моя рідна Україна», «Барви нашого </a:t>
            </a:r>
            <a:r>
              <a:rPr lang="uk-UA" sz="1200" kern="1200" dirty="0" err="1" smtClean="0">
                <a:solidFill>
                  <a:schemeClr val="tx1"/>
                </a:solidFill>
                <a:latin typeface="+mn-lt"/>
                <a:ea typeface="+mn-ea"/>
                <a:cs typeface="+mn-cs"/>
              </a:rPr>
              <a:t>району»Під</a:t>
            </a:r>
            <a:r>
              <a:rPr lang="uk-UA" sz="1200" kern="1200" dirty="0" smtClean="0">
                <a:solidFill>
                  <a:schemeClr val="tx1"/>
                </a:solidFill>
                <a:latin typeface="+mn-lt"/>
                <a:ea typeface="+mn-ea"/>
                <a:cs typeface="+mn-cs"/>
              </a:rPr>
              <a:t> час роботи виставки  діти  мають змогу показати свої уміння та навички. Організація виставки дитячих робіт мобілізує і згуртовує колектив дітей.</a:t>
            </a:r>
            <a:endParaRPr lang="ru-RU" sz="1200" kern="1200" dirty="0" smtClean="0">
              <a:solidFill>
                <a:schemeClr val="tx1"/>
              </a:solidFill>
              <a:latin typeface="+mn-lt"/>
              <a:ea typeface="+mn-ea"/>
              <a:cs typeface="+mn-cs"/>
            </a:endParaRPr>
          </a:p>
          <a:p>
            <a:pPr lvl="0"/>
            <a:r>
              <a:rPr lang="uk-UA" sz="1200" b="1" kern="1200" dirty="0" smtClean="0">
                <a:solidFill>
                  <a:schemeClr val="tx1"/>
                </a:solidFill>
                <a:latin typeface="+mn-lt"/>
                <a:ea typeface="+mn-ea"/>
                <a:cs typeface="+mn-cs"/>
              </a:rPr>
              <a:t>Конкурси  «Шукаємо таланти</a:t>
            </a:r>
            <a:r>
              <a:rPr lang="uk-UA" sz="1200" kern="1200" dirty="0" smtClean="0">
                <a:solidFill>
                  <a:schemeClr val="tx1"/>
                </a:solidFill>
                <a:latin typeface="+mn-lt"/>
                <a:ea typeface="+mn-ea"/>
                <a:cs typeface="+mn-cs"/>
              </a:rPr>
              <a:t>»  - серед дітей садка і школи та «Дуже вмілі рученята»</a:t>
            </a:r>
            <a:endParaRPr lang="ru-RU" sz="1200" kern="1200" dirty="0" smtClean="0">
              <a:solidFill>
                <a:schemeClr val="tx1"/>
              </a:solidFill>
              <a:latin typeface="+mn-lt"/>
              <a:ea typeface="+mn-ea"/>
              <a:cs typeface="+mn-cs"/>
            </a:endParaRPr>
          </a:p>
          <a:p>
            <a:pPr lvl="0"/>
            <a:r>
              <a:rPr lang="uk-UA" sz="1200" kern="1200" dirty="0" smtClean="0">
                <a:solidFill>
                  <a:schemeClr val="tx1"/>
                </a:solidFill>
                <a:latin typeface="+mn-lt"/>
                <a:ea typeface="+mn-ea"/>
                <a:cs typeface="+mn-cs"/>
              </a:rPr>
              <a:t>Діти старшого дошкільного віку разом з вихователями беруть участь у святковій лінійці 1 вересня, святі «Прощання з Букварем» та інших заходах у загальноосвітньому навчальному закладі.</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6391321-430F-4A84-B27E-6BC1DD6FC8D9}" type="slidenum">
              <a:rPr lang="ru-RU" smtClean="0"/>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sz="1200" kern="1200" dirty="0" smtClean="0">
                <a:solidFill>
                  <a:schemeClr val="tx1"/>
                </a:solidFill>
                <a:latin typeface="+mn-lt"/>
                <a:ea typeface="+mn-ea"/>
                <a:cs typeface="+mn-cs"/>
              </a:rPr>
              <a:t>Мета роботи педагогічних колективів загальноосвітньої школи  та закладу дошкільної освіти з батьками -  створити всі можливі умови для успішної адаптації дітей у школі. Робота педагогів навчальних закладів передбачає виконання єдиної мети – забезпечення  оптимальних умов для розвитку кожної дитини як у навчальних закладах, так і вдома. Спільними заходами із забезпечення взаємодії школи та дитячого садка передбачено такі форми взаємодії педагогів та батьків</a:t>
            </a:r>
            <a:endParaRPr lang="ru-RU" sz="1200" kern="1200" dirty="0" smtClean="0">
              <a:solidFill>
                <a:schemeClr val="tx1"/>
              </a:solidFill>
              <a:latin typeface="+mn-lt"/>
              <a:ea typeface="+mn-ea"/>
              <a:cs typeface="+mn-cs"/>
            </a:endParaRPr>
          </a:p>
          <a:p>
            <a:pPr lvl="0"/>
            <a:r>
              <a:rPr lang="uk-UA" sz="1200" kern="1200" dirty="0" smtClean="0">
                <a:solidFill>
                  <a:schemeClr val="tx1"/>
                </a:solidFill>
                <a:latin typeface="+mn-lt"/>
                <a:ea typeface="+mn-ea"/>
                <a:cs typeface="+mn-cs"/>
              </a:rPr>
              <a:t>зустрічі вчителів початкової школи з батьками вихованців старших дошкільних груп,</a:t>
            </a:r>
            <a:endParaRPr lang="ru-RU" sz="1200" kern="1200" dirty="0" smtClean="0">
              <a:solidFill>
                <a:schemeClr val="tx1"/>
              </a:solidFill>
              <a:latin typeface="+mn-lt"/>
              <a:ea typeface="+mn-ea"/>
              <a:cs typeface="+mn-cs"/>
            </a:endParaRPr>
          </a:p>
          <a:p>
            <a:pPr lvl="0"/>
            <a:r>
              <a:rPr lang="uk-UA" sz="1200" kern="1200" dirty="0" smtClean="0">
                <a:solidFill>
                  <a:schemeClr val="tx1"/>
                </a:solidFill>
                <a:latin typeface="+mn-lt"/>
                <a:ea typeface="+mn-ea"/>
                <a:cs typeface="+mn-cs"/>
              </a:rPr>
              <a:t>батьківські збори на яких обговорюються методи виховання дітей та програмові вимоги щодо розвитку, виховання та навчання дітей старшого дошкільного та молодшого шкільного віку;</a:t>
            </a:r>
            <a:endParaRPr lang="ru-RU" sz="1200" kern="1200" dirty="0" smtClean="0">
              <a:solidFill>
                <a:schemeClr val="tx1"/>
              </a:solidFill>
              <a:latin typeface="+mn-lt"/>
              <a:ea typeface="+mn-ea"/>
              <a:cs typeface="+mn-cs"/>
            </a:endParaRPr>
          </a:p>
          <a:p>
            <a:pPr lvl="0"/>
            <a:r>
              <a:rPr lang="uk-UA" sz="1200" kern="1200" dirty="0" smtClean="0">
                <a:solidFill>
                  <a:schemeClr val="tx1"/>
                </a:solidFill>
                <a:latin typeface="+mn-lt"/>
                <a:ea typeface="+mn-ea"/>
                <a:cs typeface="+mn-cs"/>
              </a:rPr>
              <a:t>Працює сайт «Готуємо дитину до школи». На якому пропонуємо батькам  перелік запитань і відповіді на запитання.  </a:t>
            </a:r>
            <a:endParaRPr lang="ru-RU" sz="1200" kern="1200" dirty="0" smtClean="0">
              <a:solidFill>
                <a:schemeClr val="tx1"/>
              </a:solidFill>
              <a:latin typeface="+mn-lt"/>
              <a:ea typeface="+mn-ea"/>
              <a:cs typeface="+mn-cs"/>
            </a:endParaRPr>
          </a:p>
          <a:p>
            <a:pPr lvl="0"/>
            <a:r>
              <a:rPr lang="uk-UA" sz="1200" kern="1200" dirty="0" smtClean="0">
                <a:solidFill>
                  <a:schemeClr val="tx1"/>
                </a:solidFill>
                <a:latin typeface="+mn-lt"/>
                <a:ea typeface="+mn-ea"/>
                <a:cs typeface="+mn-cs"/>
              </a:rPr>
              <a:t>анкетування батьків майбутніх першокласників з питань підготовки дітей до школи;</a:t>
            </a:r>
            <a:endParaRPr lang="ru-RU" sz="1200" kern="1200" dirty="0" smtClean="0">
              <a:solidFill>
                <a:schemeClr val="tx1"/>
              </a:solidFill>
              <a:latin typeface="+mn-lt"/>
              <a:ea typeface="+mn-ea"/>
              <a:cs typeface="+mn-cs"/>
            </a:endParaRPr>
          </a:p>
          <a:p>
            <a:pPr lvl="0"/>
            <a:r>
              <a:rPr lang="uk-UA" sz="1200" kern="1200" dirty="0" smtClean="0">
                <a:solidFill>
                  <a:schemeClr val="tx1"/>
                </a:solidFill>
                <a:latin typeface="+mn-lt"/>
                <a:ea typeface="+mn-ea"/>
                <a:cs typeface="+mn-cs"/>
              </a:rPr>
              <a:t>«Педагогічна вітальня» для батьків вихованців старшого дошкільного віку з питань підготовки дітей до школи;</a:t>
            </a:r>
            <a:endParaRPr lang="ru-RU" sz="1200" kern="1200" dirty="0" smtClean="0">
              <a:solidFill>
                <a:schemeClr val="tx1"/>
              </a:solidFill>
              <a:latin typeface="+mn-lt"/>
              <a:ea typeface="+mn-ea"/>
              <a:cs typeface="+mn-cs"/>
            </a:endParaRPr>
          </a:p>
          <a:p>
            <a:pPr lvl="0"/>
            <a:r>
              <a:rPr lang="uk-UA" sz="1200" kern="1200" dirty="0" smtClean="0">
                <a:solidFill>
                  <a:schemeClr val="tx1"/>
                </a:solidFill>
                <a:latin typeface="+mn-lt"/>
                <a:ea typeface="+mn-ea"/>
                <a:cs typeface="+mn-cs"/>
              </a:rPr>
              <a:t>дні відкритих дверей для батьків у навчальних закладах. </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6391321-430F-4A84-B27E-6BC1DD6FC8D9}" type="slidenum">
              <a:rPr lang="ru-RU" smtClean="0"/>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sz="1200" kern="1200" dirty="0" smtClean="0">
                <a:solidFill>
                  <a:schemeClr val="tx1"/>
                </a:solidFill>
                <a:latin typeface="+mn-lt"/>
                <a:ea typeface="+mn-ea"/>
                <a:cs typeface="+mn-cs"/>
              </a:rPr>
              <a:t>Щоб вчасно відкоригувати освітній процес аби забезпечити безпроблемну адаптацію дітей до умов школи та їх успішність у першому класі, ми систематично вивчаємо рівень шкільної зрілості старших дошкільників і відстежуємо успішність навчання у першому класі випускників нашого закладу освіти.  Базовий компонент дошкільної освіти  та програма розвитку дитини старшого дошкульного віку «Впевнений старт» наголосили  на нових підходах  до оцінювання ефективності процесу формування компетентності дитини – випускника дошкільного закладу.  Наприкінці навчального року ми проводимо моніторинг  основних </a:t>
            </a:r>
            <a:r>
              <a:rPr lang="uk-UA" sz="1200" kern="1200" dirty="0" err="1" smtClean="0">
                <a:solidFill>
                  <a:schemeClr val="tx1"/>
                </a:solidFill>
                <a:latin typeface="+mn-lt"/>
                <a:ea typeface="+mn-ea"/>
                <a:cs typeface="+mn-cs"/>
              </a:rPr>
              <a:t>компетенцій</a:t>
            </a:r>
            <a:r>
              <a:rPr lang="uk-UA" sz="1200" kern="1200" dirty="0" smtClean="0">
                <a:solidFill>
                  <a:schemeClr val="tx1"/>
                </a:solidFill>
                <a:latin typeface="+mn-lt"/>
                <a:ea typeface="+mn-ea"/>
                <a:cs typeface="+mn-cs"/>
              </a:rPr>
              <a:t> дитини дошкільного віку. Моніторинг дозволяє не лише визначити певні результати компетентності дитини, а й допомагає педагогам побачити «зону найближчого розвитку» дитини.  Отримані результати фіксуються у зведеному протоколі. Практичний психолог разом з вихователями аналізують відповідність результатів вивчення готовності наших випускників до навчання у школі фактичній успішності їх навчання у першому класі. </a:t>
            </a:r>
            <a:endParaRPr lang="ru-RU" dirty="0"/>
          </a:p>
        </p:txBody>
      </p:sp>
      <p:sp>
        <p:nvSpPr>
          <p:cNvPr id="4" name="Номер слайда 3"/>
          <p:cNvSpPr>
            <a:spLocks noGrp="1"/>
          </p:cNvSpPr>
          <p:nvPr>
            <p:ph type="sldNum" sz="quarter" idx="10"/>
          </p:nvPr>
        </p:nvSpPr>
        <p:spPr/>
        <p:txBody>
          <a:bodyPr/>
          <a:lstStyle/>
          <a:p>
            <a:fld id="{06391321-430F-4A84-B27E-6BC1DD6FC8D9}" type="slidenum">
              <a:rPr lang="ru-RU" smtClean="0"/>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kern="1200" dirty="0" smtClean="0">
                <a:solidFill>
                  <a:schemeClr val="tx1"/>
                </a:solidFill>
                <a:latin typeface="+mn-lt"/>
                <a:ea typeface="+mn-ea"/>
                <a:cs typeface="+mn-cs"/>
              </a:rPr>
              <a:t>Наші педагогічні колективи спрямовують свої зусилля на всебічний розвиток кожної дитини, становлення її особистості, формування образу власного Я. Але успішна підготовка дитини до навчання у школі неможлива, якщо у неї не сформовано шкільну зрілість</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6391321-430F-4A84-B27E-6BC1DD6FC8D9}" type="slidenum">
              <a:rPr lang="ru-RU" smtClean="0"/>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30.05.2018</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30.05.2018</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30.05.2018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30.05.2018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30.05.2018</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30.05.2018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30.05.2018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30.05.2018</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30.05.2018</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30.05.2018</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pPr algn="r"/>
            <a:r>
              <a:rPr lang="uk-UA" sz="2800" b="1" dirty="0" smtClean="0">
                <a:solidFill>
                  <a:srgbClr val="C00000"/>
                </a:solidFill>
                <a:latin typeface="Cambria Math" pitchFamily="18" charset="0"/>
                <a:ea typeface="Cambria Math" pitchFamily="18" charset="0"/>
              </a:rPr>
              <a:t>Акімова Т.П., </a:t>
            </a:r>
          </a:p>
          <a:p>
            <a:pPr algn="r"/>
            <a:r>
              <a:rPr lang="uk-UA" sz="2800" b="1" dirty="0" smtClean="0">
                <a:solidFill>
                  <a:srgbClr val="C00000"/>
                </a:solidFill>
                <a:latin typeface="Cambria Math" pitchFamily="18" charset="0"/>
                <a:ea typeface="Cambria Math" pitchFamily="18" charset="0"/>
              </a:rPr>
              <a:t>директор ЗДО №440 </a:t>
            </a:r>
          </a:p>
          <a:p>
            <a:pPr algn="r"/>
            <a:r>
              <a:rPr lang="uk-UA" sz="2800" b="1" dirty="0" smtClean="0">
                <a:solidFill>
                  <a:srgbClr val="C00000"/>
                </a:solidFill>
                <a:latin typeface="Cambria Math" pitchFamily="18" charset="0"/>
                <a:ea typeface="Cambria Math" pitchFamily="18" charset="0"/>
              </a:rPr>
              <a:t>м Харків, Московський район</a:t>
            </a:r>
            <a:endParaRPr lang="ru-RU" sz="2800" b="1" dirty="0">
              <a:solidFill>
                <a:srgbClr val="C00000"/>
              </a:solidFill>
              <a:latin typeface="Cambria Math" pitchFamily="18" charset="0"/>
              <a:ea typeface="Cambria Math" pitchFamily="18" charset="0"/>
            </a:endParaRPr>
          </a:p>
        </p:txBody>
      </p:sp>
      <p:sp>
        <p:nvSpPr>
          <p:cNvPr id="2" name="Заголовок 1"/>
          <p:cNvSpPr>
            <a:spLocks noGrp="1"/>
          </p:cNvSpPr>
          <p:nvPr>
            <p:ph type="ctrTitle"/>
          </p:nvPr>
        </p:nvSpPr>
        <p:spPr/>
        <p:txBody>
          <a:bodyPr/>
          <a:lstStyle/>
          <a:p>
            <a:r>
              <a:rPr lang="uk-UA" sz="3600" b="1" dirty="0" smtClean="0">
                <a:solidFill>
                  <a:srgbClr val="FFC000"/>
                </a:solidFill>
                <a:effectLst>
                  <a:outerShdw blurRad="38100" dist="38100" dir="2700000" algn="tl">
                    <a:srgbClr val="000000">
                      <a:alpha val="43137"/>
                    </a:srgbClr>
                  </a:outerShdw>
                </a:effectLst>
              </a:rPr>
              <a:t>СИСТЕМНИЙ ПІДХІД ДО ЗАБЕЗПЕЧЕННЯ НАСТУПНОСТІ І ПЕРСПЕКТИВНОСТІ МІЖ ДОШКІЛЬНИМ ЗАКЛАДОМ І ШКОЛОЮ</a:t>
            </a:r>
            <a:endParaRPr lang="ru-RU" sz="3600" b="1" dirty="0">
              <a:solidFill>
                <a:srgbClr val="FFC000"/>
              </a:soli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85000" lnSpcReduction="20000"/>
          </a:bodyPr>
          <a:lstStyle/>
          <a:p>
            <a:pPr lvl="0"/>
            <a:r>
              <a:rPr lang="uk-UA" b="1" dirty="0" smtClean="0">
                <a:solidFill>
                  <a:schemeClr val="accent1">
                    <a:lumMod val="50000"/>
                  </a:schemeClr>
                </a:solidFill>
                <a:effectLst>
                  <a:outerShdw blurRad="38100" dist="38100" dir="2700000" algn="tl">
                    <a:srgbClr val="000000">
                      <a:alpha val="43137"/>
                    </a:srgbClr>
                  </a:outerShdw>
                </a:effectLst>
              </a:rPr>
              <a:t>гуманізм як норму поваги до особистості, доброзичливе, бережне ставлення до дитини без спонукання і насилля;</a:t>
            </a:r>
            <a:endParaRPr lang="ru-RU" b="1" dirty="0" smtClean="0">
              <a:solidFill>
                <a:schemeClr val="accent1">
                  <a:lumMod val="50000"/>
                </a:schemeClr>
              </a:solidFill>
              <a:effectLst>
                <a:outerShdw blurRad="38100" dist="38100" dir="2700000" algn="tl">
                  <a:srgbClr val="000000">
                    <a:alpha val="43137"/>
                  </a:srgbClr>
                </a:outerShdw>
              </a:effectLst>
            </a:endParaRPr>
          </a:p>
          <a:p>
            <a:pPr lvl="0"/>
            <a:r>
              <a:rPr lang="uk-UA" b="1" dirty="0" smtClean="0">
                <a:solidFill>
                  <a:schemeClr val="accent1">
                    <a:lumMod val="50000"/>
                  </a:schemeClr>
                </a:solidFill>
                <a:effectLst>
                  <a:outerShdw blurRad="38100" dist="38100" dir="2700000" algn="tl">
                    <a:srgbClr val="000000">
                      <a:alpha val="43137"/>
                    </a:srgbClr>
                  </a:outerShdw>
                </a:effectLst>
              </a:rPr>
              <a:t>визнання самоцінності кожного вікового періоду та орієнтацію на вікові особливості;</a:t>
            </a:r>
            <a:endParaRPr lang="ru-RU" b="1" dirty="0" smtClean="0">
              <a:solidFill>
                <a:schemeClr val="accent1">
                  <a:lumMod val="50000"/>
                </a:schemeClr>
              </a:solidFill>
              <a:effectLst>
                <a:outerShdw blurRad="38100" dist="38100" dir="2700000" algn="tl">
                  <a:srgbClr val="000000">
                    <a:alpha val="43137"/>
                  </a:srgbClr>
                </a:outerShdw>
              </a:effectLst>
            </a:endParaRPr>
          </a:p>
          <a:p>
            <a:pPr lvl="0"/>
            <a:r>
              <a:rPr lang="uk-UA" b="1" dirty="0" smtClean="0">
                <a:solidFill>
                  <a:schemeClr val="accent1">
                    <a:lumMod val="50000"/>
                  </a:schemeClr>
                </a:solidFill>
                <a:effectLst>
                  <a:outerShdw blurRad="38100" dist="38100" dir="2700000" algn="tl">
                    <a:srgbClr val="000000">
                      <a:alpha val="43137"/>
                    </a:srgbClr>
                  </a:outerShdw>
                </a:effectLst>
              </a:rPr>
              <a:t>урахування індивідуальних  інтересів, здібностей, темпу розвитку дитини;</a:t>
            </a:r>
            <a:endParaRPr lang="ru-RU" b="1" dirty="0" smtClean="0">
              <a:solidFill>
                <a:schemeClr val="accent1">
                  <a:lumMod val="50000"/>
                </a:schemeClr>
              </a:solidFill>
              <a:effectLst>
                <a:outerShdw blurRad="38100" dist="38100" dir="2700000" algn="tl">
                  <a:srgbClr val="000000">
                    <a:alpha val="43137"/>
                  </a:srgbClr>
                </a:outerShdw>
              </a:effectLst>
            </a:endParaRPr>
          </a:p>
          <a:p>
            <a:pPr lvl="0"/>
            <a:r>
              <a:rPr lang="uk-UA" b="1" dirty="0" smtClean="0">
                <a:solidFill>
                  <a:schemeClr val="accent1">
                    <a:lumMod val="50000"/>
                  </a:schemeClr>
                </a:solidFill>
                <a:effectLst>
                  <a:outerShdw blurRad="38100" dist="38100" dir="2700000" algn="tl">
                    <a:srgbClr val="000000">
                      <a:alpha val="43137"/>
                    </a:srgbClr>
                  </a:outerShdw>
                </a:effectLst>
              </a:rPr>
              <a:t>створення сприятливих умов для формування розвитку у дитини пізнавальних, психічних процесів, належної спрямованості на активність у соціумі, конструктивних мотивів поведінки, самосвідомості, позитивної самооцінки, самоповаги та шанобливого ставлення до тих, хто їх оточує;</a:t>
            </a:r>
            <a:endParaRPr lang="ru-RU" b="1" dirty="0" smtClean="0">
              <a:solidFill>
                <a:schemeClr val="accent1">
                  <a:lumMod val="50000"/>
                </a:schemeClr>
              </a:solidFill>
              <a:effectLst>
                <a:outerShdw blurRad="38100" dist="38100" dir="2700000" algn="tl">
                  <a:srgbClr val="000000">
                    <a:alpha val="43137"/>
                  </a:srgbClr>
                </a:outerShdw>
              </a:effectLst>
            </a:endParaRPr>
          </a:p>
          <a:p>
            <a:pPr lvl="0"/>
            <a:r>
              <a:rPr lang="uk-UA" b="1" dirty="0" smtClean="0">
                <a:solidFill>
                  <a:schemeClr val="accent1">
                    <a:lumMod val="50000"/>
                  </a:schemeClr>
                </a:solidFill>
                <a:effectLst>
                  <a:outerShdw blurRad="38100" dist="38100" dir="2700000" algn="tl">
                    <a:srgbClr val="000000">
                      <a:alpha val="43137"/>
                    </a:srgbClr>
                  </a:outerShdw>
                </a:effectLst>
              </a:rPr>
              <a:t>забезпечення реалізації можливостей дитини тощо.</a:t>
            </a:r>
            <a:endParaRPr lang="ru-RU" b="1" dirty="0" smtClean="0">
              <a:solidFill>
                <a:schemeClr val="accent1">
                  <a:lumMod val="50000"/>
                </a:schemeClr>
              </a:solidFill>
              <a:effectLst>
                <a:outerShdw blurRad="38100" dist="38100" dir="2700000" algn="tl">
                  <a:srgbClr val="000000">
                    <a:alpha val="43137"/>
                  </a:srgbClr>
                </a:outerShdw>
              </a:effectLst>
            </a:endParaRPr>
          </a:p>
          <a:p>
            <a:endParaRPr lang="ru-RU" dirty="0"/>
          </a:p>
        </p:txBody>
      </p:sp>
      <p:sp>
        <p:nvSpPr>
          <p:cNvPr id="3" name="Заголовок 2"/>
          <p:cNvSpPr>
            <a:spLocks noGrp="1"/>
          </p:cNvSpPr>
          <p:nvPr>
            <p:ph type="title"/>
          </p:nvPr>
        </p:nvSpPr>
        <p:spPr/>
        <p:txBody>
          <a:bodyPr/>
          <a:lstStyle/>
          <a:p>
            <a:pPr algn="ctr"/>
            <a:r>
              <a:rPr lang="uk-UA" b="1" dirty="0" smtClean="0">
                <a:solidFill>
                  <a:schemeClr val="accent6">
                    <a:lumMod val="75000"/>
                  </a:schemeClr>
                </a:solidFill>
                <a:effectLst>
                  <a:outerShdw blurRad="38100" dist="38100" dir="2700000" algn="tl">
                    <a:srgbClr val="000000">
                      <a:alpha val="43137"/>
                    </a:srgbClr>
                  </a:outerShdw>
                </a:effectLst>
              </a:rPr>
              <a:t>ПРИНЦИПИ ВЗАЄМОДІЇ</a:t>
            </a:r>
            <a:endParaRPr lang="ru-RU" b="1" dirty="0">
              <a:solidFill>
                <a:schemeClr val="accent6">
                  <a:lumMod val="75000"/>
                </a:schemeClr>
              </a:solidFill>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uk-UA" b="1" u="sng" dirty="0" smtClean="0">
                <a:solidFill>
                  <a:srgbClr val="C00000"/>
                </a:solidFill>
              </a:rPr>
              <a:t>Інформаційно-просвітницький аспект</a:t>
            </a:r>
          </a:p>
          <a:p>
            <a:pPr>
              <a:buNone/>
            </a:pPr>
            <a:r>
              <a:rPr lang="uk-UA" b="1" dirty="0" smtClean="0">
                <a:solidFill>
                  <a:schemeClr val="accent6">
                    <a:lumMod val="75000"/>
                  </a:schemeClr>
                </a:solidFill>
                <a:effectLst>
                  <a:outerShdw blurRad="38100" dist="38100" dir="2700000" algn="tl">
                    <a:srgbClr val="000000">
                      <a:alpha val="43137"/>
                    </a:srgbClr>
                  </a:outerShdw>
                </a:effectLst>
              </a:rPr>
              <a:t>Державні стандарти – </a:t>
            </a:r>
          </a:p>
          <a:p>
            <a:pPr>
              <a:buNone/>
            </a:pPr>
            <a:r>
              <a:rPr lang="uk-UA" b="1" dirty="0" smtClean="0">
                <a:solidFill>
                  <a:schemeClr val="accent1">
                    <a:lumMod val="75000"/>
                  </a:schemeClr>
                </a:solidFill>
              </a:rPr>
              <a:t>Базовий компонент дошкільної освіти </a:t>
            </a:r>
          </a:p>
          <a:p>
            <a:pPr algn="r">
              <a:buNone/>
            </a:pPr>
            <a:r>
              <a:rPr lang="uk-UA" b="1" dirty="0" smtClean="0">
                <a:solidFill>
                  <a:schemeClr val="accent1">
                    <a:lumMod val="75000"/>
                  </a:schemeClr>
                </a:solidFill>
              </a:rPr>
              <a:t>(у редакції 2012р.)</a:t>
            </a:r>
          </a:p>
          <a:p>
            <a:pPr>
              <a:buNone/>
            </a:pPr>
            <a:r>
              <a:rPr lang="uk-UA" b="1" dirty="0" smtClean="0">
                <a:solidFill>
                  <a:schemeClr val="accent1">
                    <a:lumMod val="75000"/>
                  </a:schemeClr>
                </a:solidFill>
              </a:rPr>
              <a:t>Державний стандарт початкової освіти </a:t>
            </a:r>
          </a:p>
          <a:p>
            <a:pPr algn="r">
              <a:buNone/>
            </a:pPr>
            <a:r>
              <a:rPr lang="uk-UA" b="1" dirty="0" smtClean="0">
                <a:solidFill>
                  <a:schemeClr val="accent1">
                    <a:lumMod val="75000"/>
                  </a:schemeClr>
                </a:solidFill>
              </a:rPr>
              <a:t>(2018р.)</a:t>
            </a:r>
          </a:p>
          <a:p>
            <a:pPr>
              <a:buNone/>
            </a:pPr>
            <a:r>
              <a:rPr lang="uk-UA" b="1" dirty="0" smtClean="0">
                <a:solidFill>
                  <a:schemeClr val="accent6">
                    <a:lumMod val="75000"/>
                  </a:schemeClr>
                </a:solidFill>
                <a:effectLst>
                  <a:outerShdw blurRad="38100" dist="38100" dir="2700000" algn="tl">
                    <a:srgbClr val="000000">
                      <a:alpha val="43137"/>
                    </a:srgbClr>
                  </a:outerShdw>
                </a:effectLst>
              </a:rPr>
              <a:t>Програмне забезпечення – </a:t>
            </a:r>
            <a:r>
              <a:rPr lang="uk-UA" sz="2400" b="1" dirty="0" smtClean="0">
                <a:solidFill>
                  <a:schemeClr val="accent1">
                    <a:lumMod val="75000"/>
                  </a:schemeClr>
                </a:solidFill>
                <a:effectLst>
                  <a:outerShdw blurRad="38100" dist="38100" dir="2700000" algn="tl">
                    <a:srgbClr val="000000">
                      <a:alpha val="43137"/>
                    </a:srgbClr>
                  </a:outerShdw>
                </a:effectLst>
              </a:rPr>
              <a:t>чинні комплексні програми розвитку, навчання, виховання, що рекомендовані МОН, яку оберуть педагоги і схвалить педагогічна рада ЗДО</a:t>
            </a:r>
          </a:p>
          <a:p>
            <a:endParaRPr lang="ru-RU" dirty="0"/>
          </a:p>
        </p:txBody>
      </p:sp>
      <p:sp>
        <p:nvSpPr>
          <p:cNvPr id="3" name="Заголовок 2"/>
          <p:cNvSpPr>
            <a:spLocks noGrp="1"/>
          </p:cNvSpPr>
          <p:nvPr>
            <p:ph type="title"/>
          </p:nvPr>
        </p:nvSpPr>
        <p:spPr/>
        <p:txBody>
          <a:bodyPr/>
          <a:lstStyle/>
          <a:p>
            <a:pPr algn="ctr"/>
            <a:r>
              <a:rPr lang="uk-UA" b="1" dirty="0" smtClean="0">
                <a:solidFill>
                  <a:schemeClr val="accent6">
                    <a:lumMod val="75000"/>
                  </a:schemeClr>
                </a:solidFill>
                <a:effectLst>
                  <a:outerShdw blurRad="38100" dist="38100" dir="2700000" algn="tl">
                    <a:srgbClr val="000000">
                      <a:alpha val="43137"/>
                    </a:srgbClr>
                  </a:outerShdw>
                </a:effectLst>
              </a:rPr>
              <a:t>Взаємодія закладів освіти</a:t>
            </a:r>
            <a:endParaRPr lang="ru-RU" b="1" dirty="0">
              <a:solidFill>
                <a:schemeClr val="accent6">
                  <a:lumMod val="75000"/>
                </a:schemeClr>
              </a:solidFill>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357554" y="1524000"/>
            <a:ext cx="5329246" cy="3262322"/>
          </a:xfrm>
        </p:spPr>
        <p:txBody>
          <a:bodyPr>
            <a:normAutofit lnSpcReduction="10000"/>
          </a:bodyPr>
          <a:lstStyle/>
          <a:p>
            <a:r>
              <a:rPr lang="uk-UA" b="1" dirty="0" smtClean="0">
                <a:solidFill>
                  <a:schemeClr val="accent1">
                    <a:lumMod val="75000"/>
                  </a:schemeClr>
                </a:solidFill>
                <a:effectLst>
                  <a:outerShdw blurRad="38100" dist="38100" dir="2700000" algn="tl">
                    <a:srgbClr val="000000">
                      <a:alpha val="43137"/>
                    </a:srgbClr>
                  </a:outerShdw>
                </a:effectLst>
              </a:rPr>
              <a:t>Угода про співпрацю визначає права і обов'язки кожного закладу</a:t>
            </a:r>
            <a:endParaRPr lang="uk-UA" dirty="0" smtClean="0"/>
          </a:p>
          <a:p>
            <a:r>
              <a:rPr lang="uk-UA" b="1" dirty="0" smtClean="0">
                <a:solidFill>
                  <a:schemeClr val="accent1">
                    <a:lumMod val="75000"/>
                  </a:schemeClr>
                </a:solidFill>
                <a:effectLst>
                  <a:outerShdw blurRad="38100" dist="38100" dir="2700000" algn="tl">
                    <a:srgbClr val="000000">
                      <a:alpha val="43137"/>
                    </a:srgbClr>
                  </a:outerShdw>
                </a:effectLst>
              </a:rPr>
              <a:t>Спільний план заходів на навчальний рік</a:t>
            </a:r>
          </a:p>
          <a:p>
            <a:r>
              <a:rPr lang="uk-UA" b="1" dirty="0" smtClean="0">
                <a:solidFill>
                  <a:schemeClr val="accent1">
                    <a:lumMod val="75000"/>
                  </a:schemeClr>
                </a:solidFill>
                <a:effectLst>
                  <a:outerShdw blurRad="38100" dist="38100" dir="2700000" algn="tl">
                    <a:srgbClr val="000000">
                      <a:alpha val="43137"/>
                    </a:srgbClr>
                  </a:outerShdw>
                </a:effectLst>
              </a:rPr>
              <a:t>Методичні заходи з вихователями ЗДО та вчителями ЗПО</a:t>
            </a:r>
          </a:p>
          <a:p>
            <a:endParaRPr lang="ru-RU" dirty="0"/>
          </a:p>
        </p:txBody>
      </p:sp>
      <p:sp>
        <p:nvSpPr>
          <p:cNvPr id="3" name="Заголовок 2"/>
          <p:cNvSpPr>
            <a:spLocks noGrp="1"/>
          </p:cNvSpPr>
          <p:nvPr>
            <p:ph type="title"/>
          </p:nvPr>
        </p:nvSpPr>
        <p:spPr>
          <a:xfrm>
            <a:off x="3286116" y="214290"/>
            <a:ext cx="5400684" cy="1219200"/>
          </a:xfrm>
        </p:spPr>
        <p:txBody>
          <a:bodyPr>
            <a:normAutofit/>
          </a:bodyPr>
          <a:lstStyle/>
          <a:p>
            <a:r>
              <a:rPr lang="uk-UA" sz="2800" b="1" dirty="0" smtClean="0">
                <a:solidFill>
                  <a:srgbClr val="C00000"/>
                </a:solidFill>
                <a:effectLst>
                  <a:outerShdw blurRad="38100" dist="38100" dir="2700000" algn="tl">
                    <a:srgbClr val="000000">
                      <a:alpha val="43137"/>
                    </a:srgbClr>
                  </a:outerShdw>
                </a:effectLst>
              </a:rPr>
              <a:t>Методичний аспект</a:t>
            </a:r>
            <a:endParaRPr lang="ru-RU" sz="2800" b="1" dirty="0">
              <a:solidFill>
                <a:srgbClr val="C00000"/>
              </a:solidFill>
              <a:effectLst>
                <a:outerShdw blurRad="38100" dist="38100" dir="2700000" algn="tl">
                  <a:srgbClr val="000000">
                    <a:alpha val="43137"/>
                  </a:srgbClr>
                </a:outerShdw>
              </a:effectLst>
            </a:endParaRPr>
          </a:p>
        </p:txBody>
      </p:sp>
      <p:pic>
        <p:nvPicPr>
          <p:cNvPr id="4" name="Рисунок 3"/>
          <p:cNvPicPr/>
          <p:nvPr/>
        </p:nvPicPr>
        <p:blipFill>
          <a:blip r:embed="rId3"/>
          <a:srcRect l="27900" t="25852" r="25922" b="9943"/>
          <a:stretch>
            <a:fillRect/>
          </a:stretch>
        </p:blipFill>
        <p:spPr bwMode="auto">
          <a:xfrm>
            <a:off x="214282" y="2500306"/>
            <a:ext cx="3071834" cy="250033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p:cNvPicPr/>
          <p:nvPr/>
        </p:nvPicPr>
        <p:blipFill>
          <a:blip r:embed="rId4"/>
          <a:srcRect l="27258" t="27273" r="21112" b="9375"/>
          <a:stretch>
            <a:fillRect/>
          </a:stretch>
        </p:blipFill>
        <p:spPr bwMode="auto">
          <a:xfrm>
            <a:off x="214282" y="285728"/>
            <a:ext cx="3067050" cy="21240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8" descr="C:\Documents and Settings\1\Рабочий стол\Екскурсія до школи\DSCN3148.jpg"/>
          <p:cNvPicPr>
            <a:picLocks noChangeAspect="1" noChangeArrowheads="1"/>
          </p:cNvPicPr>
          <p:nvPr/>
        </p:nvPicPr>
        <p:blipFill>
          <a:blip r:embed="rId5" cstate="print"/>
          <a:srcRect/>
          <a:stretch>
            <a:fillRect/>
          </a:stretch>
        </p:blipFill>
        <p:spPr>
          <a:xfrm>
            <a:off x="7296160" y="214290"/>
            <a:ext cx="1847840" cy="176189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7" name="Picture 3" descr="D:\ФОТО ДНЗ\Група №1\P2090816.JPG"/>
          <p:cNvPicPr>
            <a:picLocks noChangeAspect="1" noChangeArrowheads="1"/>
          </p:cNvPicPr>
          <p:nvPr/>
        </p:nvPicPr>
        <p:blipFill>
          <a:blip r:embed="rId6" cstate="print"/>
          <a:srcRect/>
          <a:stretch>
            <a:fillRect/>
          </a:stretch>
        </p:blipFill>
        <p:spPr bwMode="auto">
          <a:xfrm>
            <a:off x="6572264" y="4857760"/>
            <a:ext cx="2400110" cy="180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8" name="Picture 4" descr="D:\ФОТО ДНЗ\23 лютого\P2230897.JPG"/>
          <p:cNvPicPr>
            <a:picLocks noChangeAspect="1" noChangeArrowheads="1"/>
          </p:cNvPicPr>
          <p:nvPr/>
        </p:nvPicPr>
        <p:blipFill>
          <a:blip r:embed="rId7" cstate="print"/>
          <a:srcRect/>
          <a:stretch>
            <a:fillRect/>
          </a:stretch>
        </p:blipFill>
        <p:spPr bwMode="auto">
          <a:xfrm>
            <a:off x="3714744" y="4857760"/>
            <a:ext cx="2400110" cy="180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52400"/>
            <a:ext cx="4900618" cy="1219200"/>
          </a:xfrm>
        </p:spPr>
        <p:txBody>
          <a:bodyPr/>
          <a:lstStyle/>
          <a:p>
            <a:r>
              <a:rPr lang="uk-UA" dirty="0" err="1" smtClean="0">
                <a:solidFill>
                  <a:srgbClr val="FF0000"/>
                </a:solidFill>
                <a:effectLst>
                  <a:outerShdw blurRad="38100" dist="38100" dir="2700000" algn="tl">
                    <a:srgbClr val="000000">
                      <a:alpha val="43137"/>
                    </a:srgbClr>
                  </a:outerShdw>
                </a:effectLst>
              </a:rPr>
              <a:t>Взаємовідвідуання</a:t>
            </a:r>
            <a:endParaRPr lang="ru-RU" dirty="0">
              <a:solidFill>
                <a:srgbClr val="FF0000"/>
              </a:solidFill>
              <a:effectLst>
                <a:outerShdw blurRad="38100" dist="38100" dir="2700000" algn="tl">
                  <a:srgbClr val="000000">
                    <a:alpha val="43137"/>
                  </a:srgbClr>
                </a:outerShdw>
              </a:effectLst>
            </a:endParaRPr>
          </a:p>
        </p:txBody>
      </p:sp>
      <p:pic>
        <p:nvPicPr>
          <p:cNvPr id="1026" name="Picture 2" descr="D:\ФОТО ДНЗ\20121107\PB070003.JPG"/>
          <p:cNvPicPr>
            <a:picLocks noGrp="1" noChangeAspect="1" noChangeArrowheads="1"/>
          </p:cNvPicPr>
          <p:nvPr>
            <p:ph idx="1"/>
          </p:nvPr>
        </p:nvPicPr>
        <p:blipFill>
          <a:blip r:embed="rId3" cstate="print"/>
          <a:srcRect/>
          <a:stretch>
            <a:fillRect/>
          </a:stretch>
        </p:blipFill>
        <p:spPr bwMode="auto">
          <a:xfrm>
            <a:off x="357158" y="1500174"/>
            <a:ext cx="3905277" cy="292895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Picture 4" descr="PB090024"/>
          <p:cNvPicPr>
            <a:picLocks noChangeAspect="1" noChangeArrowheads="1"/>
          </p:cNvPicPr>
          <p:nvPr/>
        </p:nvPicPr>
        <p:blipFill>
          <a:blip r:embed="rId4" cstate="print"/>
          <a:srcRect l="14189" t="21622"/>
          <a:stretch>
            <a:fillRect/>
          </a:stretch>
        </p:blipFill>
        <p:spPr bwMode="auto">
          <a:xfrm>
            <a:off x="5929322" y="357166"/>
            <a:ext cx="3024209" cy="207170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descr="PB090028"/>
          <p:cNvPicPr>
            <a:picLocks noChangeAspect="1" noChangeArrowheads="1"/>
          </p:cNvPicPr>
          <p:nvPr/>
        </p:nvPicPr>
        <p:blipFill>
          <a:blip r:embed="rId5" cstate="print"/>
          <a:srcRect t="16000"/>
          <a:stretch>
            <a:fillRect/>
          </a:stretch>
        </p:blipFill>
        <p:spPr bwMode="auto">
          <a:xfrm>
            <a:off x="6500826" y="2786058"/>
            <a:ext cx="2381266" cy="150019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4" descr="PB070008"/>
          <p:cNvPicPr>
            <a:picLocks noChangeAspect="1" noChangeArrowheads="1"/>
          </p:cNvPicPr>
          <p:nvPr/>
        </p:nvPicPr>
        <p:blipFill>
          <a:blip r:embed="rId6" cstate="print"/>
          <a:srcRect/>
          <a:stretch>
            <a:fillRect/>
          </a:stretch>
        </p:blipFill>
        <p:spPr bwMode="auto">
          <a:xfrm>
            <a:off x="2500298" y="4071942"/>
            <a:ext cx="3143272" cy="235745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4" descr="C:\Documents and Settings\1\Рабочий стол\Екскурсія до школи\PA090006.JPG"/>
          <p:cNvPicPr>
            <a:picLocks noChangeAspect="1" noChangeArrowheads="1"/>
          </p:cNvPicPr>
          <p:nvPr/>
        </p:nvPicPr>
        <p:blipFill>
          <a:blip r:embed="rId7" cstate="print"/>
          <a:srcRect/>
          <a:stretch>
            <a:fillRect/>
          </a:stretch>
        </p:blipFill>
        <p:spPr bwMode="auto">
          <a:xfrm>
            <a:off x="6286512" y="4500570"/>
            <a:ext cx="2398650" cy="211407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D:\Фото\День прапора\P8230001.JPG"/>
          <p:cNvPicPr>
            <a:picLocks noChangeAspect="1" noChangeArrowheads="1"/>
          </p:cNvPicPr>
          <p:nvPr/>
        </p:nvPicPr>
        <p:blipFill>
          <a:blip r:embed="rId3"/>
          <a:srcRect/>
          <a:stretch>
            <a:fillRect/>
          </a:stretch>
        </p:blipFill>
        <p:spPr bwMode="auto">
          <a:xfrm>
            <a:off x="3571868" y="4572008"/>
            <a:ext cx="2440256" cy="19240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9" descr="i"/>
          <p:cNvPicPr>
            <a:picLocks noChangeAspect="1" noChangeArrowheads="1"/>
          </p:cNvPicPr>
          <p:nvPr/>
        </p:nvPicPr>
        <p:blipFill>
          <a:blip r:embed="rId4"/>
          <a:srcRect/>
          <a:stretch>
            <a:fillRect/>
          </a:stretch>
        </p:blipFill>
        <p:spPr bwMode="auto">
          <a:xfrm>
            <a:off x="3000364" y="2928934"/>
            <a:ext cx="2247896" cy="187324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descr="PA240031"/>
          <p:cNvPicPr>
            <a:picLocks noGrp="1" noChangeAspect="1" noChangeArrowheads="1"/>
          </p:cNvPicPr>
          <p:nvPr>
            <p:ph idx="1"/>
          </p:nvPr>
        </p:nvPicPr>
        <p:blipFill>
          <a:blip r:embed="rId5" cstate="print"/>
          <a:srcRect/>
          <a:stretch>
            <a:fillRect/>
          </a:stretch>
        </p:blipFill>
        <p:spPr bwMode="auto">
          <a:xfrm>
            <a:off x="428596" y="1000108"/>
            <a:ext cx="3282739" cy="22997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Заголовок 2"/>
          <p:cNvSpPr>
            <a:spLocks noGrp="1"/>
          </p:cNvSpPr>
          <p:nvPr>
            <p:ph type="title"/>
          </p:nvPr>
        </p:nvSpPr>
        <p:spPr>
          <a:xfrm>
            <a:off x="3428992" y="357166"/>
            <a:ext cx="5715008" cy="571504"/>
          </a:xfrm>
        </p:spPr>
        <p:txBody>
          <a:bodyPr>
            <a:normAutofit fontScale="90000"/>
          </a:bodyPr>
          <a:lstStyle/>
          <a:p>
            <a:r>
              <a:rPr lang="uk-UA" b="1" dirty="0" smtClean="0">
                <a:solidFill>
                  <a:schemeClr val="accent4">
                    <a:lumMod val="75000"/>
                  </a:schemeClr>
                </a:solidFill>
              </a:rPr>
              <a:t>Спільні заходи з дітьми</a:t>
            </a:r>
            <a:endParaRPr lang="ru-RU" b="1" dirty="0">
              <a:solidFill>
                <a:schemeClr val="accent4">
                  <a:lumMod val="75000"/>
                </a:schemeClr>
              </a:solidFill>
            </a:endParaRPr>
          </a:p>
        </p:txBody>
      </p:sp>
      <p:pic>
        <p:nvPicPr>
          <p:cNvPr id="6" name="Picture 6" descr="PA240041"/>
          <p:cNvPicPr>
            <a:picLocks noChangeAspect="1" noChangeArrowheads="1"/>
          </p:cNvPicPr>
          <p:nvPr/>
        </p:nvPicPr>
        <p:blipFill>
          <a:blip r:embed="rId6" cstate="print"/>
          <a:srcRect/>
          <a:stretch>
            <a:fillRect/>
          </a:stretch>
        </p:blipFill>
        <p:spPr bwMode="auto">
          <a:xfrm>
            <a:off x="4714876" y="1071546"/>
            <a:ext cx="3430795" cy="242889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5" descr="PA240037"/>
          <p:cNvPicPr>
            <a:picLocks noChangeAspect="1" noChangeArrowheads="1"/>
          </p:cNvPicPr>
          <p:nvPr/>
        </p:nvPicPr>
        <p:blipFill>
          <a:blip r:embed="rId7" cstate="print"/>
          <a:srcRect/>
          <a:stretch>
            <a:fillRect/>
          </a:stretch>
        </p:blipFill>
        <p:spPr bwMode="auto">
          <a:xfrm>
            <a:off x="214282" y="3571876"/>
            <a:ext cx="2643174" cy="18036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50" name="Picture 2" descr="D:\ФОТО ДНЗ\23 лютого\P2230880.JPG"/>
          <p:cNvPicPr>
            <a:picLocks noChangeAspect="1" noChangeArrowheads="1"/>
          </p:cNvPicPr>
          <p:nvPr/>
        </p:nvPicPr>
        <p:blipFill>
          <a:blip r:embed="rId8" cstate="print"/>
          <a:srcRect/>
          <a:stretch>
            <a:fillRect/>
          </a:stretch>
        </p:blipFill>
        <p:spPr bwMode="auto">
          <a:xfrm>
            <a:off x="1142976" y="5058000"/>
            <a:ext cx="2400110" cy="180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51" name="Picture 3" descr="C:\Documents and Settings\1\рабочие документі\29595493_1917441461600253_765686629038980626_n.jpg"/>
          <p:cNvPicPr>
            <a:picLocks noChangeAspect="1" noChangeArrowheads="1"/>
          </p:cNvPicPr>
          <p:nvPr/>
        </p:nvPicPr>
        <p:blipFill>
          <a:blip r:embed="rId9" cstate="print"/>
          <a:srcRect/>
          <a:stretch>
            <a:fillRect/>
          </a:stretch>
        </p:blipFill>
        <p:spPr bwMode="auto">
          <a:xfrm>
            <a:off x="7572396" y="3571876"/>
            <a:ext cx="1080000" cy="180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52" name="Picture 4" descr="C:\Documents and Settings\1\рабочие документі\29694661_1916476928363373_5785865513717675994_n.jpg"/>
          <p:cNvPicPr>
            <a:picLocks noChangeAspect="1" noChangeArrowheads="1"/>
          </p:cNvPicPr>
          <p:nvPr/>
        </p:nvPicPr>
        <p:blipFill>
          <a:blip r:embed="rId10"/>
          <a:srcRect/>
          <a:stretch>
            <a:fillRect/>
          </a:stretch>
        </p:blipFill>
        <p:spPr bwMode="auto">
          <a:xfrm>
            <a:off x="5715008" y="3786190"/>
            <a:ext cx="1700210" cy="283368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55000" lnSpcReduction="20000"/>
          </a:bodyPr>
          <a:lstStyle/>
          <a:p>
            <a:pPr lvl="0">
              <a:lnSpc>
                <a:spcPct val="120000"/>
              </a:lnSpc>
            </a:pPr>
            <a:r>
              <a:rPr lang="uk-UA" sz="3300" b="1" dirty="0" smtClean="0">
                <a:solidFill>
                  <a:schemeClr val="accent1">
                    <a:lumMod val="75000"/>
                  </a:schemeClr>
                </a:solidFill>
                <a:effectLst>
                  <a:outerShdw blurRad="38100" dist="38100" dir="2700000" algn="tl">
                    <a:srgbClr val="000000">
                      <a:alpha val="43137"/>
                    </a:srgbClr>
                  </a:outerShdw>
                </a:effectLst>
              </a:rPr>
              <a:t>зустрічі вчителів початкової школи з батьками вихованців старших дошкільних груп,</a:t>
            </a:r>
            <a:endParaRPr lang="ru-RU" sz="3300" b="1" dirty="0" smtClean="0">
              <a:solidFill>
                <a:schemeClr val="accent1">
                  <a:lumMod val="75000"/>
                </a:schemeClr>
              </a:solidFill>
              <a:effectLst>
                <a:outerShdw blurRad="38100" dist="38100" dir="2700000" algn="tl">
                  <a:srgbClr val="000000">
                    <a:alpha val="43137"/>
                  </a:srgbClr>
                </a:outerShdw>
              </a:effectLst>
            </a:endParaRPr>
          </a:p>
          <a:p>
            <a:pPr lvl="0">
              <a:lnSpc>
                <a:spcPct val="120000"/>
              </a:lnSpc>
            </a:pPr>
            <a:r>
              <a:rPr lang="uk-UA" sz="3300" b="1" dirty="0" smtClean="0">
                <a:solidFill>
                  <a:schemeClr val="accent1">
                    <a:lumMod val="75000"/>
                  </a:schemeClr>
                </a:solidFill>
                <a:effectLst>
                  <a:outerShdw blurRad="38100" dist="38100" dir="2700000" algn="tl">
                    <a:srgbClr val="000000">
                      <a:alpha val="43137"/>
                    </a:srgbClr>
                  </a:outerShdw>
                </a:effectLst>
              </a:rPr>
              <a:t>батьківські збори на яких обговорюються методи виховання дітей та програмові вимоги щодо розвитку, виховання та навчання дітей старшого дошкільного та молодшого шкільного віку;</a:t>
            </a:r>
            <a:endParaRPr lang="ru-RU" sz="3300" b="1" dirty="0" smtClean="0">
              <a:solidFill>
                <a:schemeClr val="accent1">
                  <a:lumMod val="75000"/>
                </a:schemeClr>
              </a:solidFill>
              <a:effectLst>
                <a:outerShdw blurRad="38100" dist="38100" dir="2700000" algn="tl">
                  <a:srgbClr val="000000">
                    <a:alpha val="43137"/>
                  </a:srgbClr>
                </a:outerShdw>
              </a:effectLst>
            </a:endParaRPr>
          </a:p>
          <a:p>
            <a:pPr lvl="0">
              <a:lnSpc>
                <a:spcPct val="120000"/>
              </a:lnSpc>
            </a:pPr>
            <a:r>
              <a:rPr lang="uk-UA" sz="3300" b="1" dirty="0" smtClean="0">
                <a:solidFill>
                  <a:schemeClr val="accent1">
                    <a:lumMod val="75000"/>
                  </a:schemeClr>
                </a:solidFill>
                <a:effectLst>
                  <a:outerShdw blurRad="38100" dist="38100" dir="2700000" algn="tl">
                    <a:srgbClr val="000000">
                      <a:alpha val="43137"/>
                    </a:srgbClr>
                  </a:outerShdw>
                </a:effectLst>
              </a:rPr>
              <a:t>Працює сайт «Готуємо дитину до школи». На якому пропонуємо батькам  перелік запитань і відповіді на запитання.  </a:t>
            </a:r>
            <a:endParaRPr lang="ru-RU" sz="3300" b="1" dirty="0" smtClean="0">
              <a:solidFill>
                <a:schemeClr val="accent1">
                  <a:lumMod val="75000"/>
                </a:schemeClr>
              </a:solidFill>
              <a:effectLst>
                <a:outerShdw blurRad="38100" dist="38100" dir="2700000" algn="tl">
                  <a:srgbClr val="000000">
                    <a:alpha val="43137"/>
                  </a:srgbClr>
                </a:outerShdw>
              </a:effectLst>
            </a:endParaRPr>
          </a:p>
          <a:p>
            <a:pPr lvl="0">
              <a:lnSpc>
                <a:spcPct val="120000"/>
              </a:lnSpc>
            </a:pPr>
            <a:r>
              <a:rPr lang="uk-UA" sz="3300" b="1" dirty="0" smtClean="0">
                <a:solidFill>
                  <a:schemeClr val="accent1">
                    <a:lumMod val="75000"/>
                  </a:schemeClr>
                </a:solidFill>
                <a:effectLst>
                  <a:outerShdw blurRad="38100" dist="38100" dir="2700000" algn="tl">
                    <a:srgbClr val="000000">
                      <a:alpha val="43137"/>
                    </a:srgbClr>
                  </a:outerShdw>
                </a:effectLst>
              </a:rPr>
              <a:t>анкетування батьків майбутніх першокласників з питань підготовки дітей до школи;</a:t>
            </a:r>
            <a:endParaRPr lang="ru-RU" sz="3300" b="1" dirty="0" smtClean="0">
              <a:solidFill>
                <a:schemeClr val="accent1">
                  <a:lumMod val="75000"/>
                </a:schemeClr>
              </a:solidFill>
              <a:effectLst>
                <a:outerShdw blurRad="38100" dist="38100" dir="2700000" algn="tl">
                  <a:srgbClr val="000000">
                    <a:alpha val="43137"/>
                  </a:srgbClr>
                </a:outerShdw>
              </a:effectLst>
            </a:endParaRPr>
          </a:p>
          <a:p>
            <a:pPr lvl="0">
              <a:lnSpc>
                <a:spcPct val="120000"/>
              </a:lnSpc>
            </a:pPr>
            <a:r>
              <a:rPr lang="uk-UA" sz="3300" b="1" dirty="0" smtClean="0">
                <a:solidFill>
                  <a:schemeClr val="accent1">
                    <a:lumMod val="75000"/>
                  </a:schemeClr>
                </a:solidFill>
                <a:effectLst>
                  <a:outerShdw blurRad="38100" dist="38100" dir="2700000" algn="tl">
                    <a:srgbClr val="000000">
                      <a:alpha val="43137"/>
                    </a:srgbClr>
                  </a:outerShdw>
                </a:effectLst>
              </a:rPr>
              <a:t>«Педагогічна вітальня» для батьків вихованців старшого дошкільного віку з питань підготовки дітей до школи;</a:t>
            </a:r>
            <a:endParaRPr lang="ru-RU" sz="3300" b="1" dirty="0" smtClean="0">
              <a:solidFill>
                <a:schemeClr val="accent1">
                  <a:lumMod val="75000"/>
                </a:schemeClr>
              </a:solidFill>
              <a:effectLst>
                <a:outerShdw blurRad="38100" dist="38100" dir="2700000" algn="tl">
                  <a:srgbClr val="000000">
                    <a:alpha val="43137"/>
                  </a:srgbClr>
                </a:outerShdw>
              </a:effectLst>
            </a:endParaRPr>
          </a:p>
          <a:p>
            <a:pPr>
              <a:lnSpc>
                <a:spcPct val="120000"/>
              </a:lnSpc>
            </a:pPr>
            <a:r>
              <a:rPr lang="uk-UA" sz="3300" b="1" dirty="0" smtClean="0">
                <a:solidFill>
                  <a:schemeClr val="accent1">
                    <a:lumMod val="75000"/>
                  </a:schemeClr>
                </a:solidFill>
                <a:effectLst>
                  <a:outerShdw blurRad="38100" dist="38100" dir="2700000" algn="tl">
                    <a:srgbClr val="000000">
                      <a:alpha val="43137"/>
                    </a:srgbClr>
                  </a:outerShdw>
                </a:effectLst>
              </a:rPr>
              <a:t>дні відкритих дверей для батьків у навчальних </a:t>
            </a:r>
            <a:r>
              <a:rPr lang="uk-UA" sz="3300" b="1" dirty="0" err="1" smtClean="0">
                <a:solidFill>
                  <a:schemeClr val="accent1">
                    <a:lumMod val="75000"/>
                  </a:schemeClr>
                </a:solidFill>
                <a:effectLst>
                  <a:outerShdw blurRad="38100" dist="38100" dir="2700000" algn="tl">
                    <a:srgbClr val="000000">
                      <a:alpha val="43137"/>
                    </a:srgbClr>
                  </a:outerShdw>
                </a:effectLst>
              </a:rPr>
              <a:t>заклада</a:t>
            </a:r>
            <a:r>
              <a:rPr lang="ru-RU" sz="3300" b="1" dirty="0" err="1" smtClean="0">
                <a:solidFill>
                  <a:schemeClr val="accent1">
                    <a:lumMod val="75000"/>
                  </a:schemeClr>
                </a:solidFill>
                <a:effectLst>
                  <a:outerShdw blurRad="38100" dist="38100" dir="2700000" algn="tl">
                    <a:srgbClr val="000000">
                      <a:alpha val="43137"/>
                    </a:srgbClr>
                  </a:outerShdw>
                </a:effectLst>
              </a:rPr>
              <a:t>х</a:t>
            </a:r>
            <a:r>
              <a:rPr lang="ru-RU" sz="3300" b="1" dirty="0" smtClean="0">
                <a:solidFill>
                  <a:schemeClr val="accent1">
                    <a:lumMod val="75000"/>
                  </a:schemeClr>
                </a:solidFill>
                <a:effectLst>
                  <a:outerShdw blurRad="38100" dist="38100" dir="2700000" algn="tl">
                    <a:srgbClr val="000000">
                      <a:alpha val="43137"/>
                    </a:srgbClr>
                  </a:outerShdw>
                </a:effectLst>
              </a:rPr>
              <a:t> .</a:t>
            </a:r>
            <a:r>
              <a:rPr lang="uk-UA" b="1" dirty="0" smtClean="0">
                <a:solidFill>
                  <a:schemeClr val="accent1">
                    <a:lumMod val="75000"/>
                  </a:schemeClr>
                </a:solidFill>
                <a:effectLst>
                  <a:outerShdw blurRad="38100" dist="38100" dir="2700000" algn="tl">
                    <a:srgbClr val="000000">
                      <a:alpha val="43137"/>
                    </a:srgbClr>
                  </a:outerShdw>
                </a:effectLst>
              </a:rPr>
              <a:t> </a:t>
            </a:r>
            <a:endParaRPr lang="ru-RU" dirty="0"/>
          </a:p>
        </p:txBody>
      </p:sp>
      <p:sp>
        <p:nvSpPr>
          <p:cNvPr id="3" name="Заголовок 2"/>
          <p:cNvSpPr>
            <a:spLocks noGrp="1"/>
          </p:cNvSpPr>
          <p:nvPr>
            <p:ph type="title"/>
          </p:nvPr>
        </p:nvSpPr>
        <p:spPr/>
        <p:txBody>
          <a:bodyPr>
            <a:normAutofit fontScale="90000"/>
          </a:bodyPr>
          <a:lstStyle/>
          <a:p>
            <a:pPr algn="ctr"/>
            <a:r>
              <a:rPr lang="uk-UA" b="1" dirty="0" smtClean="0">
                <a:solidFill>
                  <a:schemeClr val="accent4">
                    <a:lumMod val="75000"/>
                  </a:schemeClr>
                </a:solidFill>
              </a:rPr>
              <a:t>Взаємодія педагогів ЗДО та ЗПО з батьками вихованців</a:t>
            </a:r>
            <a:endParaRPr lang="ru-RU" b="1" dirty="0">
              <a:solidFill>
                <a:schemeClr val="accent4">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noFill/>
        </p:spPr>
        <p:txBody>
          <a:bodyPr/>
          <a:lstStyle/>
          <a:p>
            <a:r>
              <a:rPr lang="uk-UA" sz="3200" i="1" smtClean="0">
                <a:solidFill>
                  <a:schemeClr val="hlink"/>
                </a:solidFill>
                <a:effectLst/>
                <a:latin typeface="Georgia" pitchFamily="18" charset="0"/>
              </a:rPr>
              <a:t>Моніторинг основних компетенцій  дитини дошкільного віку</a:t>
            </a:r>
            <a:endParaRPr lang="ru-RU" sz="3200" i="1" smtClean="0">
              <a:solidFill>
                <a:schemeClr val="hlink"/>
              </a:solidFill>
              <a:effectLst/>
              <a:latin typeface="Georgia" pitchFamily="18" charset="0"/>
            </a:endParaRPr>
          </a:p>
        </p:txBody>
      </p:sp>
      <p:sp>
        <p:nvSpPr>
          <p:cNvPr id="45059" name="Rectangle 3"/>
          <p:cNvSpPr>
            <a:spLocks noGrp="1" noChangeArrowheads="1"/>
          </p:cNvSpPr>
          <p:nvPr>
            <p:ph type="body" idx="4294967295"/>
          </p:nvPr>
        </p:nvSpPr>
        <p:spPr>
          <a:noFill/>
        </p:spPr>
        <p:txBody>
          <a:bodyPr/>
          <a:lstStyle/>
          <a:p>
            <a:endParaRPr lang="ru-RU" dirty="0" smtClean="0">
              <a:effectLst/>
              <a:latin typeface="Times New Roman" pitchFamily="18" charset="0"/>
            </a:endParaRPr>
          </a:p>
        </p:txBody>
      </p:sp>
      <p:pic>
        <p:nvPicPr>
          <p:cNvPr id="45061" name="Picture 6" descr="diagnostika_4"/>
          <p:cNvPicPr>
            <a:picLocks noChangeAspect="1" noChangeArrowheads="1"/>
          </p:cNvPicPr>
          <p:nvPr/>
        </p:nvPicPr>
        <p:blipFill>
          <a:blip r:embed="rId3"/>
          <a:srcRect/>
          <a:stretch>
            <a:fillRect/>
          </a:stretch>
        </p:blipFill>
        <p:spPr bwMode="auto">
          <a:xfrm>
            <a:off x="500034" y="1285860"/>
            <a:ext cx="2657468" cy="3266471"/>
          </a:xfrm>
          <a:prstGeom prst="rect">
            <a:avLst/>
          </a:prstGeom>
          <a:noFill/>
          <a:ln w="9525">
            <a:noFill/>
            <a:miter lim="800000"/>
            <a:headEnd/>
            <a:tailEnd/>
          </a:ln>
        </p:spPr>
      </p:pic>
      <p:pic>
        <p:nvPicPr>
          <p:cNvPr id="3074" name="Picture 2"/>
          <p:cNvPicPr>
            <a:picLocks noChangeAspect="1" noChangeArrowheads="1"/>
          </p:cNvPicPr>
          <p:nvPr/>
        </p:nvPicPr>
        <p:blipFill>
          <a:blip r:embed="rId4"/>
          <a:srcRect l="27556" t="24021" r="28115" b="41281"/>
          <a:stretch>
            <a:fillRect/>
          </a:stretch>
        </p:blipFill>
        <p:spPr bwMode="auto">
          <a:xfrm>
            <a:off x="928662" y="3571876"/>
            <a:ext cx="7929618" cy="278608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eaLnBrk="1" hangingPunct="1">
              <a:defRPr/>
            </a:pPr>
            <a:endParaRPr lang="ru-RU" smtClean="0">
              <a:latin typeface="+mj-lt"/>
            </a:endParaRPr>
          </a:p>
        </p:txBody>
      </p:sp>
      <p:sp>
        <p:nvSpPr>
          <p:cNvPr id="16387" name="Rectangle 3"/>
          <p:cNvSpPr>
            <a:spLocks noGrp="1" noChangeArrowheads="1"/>
          </p:cNvSpPr>
          <p:nvPr>
            <p:ph type="body" idx="4294967295"/>
          </p:nvPr>
        </p:nvSpPr>
        <p:spPr/>
        <p:txBody>
          <a:bodyPr/>
          <a:lstStyle/>
          <a:p>
            <a:pPr eaLnBrk="1" hangingPunct="1">
              <a:defRPr/>
            </a:pPr>
            <a:endParaRPr lang="ru-RU" smtClean="0">
              <a:latin typeface="+mn-lt"/>
            </a:endParaRPr>
          </a:p>
        </p:txBody>
      </p:sp>
      <p:pic>
        <p:nvPicPr>
          <p:cNvPr id="47108" name="Picture 2" descr="G:\книга\29.jpg"/>
          <p:cNvPicPr>
            <a:picLocks noChangeAspect="1" noChangeArrowheads="1"/>
          </p:cNvPicPr>
          <p:nvPr/>
        </p:nvPicPr>
        <p:blipFill>
          <a:blip r:embed="rId3"/>
          <a:srcRect l="5634" t="5977" r="5634"/>
          <a:stretch>
            <a:fillRect/>
          </a:stretch>
        </p:blipFill>
        <p:spPr bwMode="auto">
          <a:xfrm>
            <a:off x="0" y="0"/>
            <a:ext cx="9144000" cy="6850063"/>
          </a:xfrm>
          <a:prstGeom prst="rect">
            <a:avLst/>
          </a:prstGeom>
          <a:noFill/>
          <a:ln w="9525">
            <a:noFill/>
            <a:miter lim="800000"/>
            <a:headEnd/>
            <a:tailEnd/>
          </a:ln>
        </p:spPr>
      </p:pic>
      <p:pic>
        <p:nvPicPr>
          <p:cNvPr id="47109" name="Picture 2" descr="G:\книга\29.jpg"/>
          <p:cNvPicPr>
            <a:picLocks noChangeAspect="1" noChangeArrowheads="1"/>
          </p:cNvPicPr>
          <p:nvPr/>
        </p:nvPicPr>
        <p:blipFill>
          <a:blip r:embed="rId3"/>
          <a:srcRect l="5634" t="5977" r="5634"/>
          <a:stretch>
            <a:fillRect/>
          </a:stretch>
        </p:blipFill>
        <p:spPr bwMode="auto">
          <a:xfrm>
            <a:off x="0" y="0"/>
            <a:ext cx="9144000" cy="6850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162</TotalTime>
  <Words>1321</Words>
  <Application>Microsoft Office PowerPoint</Application>
  <PresentationFormat>Экран (4:3)</PresentationFormat>
  <Paragraphs>82</Paragraphs>
  <Slides>9</Slides>
  <Notes>9</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9</vt:i4>
      </vt:variant>
    </vt:vector>
  </HeadingPairs>
  <TitlesOfParts>
    <vt:vector size="16" baseType="lpstr">
      <vt:lpstr>Calibri</vt:lpstr>
      <vt:lpstr>Cambria Math</vt:lpstr>
      <vt:lpstr>Constantia</vt:lpstr>
      <vt:lpstr>Georgia</vt:lpstr>
      <vt:lpstr>Times New Roman</vt:lpstr>
      <vt:lpstr>Wingdings 2</vt:lpstr>
      <vt:lpstr>Бумажная</vt:lpstr>
      <vt:lpstr>СИСТЕМНИЙ ПІДХІД ДО ЗАБЕЗПЕЧЕННЯ НАСТУПНОСТІ І ПЕРСПЕКТИВНОСТІ МІЖ ДОШКІЛЬНИМ ЗАКЛАДОМ І ШКОЛОЮ</vt:lpstr>
      <vt:lpstr>ПРИНЦИПИ ВЗАЄМОДІЇ</vt:lpstr>
      <vt:lpstr>Взаємодія закладів освіти</vt:lpstr>
      <vt:lpstr>Методичний аспект</vt:lpstr>
      <vt:lpstr>Взаємовідвідуання</vt:lpstr>
      <vt:lpstr>Спільні заходи з дітьми</vt:lpstr>
      <vt:lpstr>Взаємодія педагогів ЗДО та ЗПО з батьками вихованців</vt:lpstr>
      <vt:lpstr>Моніторинг основних компетенцій  дитини дошкільного віку</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СИСТЕМНИЙ ПІДХІД ДО ЗАБЕЗПЕЧЕННЯ НАСТУПНОСТІ І ПЕРСПЕКТИВНОСТІ МІЖ ДОШКІЛЬНИМ ЗАКЛАДОМ І ШКОЛОЮ</dc:title>
  <dc:creator>Анжелика</dc:creator>
  <cp:lastModifiedBy>Пользователь Windows</cp:lastModifiedBy>
  <cp:revision>20</cp:revision>
  <dcterms:modified xsi:type="dcterms:W3CDTF">2018-05-30T07:05:51Z</dcterms:modified>
</cp:coreProperties>
</file>