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7"/>
  </p:handoutMasterIdLst>
  <p:sldIdLst>
    <p:sldId id="256" r:id="rId2"/>
    <p:sldId id="257" r:id="rId3"/>
    <p:sldId id="258" r:id="rId4"/>
    <p:sldId id="273" r:id="rId5"/>
    <p:sldId id="259" r:id="rId6"/>
    <p:sldId id="261" r:id="rId7"/>
    <p:sldId id="262" r:id="rId8"/>
    <p:sldId id="263" r:id="rId9"/>
    <p:sldId id="265" r:id="rId10"/>
    <p:sldId id="266" r:id="rId11"/>
    <p:sldId id="267" r:id="rId12"/>
    <p:sldId id="276" r:id="rId13"/>
    <p:sldId id="275" r:id="rId14"/>
    <p:sldId id="268" r:id="rId15"/>
    <p:sldId id="278" r:id="rId16"/>
    <p:sldId id="279" r:id="rId17"/>
    <p:sldId id="280" r:id="rId18"/>
    <p:sldId id="281" r:id="rId19"/>
    <p:sldId id="282" r:id="rId20"/>
    <p:sldId id="269" r:id="rId21"/>
    <p:sldId id="294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5" r:id="rId30"/>
    <p:sldId id="291" r:id="rId31"/>
    <p:sldId id="292" r:id="rId32"/>
    <p:sldId id="293" r:id="rId33"/>
    <p:sldId id="270" r:id="rId34"/>
    <p:sldId id="271" r:id="rId35"/>
    <p:sldId id="27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53E40-84F6-4CCB-903D-9B28E8E1991F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7BC22-8694-4E03-96F4-50F904E30D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948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827935"/>
            <a:ext cx="7048872" cy="1930587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uk-UA" b="1" dirty="0">
                <a:solidFill>
                  <a:schemeClr val="tx1"/>
                </a:solidFill>
              </a:rPr>
              <a:t>Бородіна І.В. , </a:t>
            </a:r>
            <a:endParaRPr lang="uk-UA" b="1" dirty="0" smtClean="0">
              <a:solidFill>
                <a:schemeClr val="tx1"/>
              </a:solidFill>
            </a:endParaRPr>
          </a:p>
          <a:p>
            <a:pPr algn="r"/>
            <a:r>
              <a:rPr lang="uk-UA" b="1" dirty="0" smtClean="0">
                <a:solidFill>
                  <a:schemeClr val="tx1"/>
                </a:solidFill>
              </a:rPr>
              <a:t>завідувач </a:t>
            </a:r>
            <a:r>
              <a:rPr lang="uk-UA" b="1" dirty="0" err="1">
                <a:solidFill>
                  <a:schemeClr val="tx1"/>
                </a:solidFill>
              </a:rPr>
              <a:t>Валківського</a:t>
            </a:r>
            <a:r>
              <a:rPr lang="uk-UA" b="1" dirty="0">
                <a:solidFill>
                  <a:schemeClr val="tx1"/>
                </a:solidFill>
              </a:rPr>
              <a:t> ДНЗ (ясла-садок) «Веселка» </a:t>
            </a:r>
            <a:endParaRPr lang="uk-UA" b="1" dirty="0" smtClean="0">
              <a:solidFill>
                <a:schemeClr val="tx1"/>
              </a:solidFill>
            </a:endParaRPr>
          </a:p>
          <a:p>
            <a:pPr algn="r"/>
            <a:r>
              <a:rPr lang="uk-UA" b="1" dirty="0" err="1" smtClean="0">
                <a:solidFill>
                  <a:schemeClr val="tx1"/>
                </a:solidFill>
              </a:rPr>
              <a:t>Валківської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>
                <a:solidFill>
                  <a:schemeClr val="tx1"/>
                </a:solidFill>
              </a:rPr>
              <a:t>міської ради </a:t>
            </a:r>
            <a:r>
              <a:rPr lang="uk-UA" b="1" dirty="0" err="1" smtClean="0">
                <a:solidFill>
                  <a:schemeClr val="tx1"/>
                </a:solidFill>
              </a:rPr>
              <a:t>Валківського</a:t>
            </a:r>
            <a:r>
              <a:rPr lang="uk-UA" b="1" dirty="0" smtClean="0">
                <a:solidFill>
                  <a:schemeClr val="tx1"/>
                </a:solidFill>
              </a:rPr>
              <a:t> </a:t>
            </a:r>
            <a:r>
              <a:rPr lang="uk-UA" b="1" dirty="0">
                <a:solidFill>
                  <a:schemeClr val="tx1"/>
                </a:solidFill>
              </a:rPr>
              <a:t>району Харківської області.</a:t>
            </a:r>
            <a:endParaRPr lang="ru-RU" b="1" dirty="0">
              <a:solidFill>
                <a:schemeClr val="tx1"/>
              </a:solidFill>
            </a:endParaRPr>
          </a:p>
          <a:p>
            <a:pPr algn="r"/>
            <a:r>
              <a:rPr lang="uk-UA" b="1" dirty="0">
                <a:solidFill>
                  <a:schemeClr val="tx1"/>
                </a:solidFill>
              </a:rPr>
              <a:t>Бондаренко А.В., </a:t>
            </a:r>
            <a:endParaRPr lang="uk-UA" b="1" dirty="0" smtClean="0">
              <a:solidFill>
                <a:schemeClr val="tx1"/>
              </a:solidFill>
            </a:endParaRPr>
          </a:p>
          <a:p>
            <a:pPr algn="r"/>
            <a:r>
              <a:rPr lang="uk-UA" b="1" dirty="0" smtClean="0">
                <a:solidFill>
                  <a:schemeClr val="tx1"/>
                </a:solidFill>
              </a:rPr>
              <a:t>завідувач </a:t>
            </a:r>
            <a:r>
              <a:rPr lang="uk-UA" b="1" dirty="0">
                <a:solidFill>
                  <a:schemeClr val="tx1"/>
                </a:solidFill>
              </a:rPr>
              <a:t>Куп’янського ДНЗ (ясла-садок)  № 10  </a:t>
            </a:r>
            <a:r>
              <a:rPr lang="uk-UA" b="1" dirty="0" smtClean="0">
                <a:solidFill>
                  <a:schemeClr val="tx1"/>
                </a:solidFill>
              </a:rPr>
              <a:t>комбінованого </a:t>
            </a:r>
            <a:r>
              <a:rPr lang="uk-UA" b="1" dirty="0">
                <a:solidFill>
                  <a:schemeClr val="tx1"/>
                </a:solidFill>
              </a:rPr>
              <a:t>типу </a:t>
            </a:r>
            <a:endParaRPr lang="uk-UA" b="1" dirty="0" smtClean="0">
              <a:solidFill>
                <a:schemeClr val="tx1"/>
              </a:solidFill>
            </a:endParaRPr>
          </a:p>
          <a:p>
            <a:pPr algn="r"/>
            <a:r>
              <a:rPr lang="uk-UA" b="1" dirty="0" smtClean="0">
                <a:solidFill>
                  <a:schemeClr val="tx1"/>
                </a:solidFill>
              </a:rPr>
              <a:t>Куп’янської </a:t>
            </a:r>
            <a:r>
              <a:rPr lang="uk-UA" b="1" dirty="0">
                <a:solidFill>
                  <a:schemeClr val="tx1"/>
                </a:solidFill>
              </a:rPr>
              <a:t>міської ради Харківської області</a:t>
            </a:r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116632"/>
            <a:ext cx="49789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Всеукраїнська</a:t>
            </a:r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громадська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організація</a:t>
            </a:r>
            <a:endParaRPr lang="ru-RU" sz="2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Асоціація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працівників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дошкільної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освіти</a:t>
            </a:r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2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7093" y="980728"/>
            <a:ext cx="7509812" cy="38472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Засідання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студії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вихователів-методистів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ru-RU" sz="32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закладів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дошкільної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освіти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на 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тему </a:t>
            </a:r>
            <a:endParaRPr lang="ru-RU" sz="32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Методичний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конструктор»</a:t>
            </a:r>
          </a:p>
          <a:p>
            <a:pPr algn="ctr"/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питань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планування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освітнього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процесу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керівництвом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Наталії</a:t>
            </a:r>
            <a:r>
              <a:rPr lang="ru-RU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Гавриш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 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травня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2018 </a:t>
            </a:r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р.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ru-RU" sz="2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Київ</a:t>
            </a:r>
            <a:endParaRPr lang="ru-RU" sz="2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2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Админ\Desktop\презентація Київ\8\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7" y="3429000"/>
            <a:ext cx="421668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Админ\Desktop\презентація Київ\8\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83" y="363708"/>
            <a:ext cx="4195301" cy="279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\Desktop\презентація Київ\4\8-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2016224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84984"/>
            <a:ext cx="259080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13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Админ\Desktop\презентація Київ\8\0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6" y="332656"/>
            <a:ext cx="4146720" cy="27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Админ\Desktop\презентація Київ\8\0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254840" cy="28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дмин\Desktop\презентація Київ\8\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7" y="3356992"/>
            <a:ext cx="421668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08670"/>
            <a:ext cx="4249737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7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презентація Київ\4\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74" y="548680"/>
            <a:ext cx="40004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\Desktop\презентація Київ\4\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586853"/>
            <a:ext cx="3943127" cy="262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\Desktop\презентація Київ\4\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99" y="3645025"/>
            <a:ext cx="3884260" cy="25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дмин\Desktop\презентація Київ\4\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65" y="3578490"/>
            <a:ext cx="4084061" cy="2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Админ\Desktop\презентація Київ\6\2-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Админ\Desktop\презентація Київ\6\8-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Админ\Desktop\презентація Київ\6\6-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2086"/>
            <a:ext cx="3960440" cy="293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Админ\Desktop\презентація Київ\6\6-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55255"/>
            <a:ext cx="4411239" cy="248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23520" y="1340768"/>
            <a:ext cx="432048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 smtClean="0"/>
              <a:t>    Васильєва </a:t>
            </a:r>
          </a:p>
          <a:p>
            <a:pPr marL="0" indent="0">
              <a:buNone/>
            </a:pPr>
            <a:r>
              <a:rPr lang="uk-UA" dirty="0" smtClean="0"/>
              <a:t>Світлана </a:t>
            </a:r>
            <a:r>
              <a:rPr lang="uk-UA" dirty="0"/>
              <a:t>Андріївна, </a:t>
            </a:r>
            <a:br>
              <a:rPr lang="uk-UA" dirty="0"/>
            </a:br>
            <a:r>
              <a:rPr lang="uk-UA" dirty="0"/>
              <a:t>канд. пед. наук</a:t>
            </a:r>
            <a:r>
              <a:rPr lang="uk-UA" dirty="0" smtClean="0"/>
              <a:t>., </a:t>
            </a:r>
          </a:p>
          <a:p>
            <a:pPr marL="0" indent="0">
              <a:buNone/>
            </a:pPr>
            <a:r>
              <a:rPr lang="uk-UA" dirty="0" smtClean="0"/>
              <a:t>ст</a:t>
            </a:r>
            <a:r>
              <a:rPr lang="uk-UA" dirty="0"/>
              <a:t>. наук</a:t>
            </a:r>
            <a:r>
              <a:rPr lang="uk-UA" dirty="0" smtClean="0"/>
              <a:t>. </a:t>
            </a:r>
            <a:r>
              <a:rPr lang="uk-UA" dirty="0"/>
              <a:t>співробітник</a:t>
            </a:r>
            <a:r>
              <a:rPr lang="ru-RU" dirty="0"/>
              <a:t/>
            </a:r>
            <a:br>
              <a:rPr lang="ru-RU" dirty="0"/>
            </a:br>
            <a:r>
              <a:rPr lang="uk-UA" dirty="0"/>
              <a:t>лабораторії дошкільної освіти і виховання  </a:t>
            </a:r>
            <a:br>
              <a:rPr lang="uk-UA" dirty="0"/>
            </a:br>
            <a:r>
              <a:rPr lang="uk-UA" dirty="0"/>
              <a:t>Інституту проблем виховання НАПН </a:t>
            </a:r>
            <a:r>
              <a:rPr lang="uk-UA" dirty="0" smtClean="0"/>
              <a:t>України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Тел. 066-284-58-56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3" name="Picture 5" descr="C:\Users\Админ\Desktop\презентація Київ\9\IMG_20180524_104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157192"/>
            <a:ext cx="2144415" cy="155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Протиріччя, які зумовили створення парціальної програми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“Предметне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природознавство”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дітей старшого дошкільного віку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514353"/>
              </p:ext>
            </p:extLst>
          </p:nvPr>
        </p:nvGraphicFramePr>
        <p:xfrm>
          <a:off x="500034" y="1785926"/>
          <a:ext cx="8143933" cy="4500593"/>
        </p:xfrm>
        <a:graphic>
          <a:graphicData uri="http://schemas.openxmlformats.org/drawingml/2006/table">
            <a:tbl>
              <a:tblPr/>
              <a:tblGrid>
                <a:gridCol w="8143933"/>
              </a:tblGrid>
              <a:tr h="348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Протиріччя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20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-між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об’єктивною потребою педагогів-практиків у методичному забезпеченні процесу наступності між інваріантними складовими змісту дошкільної та початкової ланок освіти (аспект формування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природничої, предметно-практичної, ігрової 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компетенцій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дитини старшого дошкільного віку та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формування компетентності у галузі природничих наук у старшого дошкільника як  майбутнього учня 1 класу (здобувача освіти);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uk-UA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необхідністю</a:t>
                      </a:r>
                      <a:r>
                        <a:rPr lang="uk-UA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послідовного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переходу дитини до шкільного навчання, зокрема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 сприйняття змісту навчальної програми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«Я досліджую світ», змістова лінія «Людина і природа»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 клас (2018) та недостатньою розробленістю змісту, форм навчально-виховної роботи в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ЗДО,</a:t>
                      </a:r>
                      <a:r>
                        <a:rPr lang="uk-UA" sz="1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я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 б забезпечили такий процес;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-між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існуванням потреби дітей старшого дошкільного віку отримати нове знання та недостатньою адаптацією інформації відповідно віку дітей.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7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Основні принципи, що визначили зміст парціальної програми «Предметне природознавство»: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гуманізації навчально-виховного процесу (вихователь зосереджує свою увагу на дитині як вищій цінності, враховує її вікові та індивідуальні особливості й можливості; у процесі природничо-дослідницької діяльності формує особистісні якості дітей; налагоджує творчу, демократичну атмосферу у спілкуванні; створює оптимальні умови для сприйняття змісту предметного природознавства та перетворення його у практичній діяльності дітей);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принцип цілісності (вихователь спрямовує зміст процесів виховання та навчання на гармонійний і всебічний розвиток особистості, на формування у дитини цілісної картини світу);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принцип особистісної орієнтації (вихователь зберігає та розширює досвід та розвиває індивідуальні творчі задатки дитини, усіляко сприяє тому, щоб вона відчула себе індивідуальністю; культивує у вихованців почуття власної цінності, впевненість у собі).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4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Цілі </a:t>
            </a:r>
            <a: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парціальної програми</a:t>
            </a:r>
            <a:br>
              <a:rPr lang="uk-UA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«Предметне природознавство»</a:t>
            </a:r>
            <a: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</a:rPr>
              <a:t/>
            </a:r>
            <a:br>
              <a:rPr lang="ru-RU" sz="2400" dirty="0" smtClean="0">
                <a:solidFill>
                  <a:srgbClr val="7030A0"/>
                </a:solidFill>
              </a:rPr>
            </a:b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сприяти розвитку особистості дитини у процесі пізнавальної (природничо-дослідницької) діяльності у взаємодії з педагогом та старшими дошкільниками;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полегшити адаптацію дитини до шкільного навчання, зокрема до сприйняття змістового наповнення програми «Природознавство» для 1–4-х класів через формування у неї уявлень про поняття та дії з предметами, здатності планувати, вибудовувати дії, творчо перетворювати отримані уявлення у проблемних ситуаціях та іграх і застосовувати доступні способи пізнання предметів і явищ природи для розв’язання життєвих ситуацій;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забезпечити гармонійне співвідношення загального особистісного розвитку,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пізнавальних здібностей, розумової підготовки та формування організаційних умінь дітей старшого дошкільного віку.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432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011222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Основними завданнями парціальної програми «Предметне природознавство» для дітей старшого дошкільного віку є: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58204" cy="5214974"/>
          </a:xfrm>
        </p:spPr>
        <p:txBody>
          <a:bodyPr>
            <a:normAutofit fontScale="25000" lnSpcReduction="20000"/>
          </a:bodyPr>
          <a:lstStyle/>
          <a:p>
            <a:pPr lvl="0" algn="just"/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умов для формування елементарних основ предметної природознавчої компетентності дитини – особистісного утворення, що характеризує здатність розв’язувати доступні практичні та пізнавальні проблемні ситуації, пов’язані з реальними об’єктами природи у сфері відносин «людина – природа»;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формування на доступному рівні цілісної природничо-наукової картини світу, що охоплює систему знань, яка відображає закони та закономірності природи;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формування уявлень про об’єкти природи, їхні складові, предмети, фізичні тіла, їх форму; про речовини та їхні властивості, будову речовини, молекулу; про перетворення і збереження речовин, їхні агрегатні стани;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ознайомлення зі способами пізнання природи (проведення дослідів з метою пізнання властивостей тіл та речовин; використання приладів, необхідних для пізнання природи, схем, моделей).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сприяння позитивній емоційній </a:t>
            </a:r>
            <a:r>
              <a:rPr lang="uk-UA" sz="7200" dirty="0" err="1">
                <a:latin typeface="Times New Roman" pitchFamily="18" charset="0"/>
                <a:cs typeface="Times New Roman" pitchFamily="18" charset="0"/>
              </a:rPr>
              <a:t>налаштованості</a:t>
            </a:r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 дітей до сприйняття нового знання; використанню набутих уявлень про поняття та дії з фізичними тілами для розв’язання життєвих ситуацій; 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uk-UA" sz="7200" dirty="0">
                <a:latin typeface="Times New Roman" pitchFamily="18" charset="0"/>
                <a:cs typeface="Times New Roman" pitchFamily="18" charset="0"/>
              </a:rPr>
              <a:t>формування здатності планувати, вибудовувати дії, дотримуючись умовної моделі навчальної діяльності, під безпосереднім керівництвом педагога; творчо перетворювати набуті уявлення у проблемних ситуаціях та іграх; оцінювати результати дій з фізичними тілами.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41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Загальні теми</a:t>
            </a:r>
            <a:r>
              <a:rPr lang="uk-UA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Фізичне тіло</a:t>
            </a: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Речовина</a:t>
            </a: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Молекула </a:t>
            </a: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Рух молекул у речовинах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ÐÐ°ÑÑÐ¸Ð½ÐºÐ¸ Ð¿Ð¾ Ð·Ð°Ð¿ÑÐ¾ÑÑ Ð¼Ð¾Ð»ÐµÐºÑÐ»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09675"/>
            <a:ext cx="2859635" cy="27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Заклад </a:t>
            </a:r>
            <a:r>
              <a:rPr lang="ru-RU" sz="2800" b="1" dirty="0" err="1">
                <a:solidFill>
                  <a:srgbClr val="002060"/>
                </a:solidFill>
              </a:rPr>
              <a:t>дошкільної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освіти</a:t>
            </a:r>
            <a:r>
              <a:rPr lang="ru-RU" sz="2800" b="1" dirty="0">
                <a:solidFill>
                  <a:srgbClr val="002060"/>
                </a:solidFill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</a:rPr>
              <a:t>ясла</a:t>
            </a:r>
            <a:r>
              <a:rPr lang="ru-RU" sz="2800" b="1" dirty="0" smtClean="0">
                <a:solidFill>
                  <a:srgbClr val="002060"/>
                </a:solidFill>
              </a:rPr>
              <a:t>-садок</a:t>
            </a:r>
            <a:r>
              <a:rPr lang="ru-RU" sz="2800" b="1" dirty="0">
                <a:solidFill>
                  <a:srgbClr val="002060"/>
                </a:solidFill>
              </a:rPr>
              <a:t>) </a:t>
            </a:r>
            <a:r>
              <a:rPr lang="ru-RU" sz="2800" b="1" dirty="0" err="1">
                <a:solidFill>
                  <a:srgbClr val="002060"/>
                </a:solidFill>
              </a:rPr>
              <a:t>комбінованого</a:t>
            </a:r>
            <a:r>
              <a:rPr lang="ru-RU" sz="2800" b="1" dirty="0">
                <a:solidFill>
                  <a:srgbClr val="002060"/>
                </a:solidFill>
              </a:rPr>
              <a:t> типу № 270 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err="1" smtClean="0">
                <a:solidFill>
                  <a:srgbClr val="002060"/>
                </a:solidFill>
              </a:rPr>
              <a:t>Дарницького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району м. </a:t>
            </a:r>
            <a:r>
              <a:rPr lang="ru-RU" sz="2800" b="1" dirty="0" err="1">
                <a:solidFill>
                  <a:srgbClr val="002060"/>
                </a:solidFill>
              </a:rPr>
              <a:t>Києва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4941168"/>
            <a:ext cx="4968552" cy="179163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Адреса: </a:t>
            </a:r>
            <a:r>
              <a:rPr lang="ru-RU" sz="2400" dirty="0"/>
              <a:t>02068, </a:t>
            </a:r>
            <a:endParaRPr lang="ru-R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/>
              <a:t>м</a:t>
            </a:r>
            <a:r>
              <a:rPr lang="ru-RU" sz="2400" dirty="0"/>
              <a:t>. </a:t>
            </a:r>
            <a:r>
              <a:rPr lang="ru-RU" sz="2400" dirty="0" err="1"/>
              <a:t>Київ</a:t>
            </a:r>
            <a:r>
              <a:rPr lang="ru-RU" sz="2400" dirty="0"/>
              <a:t>, </a:t>
            </a:r>
            <a:r>
              <a:rPr lang="ru-RU" sz="2400" dirty="0" err="1"/>
              <a:t>вулиця</a:t>
            </a:r>
            <a:r>
              <a:rPr lang="ru-RU" sz="2400" dirty="0"/>
              <a:t> </a:t>
            </a:r>
            <a:r>
              <a:rPr lang="ru-RU" sz="2400" dirty="0" err="1"/>
              <a:t>Драгоманова</a:t>
            </a:r>
            <a:r>
              <a:rPr lang="ru-RU" sz="2400" dirty="0"/>
              <a:t>, 6;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телефон (044) 569-34-38; 559-34-39.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err="1"/>
              <a:t>Працює</a:t>
            </a:r>
            <a:r>
              <a:rPr lang="uk-UA" sz="2400" dirty="0"/>
              <a:t>:</a:t>
            </a:r>
            <a:r>
              <a:rPr lang="ru-RU" sz="2400" dirty="0"/>
              <a:t> з </a:t>
            </a:r>
            <a:r>
              <a:rPr lang="ru-RU" sz="2400" dirty="0" err="1"/>
              <a:t>понеділка</a:t>
            </a:r>
            <a:r>
              <a:rPr lang="ru-RU" sz="2400" dirty="0"/>
              <a:t> по </a:t>
            </a:r>
            <a:r>
              <a:rPr lang="ru-RU" sz="2400" dirty="0" err="1"/>
              <a:t>п’ятницю</a:t>
            </a:r>
            <a:r>
              <a:rPr lang="ru-RU" sz="2400" dirty="0"/>
              <a:t>, </a:t>
            </a:r>
            <a:endParaRPr lang="ru-RU" sz="2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 </a:t>
            </a:r>
            <a:r>
              <a:rPr lang="ru-RU" sz="2400" dirty="0" smtClean="0"/>
              <a:t>                з </a:t>
            </a:r>
            <a:r>
              <a:rPr lang="ru-RU" sz="2400" dirty="0"/>
              <a:t>7.00 до 19.00.</a:t>
            </a:r>
          </a:p>
          <a:p>
            <a:endParaRPr lang="ru-RU" dirty="0"/>
          </a:p>
        </p:txBody>
      </p:sp>
      <p:pic>
        <p:nvPicPr>
          <p:cNvPr id="1026" name="Picture 2" descr="C:\Users\Админ\Desktop\презентація Київ\2\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0606"/>
            <a:ext cx="4912009" cy="32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презентація Київ\2\IMG_20180524_083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3717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8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922114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>
                <a:solidFill>
                  <a:srgbClr val="002060"/>
                </a:solidFill>
              </a:rPr>
              <a:t>Шеф-редактор </a:t>
            </a:r>
            <a:r>
              <a:rPr lang="uk-UA" sz="3600" dirty="0">
                <a:solidFill>
                  <a:srgbClr val="002060"/>
                </a:solidFill>
              </a:rPr>
              <a:t>методичних видань МС</a:t>
            </a:r>
            <a:r>
              <a:rPr lang="en-US" sz="3600" dirty="0">
                <a:solidFill>
                  <a:srgbClr val="002060"/>
                </a:solidFill>
              </a:rPr>
              <a:t>FR</a:t>
            </a:r>
            <a:r>
              <a:rPr lang="uk-UA" sz="3600" dirty="0">
                <a:solidFill>
                  <a:srgbClr val="002060"/>
                </a:solidFill>
              </a:rPr>
              <a:t> Освіта </a:t>
            </a:r>
            <a:r>
              <a:rPr lang="uk-UA" sz="3600" b="1" dirty="0">
                <a:solidFill>
                  <a:srgbClr val="002060"/>
                </a:solidFill>
              </a:rPr>
              <a:t>Наталія </a:t>
            </a:r>
            <a:r>
              <a:rPr lang="uk-UA" sz="3600" b="1" dirty="0" smtClean="0">
                <a:solidFill>
                  <a:srgbClr val="002060"/>
                </a:solidFill>
              </a:rPr>
              <a:t>Володимирівна </a:t>
            </a:r>
            <a:r>
              <a:rPr lang="uk-UA" sz="3600" b="1" dirty="0" err="1">
                <a:solidFill>
                  <a:srgbClr val="002060"/>
                </a:solidFill>
              </a:rPr>
              <a:t>Савінова</a:t>
            </a:r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3314" name="Picture 2" descr="C:\Users\Админ\Desktop\презентація Київ\10\IMG_20180524_1031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2712616" cy="36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Админ\Desktop\презентація Київ\10\IMG_20180524_1116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68" y="1412776"/>
            <a:ext cx="27003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Админ\Desktop\презентація Київ\10\8e0d9633c0b3f37ac6cd37c6f4469c09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2095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ttps://evykhovatel.mcfr.ua/v2/images/LogoN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73216"/>
            <a:ext cx="45910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792088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 «Методична скарбничка вихователя»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3140968"/>
            <a:ext cx="4752528" cy="2160240"/>
          </a:xfrm>
        </p:spPr>
        <p:txBody>
          <a:bodyPr>
            <a:normAutofit lnSpcReduction="10000"/>
          </a:bodyPr>
          <a:lstStyle/>
          <a:p>
            <a:pPr marL="0" indent="361950" algn="just">
              <a:buNone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Контент журналу забезпечує методично-дидактичний супровід педагогів, які орієнтовані на блочно-тематичний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підхід до планування та здійснення освітньої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діяльності </a:t>
            </a:r>
            <a:r>
              <a:rPr lang="uk-UA" sz="2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uk-UA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принципом методичного конструктора</a:t>
            </a:r>
            <a:r>
              <a:rPr lang="uk-UA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67544" y="1268760"/>
            <a:ext cx="8208912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1950" algn="just">
              <a:buFont typeface="Arial" panose="020B0604020202020204" pitchFamily="34" charset="0"/>
              <a:buNone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 принципово новий формат періодичного видання. Журнал </a:t>
            </a:r>
            <a:r>
              <a:rPr lang="uk-UA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допомагає вихователю: </a:t>
            </a:r>
          </a:p>
          <a:p>
            <a:pPr marL="725488" indent="-363538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оптимізувати планування освітнього процесу;</a:t>
            </a:r>
          </a:p>
          <a:p>
            <a:pPr marL="725488" indent="-363538"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збагатити його навчально-методичне та дидактичне                забезпечення.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2924944"/>
            <a:ext cx="298782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8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761" y="548680"/>
            <a:ext cx="8344703" cy="1296144"/>
          </a:xfrm>
          <a:solidFill>
            <a:schemeClr val="accent6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Методичний конструктор як метод планування та організації освітнього процесу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445544"/>
            <a:ext cx="1049682" cy="107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5573266"/>
            <a:ext cx="3748337" cy="952078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95536" y="332656"/>
            <a:ext cx="835292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11971" y="5694347"/>
            <a:ext cx="263232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uk-UA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 (44) 586-56-06 </a:t>
            </a:r>
            <a:endParaRPr lang="en-US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peredplata@mcfr.com.ua</a:t>
            </a:r>
            <a:endParaRPr lang="ru-RU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www.pedrada.com.ua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403648" y="3501008"/>
            <a:ext cx="6353155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000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67831" y="5438466"/>
            <a:ext cx="835292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2" descr="X:\1_Журналы\фото_авторов_цветные\Гавриш_Натал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11" y="2026143"/>
            <a:ext cx="1956878" cy="292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958914"/>
            <a:ext cx="56609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Наталія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ГАВРИШ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/>
            <a:r>
              <a:rPr lang="ru-RU" dirty="0" err="1"/>
              <a:t>завідувач</a:t>
            </a:r>
            <a:r>
              <a:rPr lang="ru-RU" dirty="0"/>
              <a:t> </a:t>
            </a:r>
            <a:r>
              <a:rPr lang="ru-RU" dirty="0" err="1"/>
              <a:t>кафедри</a:t>
            </a:r>
            <a:r>
              <a:rPr lang="ru-RU" dirty="0"/>
              <a:t> </a:t>
            </a:r>
            <a:r>
              <a:rPr lang="ru-RU" dirty="0" err="1"/>
              <a:t>дошкільної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 </a:t>
            </a:r>
            <a:r>
              <a:rPr lang="ru-RU" dirty="0" err="1"/>
              <a:t>Педагогічного</a:t>
            </a:r>
            <a:r>
              <a:rPr lang="ru-RU" dirty="0"/>
              <a:t> </a:t>
            </a:r>
            <a:r>
              <a:rPr lang="ru-RU" dirty="0" err="1"/>
              <a:t>інституту</a:t>
            </a:r>
            <a:r>
              <a:rPr lang="ru-RU" dirty="0"/>
              <a:t> </a:t>
            </a:r>
            <a:r>
              <a:rPr lang="ru-RU" dirty="0" err="1"/>
              <a:t>Київського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 </a:t>
            </a:r>
            <a:r>
              <a:rPr lang="ru-RU" dirty="0" err="1"/>
              <a:t>імені</a:t>
            </a:r>
            <a:r>
              <a:rPr lang="ru-RU" dirty="0"/>
              <a:t> Бориса </a:t>
            </a:r>
            <a:r>
              <a:rPr lang="ru-RU" dirty="0" err="1"/>
              <a:t>Грінченка</a:t>
            </a:r>
            <a:r>
              <a:rPr lang="ru-RU" dirty="0"/>
              <a:t>;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співробітник</a:t>
            </a:r>
            <a:r>
              <a:rPr lang="ru-RU" dirty="0"/>
              <a:t> </a:t>
            </a:r>
            <a:r>
              <a:rPr lang="ru-RU" dirty="0" err="1"/>
              <a:t>лабораторії</a:t>
            </a:r>
            <a:r>
              <a:rPr lang="ru-RU" dirty="0"/>
              <a:t> </a:t>
            </a:r>
            <a:r>
              <a:rPr lang="ru-RU" dirty="0" err="1"/>
              <a:t>дошкільного</a:t>
            </a:r>
            <a:r>
              <a:rPr lang="ru-RU" dirty="0"/>
              <a:t> </a:t>
            </a:r>
            <a:r>
              <a:rPr lang="ru-RU" dirty="0" err="1"/>
              <a:t>виховання</a:t>
            </a:r>
            <a:r>
              <a:rPr lang="ru-RU" dirty="0"/>
              <a:t> </a:t>
            </a:r>
            <a:r>
              <a:rPr lang="ru-RU" dirty="0" err="1"/>
              <a:t>Інституту</a:t>
            </a:r>
            <a:r>
              <a:rPr lang="ru-RU" dirty="0"/>
              <a:t> проблем </a:t>
            </a:r>
            <a:r>
              <a:rPr lang="ru-RU" dirty="0" err="1"/>
              <a:t>виховання</a:t>
            </a:r>
            <a:r>
              <a:rPr lang="ru-RU" dirty="0"/>
              <a:t> НАПН </a:t>
            </a:r>
            <a:r>
              <a:rPr lang="ru-RU" dirty="0" err="1"/>
              <a:t>України</a:t>
            </a:r>
            <a:r>
              <a:rPr lang="ru-RU" dirty="0"/>
              <a:t>, шеф-редактор журналу «Методична </a:t>
            </a:r>
            <a:r>
              <a:rPr lang="ru-RU" dirty="0" err="1"/>
              <a:t>скарбничка</a:t>
            </a:r>
            <a:r>
              <a:rPr lang="ru-RU" dirty="0"/>
              <a:t> </a:t>
            </a:r>
            <a:r>
              <a:rPr lang="ru-RU" dirty="0" err="1"/>
              <a:t>вихователя</a:t>
            </a:r>
            <a:r>
              <a:rPr lang="ru-RU" dirty="0"/>
              <a:t>», д-р </a:t>
            </a:r>
            <a:r>
              <a:rPr lang="ru-RU" dirty="0" err="1"/>
              <a:t>пед</a:t>
            </a:r>
            <a:r>
              <a:rPr lang="ru-RU" dirty="0"/>
              <a:t>. наук, </a:t>
            </a:r>
            <a:r>
              <a:rPr lang="ru-RU" dirty="0" err="1"/>
              <a:t>професор</a:t>
            </a:r>
            <a:r>
              <a:rPr lang="ru-RU" dirty="0"/>
              <a:t>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03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730990" y="569440"/>
            <a:ext cx="5904656" cy="256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>
              <a:spcBef>
                <a:spcPct val="20000"/>
              </a:spcBef>
            </a:pPr>
            <a:r>
              <a:rPr lang="uk-UA" sz="2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Інтеграція</a:t>
            </a:r>
            <a:r>
              <a:rPr lang="uk-UA" sz="22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sz="2200" i="1" dirty="0">
                <a:latin typeface="Arial" panose="020B0604020202020204" pitchFamily="34" charset="0"/>
                <a:cs typeface="Arial" panose="020B0604020202020204" pitchFamily="34" charset="0"/>
              </a:rPr>
              <a:t>лат.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 іntegratio — відновлення, заповнення цілого з частин) — стан пов’язаності окремих частин і функцій системи, організму в ціле, а також процес, що веде до такого стану.</a:t>
            </a:r>
          </a:p>
          <a:p>
            <a:pPr marL="342900" lvl="0">
              <a:spcBef>
                <a:spcPct val="20000"/>
              </a:spcBef>
            </a:pPr>
            <a:endParaRPr lang="uk-UA" sz="24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88138" y="3284984"/>
            <a:ext cx="8167086" cy="2938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Сутністю </a:t>
            </a:r>
            <a:r>
              <a:rPr lang="uk-UA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інтегрованого підходу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в освіті є поєднання знань із різних областей, що доповнюють одне одного, на рівноправній основі. Тож на інтегрованому занятті педагоги мають змогу розв’язувати завдання з різних освітніх ліній та напрямів розвитку, формуючи у дітей цілісну картину світу. </a:t>
            </a:r>
          </a:p>
          <a:p>
            <a:pPr marL="0" indent="0">
              <a:buNone/>
            </a:pP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Такий підхід </a:t>
            </a:r>
            <a:r>
              <a:rPr lang="uk-UA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заощаджує час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 для організації ігрової та самостійної діяльності дітей</a:t>
            </a:r>
            <a:r>
              <a:rPr lang="uk-UA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4" descr="C:\Users\earkhatkina\Desktop\1обложк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0" y="587087"/>
            <a:ext cx="2380596" cy="241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79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3568" y="5445544"/>
            <a:ext cx="1049682" cy="107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5573266"/>
            <a:ext cx="3748337" cy="95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971" y="5694347"/>
            <a:ext cx="263232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uk-UA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 (44) 586-56-06 </a:t>
            </a:r>
            <a:endParaRPr lang="en-US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peredplata@mcfr.com.ua</a:t>
            </a:r>
            <a:endParaRPr lang="ru-RU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www.pedrada.com.ua</a:t>
            </a:r>
          </a:p>
        </p:txBody>
      </p:sp>
      <p:pic>
        <p:nvPicPr>
          <p:cNvPr id="7" name="Picture 2" descr="C:\Users\earkhatkina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60" y="914112"/>
            <a:ext cx="249855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703712" y="878067"/>
            <a:ext cx="5904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>
              <a:spcBef>
                <a:spcPct val="20000"/>
              </a:spcBef>
            </a:pPr>
            <a:r>
              <a:rPr lang="uk-UA" sz="2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Блочно-тематичне планування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— один зі схвалених Міністерством освіти і науки способів планування, згідно якого інтегрований зміст дошкільної освіти об’єднано в блочно-тематичні цикли. 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68560" y="3186391"/>
            <a:ext cx="9144000" cy="4898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endParaRPr lang="uk-UA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Блочно-тематичне планування визначає смислову координату для висвітлення життєвого простору та життєвого часу дітей та вихователя як безпосередніх учасників освітнього процесу.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6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136815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Переваги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блочно-тематичного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підходу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</a:t>
            </a:r>
            <a:r>
              <a:rPr lang="uk-UA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планування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445544"/>
            <a:ext cx="1049682" cy="107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23" y="5573266"/>
            <a:ext cx="3181345" cy="808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971" y="5694347"/>
            <a:ext cx="263232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uk-UA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 (44) 586-56-06 </a:t>
            </a:r>
            <a:endParaRPr lang="en-US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peredplata@mcfr.com.ua</a:t>
            </a:r>
            <a:endParaRPr lang="ru-RU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www.pedrada.com.ua</a:t>
            </a:r>
          </a:p>
        </p:txBody>
      </p:sp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683568" y="1844824"/>
            <a:ext cx="7924800" cy="331236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цілісне подання теми  в перспективному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плані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система освітньої роботи за темою, згідно розробленого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алгоритму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забезпечення повноти й системності уявлень і знань дітей за рахунок цілісного сприйняття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теми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можливість максимально повної реалізації заявленої мети, ключової ідеї через спеціально розроблені цикли занять, доцільні форми і методи навчання, оптимальні для кожної вікової 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2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19" cy="1224136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Інтелектуальна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карта як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перспективного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блочно-тематичного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планування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95536" y="1766575"/>
            <a:ext cx="8229600" cy="3186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Інтелектуальна карта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тематично-смислова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схема радіальної організації, що відбиває різні рівні зв’язків між елементами світу (основні інформаційні блоки розміщуються за радіусами від центрального ключового поняття) і має декілька рівнів інформації: </a:t>
            </a:r>
            <a:endParaRPr lang="uk-U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3356992"/>
            <a:ext cx="414178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F5801F"/>
              </a:buClr>
              <a:buFont typeface="Arial" panose="020B0604020202020204" pitchFamily="34" charset="0"/>
              <a:buChar char="•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найближчий – змістовий (елементи знання) </a:t>
            </a:r>
          </a:p>
          <a:p>
            <a:pPr marL="342900" lvl="0" indent="-342900">
              <a:spcBef>
                <a:spcPts val="1000"/>
              </a:spcBef>
              <a:buClr>
                <a:srgbClr val="F5801F"/>
              </a:buClr>
              <a:buFont typeface="Arial" panose="020B0604020202020204" pitchFamily="34" charset="0"/>
              <a:buChar char="•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дидактико-методичний (способи навчання і розвитку</a:t>
            </a:r>
            <a:r>
              <a:rPr lang="uk-UA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Documents and Settings\oskorik\Рабочий стол\ІК_У_світі_казок-page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37079"/>
            <a:ext cx="4407389" cy="31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16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1368152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Інтелектуальна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карта як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перспективного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блочно-тематичного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планування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445544"/>
            <a:ext cx="1049682" cy="107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5509405"/>
            <a:ext cx="3748337" cy="95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971" y="5694347"/>
            <a:ext cx="263232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uk-UA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 (44) 586-56-06 </a:t>
            </a:r>
            <a:endParaRPr lang="en-US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peredplata@mcfr.com.ua</a:t>
            </a:r>
            <a:endParaRPr lang="ru-RU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www.pedrada.com.ua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79413" y="1989138"/>
            <a:ext cx="8229600" cy="3186112"/>
          </a:xfrm>
        </p:spPr>
        <p:txBody>
          <a:bodyPr>
            <a:normAutofit/>
          </a:bodyPr>
          <a:lstStyle/>
          <a:p>
            <a:pPr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 образ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плану, вид плану, який можна доповнити різноманітними складниками і дидактичними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елементами</a:t>
            </a:r>
          </a:p>
          <a:p>
            <a:pPr marL="0" indent="0">
              <a:buClr>
                <a:srgbClr val="F5801F"/>
              </a:buClr>
              <a:buNone/>
            </a:pP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відбиває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не лише змістові лінії, а й засоби і способи їх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реалізації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8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136815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Переваги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інтелектуальних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карт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379413" y="1989138"/>
            <a:ext cx="8229600" cy="4176166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швидкий і повний огляд великої теми (сфери, проблеми, предмету тощо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розгортання цілісної стратегії охоплення теми і водночас можливість зробити вибір руху в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пізнанні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унаочнення численних взаємозв'язків між елементами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пізнання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забезпечення високої  результативності та ефективності інтелектуально-мовленнєвої діяльності у процесі складання та опрацювання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карти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9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презентація Київ\img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5519" y="-1128887"/>
            <a:ext cx="6624728" cy="91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6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презентація Київ\3\4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67" y="260648"/>
            <a:ext cx="4339449" cy="289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презентація Київ\3\4-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94729"/>
            <a:ext cx="432048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презентація Київ\3\4-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432048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82122"/>
            <a:ext cx="2160240" cy="236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53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1368152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Порівняльний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аналіз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традиційного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(предметного)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інтегрованого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занять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151591"/>
              </p:ext>
            </p:extLst>
          </p:nvPr>
        </p:nvGraphicFramePr>
        <p:xfrm>
          <a:off x="467544" y="1700808"/>
          <a:ext cx="8168876" cy="4896545"/>
        </p:xfrm>
        <a:graphic>
          <a:graphicData uri="http://schemas.openxmlformats.org/drawingml/2006/table">
            <a:tbl>
              <a:tblPr/>
              <a:tblGrid>
                <a:gridCol w="2736304"/>
                <a:gridCol w="2480244"/>
                <a:gridCol w="2952328"/>
              </a:tblGrid>
              <a:tr h="5273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Критерії порівняльного аналізу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Ознаки традиційного (предметного) заняття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Ознаки інтегрованого заняття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effectLst/>
                          <a:latin typeface="+mn-lt"/>
                          <a:ea typeface="Courier New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5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Змістовна спрямованість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Односпрямоване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Різноспрямоване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ourier New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0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Мета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(Пріоритет знань в предметному занятті </a:t>
                      </a:r>
                      <a:r>
                        <a:rPr lang="uk-UA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й </a:t>
                      </a: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діяльно-пізнавальна в інтегрованому)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Формування і розвиток знань, умінь і навичок 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Збагачення досвіду пізнання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0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Тема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Непринципово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Є стрижнем інтеграції змісту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23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Структура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Чітко визначена, жорстка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Гнучка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8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Модель взаємодії дорослого і дитини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Центрована на </a:t>
                      </a:r>
                      <a:r>
                        <a:rPr lang="uk-UA" sz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дорослому</a:t>
                      </a: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 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Партнерська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5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Способи організації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Фронтальні, п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і</a:t>
                      </a:r>
                      <a:r>
                        <a:rPr lang="uk-UA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дгруп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Bookman Old Style"/>
                          <a:cs typeface="Times New Roman"/>
                        </a:rPr>
                        <a:t>ові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Варіативні в межах одного заняття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ourier New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5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Стиль взаємодії дорослого і дитини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Суб'єкт-об'єктний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 err="1">
                          <a:effectLst/>
                          <a:latin typeface="+mn-lt"/>
                          <a:ea typeface="Calibri"/>
                          <a:cs typeface="Times New Roman"/>
                        </a:rPr>
                        <a:t>Суб'єкт-</a:t>
                      </a: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суб'єктний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ourier New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739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Засоби навчання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Переважно дидактичні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Спільна пізнавальна та творча діяльність педагога і дітей на основі широкого спектру засобів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Провідні методи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+mn-lt"/>
                          <a:ea typeface="Calibri"/>
                          <a:cs typeface="Times New Roman"/>
                        </a:rPr>
                        <a:t>Пояснювально-ілюстративні</a:t>
                      </a:r>
                      <a:endParaRPr lang="en-US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uk-UA" sz="12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Проблемні, інтерактивні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ourier New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527" marR="3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33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936104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Методичний конструктор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445544"/>
            <a:ext cx="1049682" cy="107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5573266"/>
            <a:ext cx="3748337" cy="95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971" y="5694347"/>
            <a:ext cx="263232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uk-UA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 (44) 586-56-06 </a:t>
            </a:r>
            <a:endParaRPr lang="en-US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peredplata@mcfr.com.ua</a:t>
            </a:r>
            <a:endParaRPr lang="ru-RU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www.pedrada.com.ua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79413" y="1700808"/>
            <a:ext cx="8229600" cy="34744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Методичний конструктор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один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із інструментальних засобів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календарного планування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вихователем освітньої роботи, який надає вихователю можливість з окремих дидактичних елементів (ефективних форм, методів, засобів навчання й виховання дітей) самостійно конструювати загальну картину проживання дня згідно свого особистого бачення, розуміння кожної з навчальних тем, з урахуванням особистих переваг, можливостей дітей реальної групи, наявних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ресурсів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5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136815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Переваги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застосування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методичного конструктора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445544"/>
            <a:ext cx="1049682" cy="1079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5573266"/>
            <a:ext cx="3748337" cy="9520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1971" y="5694347"/>
            <a:ext cx="263232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uk-UA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0 (44) 586-56-06 </a:t>
            </a:r>
            <a:endParaRPr lang="en-US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peredplata@mcfr.com.ua</a:t>
            </a:r>
            <a:endParaRPr lang="ru-RU" sz="1600" b="1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www.pedrada.com.ua</a:t>
            </a: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379413" y="1989138"/>
            <a:ext cx="8229600" cy="3186112"/>
          </a:xfrm>
        </p:spPr>
        <p:txBody>
          <a:bodyPr>
            <a:normAutofit fontScale="92500"/>
          </a:bodyPr>
          <a:lstStyle/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можливість будувати свою роботу з дітьми з відчуттям </a:t>
            </a:r>
            <a:r>
              <a:rPr lang="uk-UA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реальної ситуації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, а не згідно узагальненої стандартизованої регламентації</a:t>
            </a:r>
          </a:p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мінімізація обсягу необхідної документації для щоденного планування, що  відчутно економить час і сили вихователя</a:t>
            </a:r>
          </a:p>
          <a:p>
            <a:pPr>
              <a:spcBef>
                <a:spcPts val="1000"/>
              </a:spcBef>
              <a:buClr>
                <a:srgbClr val="F5801F"/>
              </a:buClr>
              <a:buFont typeface="Courier New" panose="02070309020205020404" pitchFamily="49" charset="0"/>
              <a:buChar char="o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вивільняється час для педагогічної рефлексії стосовно самої себе, своїх вихованців, що впливає на оптимальність організації освітнього процесу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6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Админ\Desktop\презентація Київ\11\IMG_20180524_1132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дмин\Desktop\презентація Київ\11\IMG_20180524_12122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6" b="13067"/>
          <a:stretch/>
        </p:blipFill>
        <p:spPr bwMode="auto">
          <a:xfrm>
            <a:off x="4788024" y="396517"/>
            <a:ext cx="3744416" cy="284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\Desktop\презентація Київ\11\сайт\Гавриш1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8395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Админ\Desktop\презентація Київ\11\IMG-eab91834fb63c527993bab36e40a198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3700"/>
            <a:ext cx="1290050" cy="12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Админ\Desktop\презентація Київ\11\IMG_20180524_1219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Админ\Desktop\презентація Київ\11\IMG_20180524_1252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дмин\Desktop\презентація Київ\11\IMG-2fbc5f8d658c50e296a2cdf6ae5921c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Админ\Desktop\презентація Київ\11\IMG-3450e70f764376fb66eb317e147a365c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51" y="357301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40766"/>
            <a:ext cx="842962" cy="89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65646" y="2060848"/>
            <a:ext cx="8229600" cy="1143000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</a:rPr>
              <a:t>Дякую за увагу!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16891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 descr="ÐÐ°ÑÑÐ¸Ð½ÐºÐ¸ Ð¿Ð¾ Ð·Ð°Ð¿ÑÐ¾ÑÑ Ð´ÑÑÐ¸ Ð² ÑÐ°Ð´Ð¾ÑÐº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92" y="3356992"/>
            <a:ext cx="4939308" cy="3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472608" cy="364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522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solidFill>
                  <a:srgbClr val="002060"/>
                </a:solidFill>
              </a:rPr>
              <a:t>Кучміна</a:t>
            </a:r>
            <a:r>
              <a:rPr lang="uk-UA" dirty="0" smtClean="0">
                <a:solidFill>
                  <a:srgbClr val="002060"/>
                </a:solidFill>
              </a:rPr>
              <a:t> Наталія Григорівна, завідувач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0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Админ\Desktop\презентація Київ\4\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9950"/>
            <a:ext cx="4038600" cy="26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\Desktop\презентація Київ\4\8-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4098876" cy="27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\Desktop\презентація Київ\4\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4" y="3483206"/>
            <a:ext cx="4038600" cy="26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\Desktop\презентація Київ\4\2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16" y="332656"/>
            <a:ext cx="4098876" cy="273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1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презентація Київ\5\7-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esktop\презентація Київ\5\8-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038600" cy="268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esktop\презентація Київ\5\5-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2837"/>
            <a:ext cx="4104456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Админ\Desktop\презентація Київ\5\DSCN3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75" y="347223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24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\Desktop\презентація Київ\5\7-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\Desktop\презентація Київ\5\DSCN30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дмин\Desktop\презентація Київ\5\IMG_20180524_102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15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Desktop\презентація Київ\5\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6" y="1052736"/>
            <a:ext cx="4218608" cy="20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\Desktop\презентація Київ\5\0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8" y="404664"/>
            <a:ext cx="424437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\Desktop\презентація Київ\5\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7" y="3356992"/>
            <a:ext cx="4362624" cy="290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\Desktop\презентація Київ\5\DSCN3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08823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84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esktop\презентація Київ\7\0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91" y="404664"/>
            <a:ext cx="4254624" cy="28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Админ\Desktop\презентація Київ\7\0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298" y="404664"/>
            <a:ext cx="4254840" cy="28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\Desktop\презентація Київ\7\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38" y="3429000"/>
            <a:ext cx="421668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Админ\Desktop\презентація Київ\7\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12" y="3406138"/>
            <a:ext cx="4221476" cy="281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ÐÐ°ÑÑÐ¸Ð½ÐºÐ¸ Ð¿Ð¾ Ð·Ð°Ð¿ÑÐ¾ÑÑ Ð´ÐµÐ»ÑÑÑÐ½ÑÐ¸Ð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1296" y="2762871"/>
            <a:ext cx="1278775" cy="133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79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1384</Words>
  <Application>Microsoft Office PowerPoint</Application>
  <PresentationFormat>Экран (4:3)</PresentationFormat>
  <Paragraphs>149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Заклад дошкільної освіти (ясла-садок) комбінованого типу № 270  Дарницького району м. Києва</vt:lpstr>
      <vt:lpstr>Презентация PowerPoint</vt:lpstr>
      <vt:lpstr>Кучміна Наталія Григорівна, завідувач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Протиріччя, які зумовили створення парціальної програми “Предметне природознавство”  для дітей старшого дошкільного віку</vt:lpstr>
      <vt:lpstr>Основні принципи, що визначили зміст парціальної програми «Предметне природознавство»: </vt:lpstr>
      <vt:lpstr>Цілі  парціальної програми  «Предметне природознавство»  </vt:lpstr>
      <vt:lpstr>Основними завданнями парціальної програми «Предметне природознавство» для дітей старшого дошкільного віку є: </vt:lpstr>
      <vt:lpstr> Загальні теми  </vt:lpstr>
      <vt:lpstr> Шеф-редактор методичних видань МСFR Освіта Наталія Володимирівна Савінова  </vt:lpstr>
      <vt:lpstr>Журнал «Методична скарбничка вихователя»</vt:lpstr>
      <vt:lpstr>Методичний конструктор як метод планування та організації освітнього процесу</vt:lpstr>
      <vt:lpstr>Презентация PowerPoint</vt:lpstr>
      <vt:lpstr>Презентация PowerPoint</vt:lpstr>
      <vt:lpstr>Переваги блочно-тематичного підходу до планування</vt:lpstr>
      <vt:lpstr>Інтелектуальна карта як інструмент перспективного блочно-тематичного планування</vt:lpstr>
      <vt:lpstr>Інтелектуальна карта як інструмент перспективного блочно-тематичного планування</vt:lpstr>
      <vt:lpstr>Переваги використання інтелектуальних карт</vt:lpstr>
      <vt:lpstr>Презентация PowerPoint</vt:lpstr>
      <vt:lpstr>Порівняльний аналіз традиційного (предметного) та інтегрованого занять</vt:lpstr>
      <vt:lpstr>Методичний конструктор</vt:lpstr>
      <vt:lpstr>Переваги застосування методичного конструктора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27</cp:revision>
  <cp:lastPrinted>2018-05-29T11:20:10Z</cp:lastPrinted>
  <dcterms:created xsi:type="dcterms:W3CDTF">2018-05-29T05:20:20Z</dcterms:created>
  <dcterms:modified xsi:type="dcterms:W3CDTF">2018-05-29T12:38:53Z</dcterms:modified>
</cp:coreProperties>
</file>