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75" r:id="rId6"/>
    <p:sldId id="276" r:id="rId7"/>
    <p:sldId id="273" r:id="rId8"/>
    <p:sldId id="274" r:id="rId9"/>
    <p:sldId id="278" r:id="rId1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A8"/>
    <a:srgbClr val="00823B"/>
    <a:srgbClr val="00297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853A0B-F515-46DD-A48B-CA091AF07E98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13B3BE-52E6-4459-BCBD-64000775B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97E48-3B72-4C66-9E61-65423FE45BBB}" type="datetimeFigureOut">
              <a:rPr lang="uk-UA"/>
              <a:pPr>
                <a:defRPr/>
              </a:pPr>
              <a:t>01.11.2018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13DD-D1B6-4F83-BADD-75AAF6F48B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F262-4413-4C5F-B6B8-4B20FB7629DB}" type="datetimeFigureOut">
              <a:rPr lang="uk-UA"/>
              <a:pPr>
                <a:defRPr/>
              </a:pPr>
              <a:t>01.11.2018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B6E30-5126-4C5B-A387-8BBAF1F322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B1C3-EC08-486E-9069-1A43B9036B69}" type="datetimeFigureOut">
              <a:rPr lang="uk-UA"/>
              <a:pPr>
                <a:defRPr/>
              </a:pPr>
              <a:t>01.11.2018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244A-3A64-4374-8F31-0F8FC5F2C7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AAA2-664A-409A-9A34-DB17E1472C2E}" type="datetimeFigureOut">
              <a:rPr lang="uk-UA"/>
              <a:pPr>
                <a:defRPr/>
              </a:pPr>
              <a:t>01.11.2018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ADD0-0EE3-4F5A-A524-0D7582700B2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2622-1528-4BBF-A71F-0FE5CBB4D355}" type="datetimeFigureOut">
              <a:rPr lang="uk-UA"/>
              <a:pPr>
                <a:defRPr/>
              </a:pPr>
              <a:t>01.11.2018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FBE7-278B-4819-AC11-5932985647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F583-3117-4366-AE42-82B76744C37A}" type="datetimeFigureOut">
              <a:rPr lang="uk-UA"/>
              <a:pPr>
                <a:defRPr/>
              </a:pPr>
              <a:t>01.11.2018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36E5-2B07-4246-B1EE-998C05F279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18B8F-5570-4F50-8AD7-9417DFCF6CAE}" type="datetimeFigureOut">
              <a:rPr lang="uk-UA"/>
              <a:pPr>
                <a:defRPr/>
              </a:pPr>
              <a:t>01.11.2018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993C-3931-4A1E-8E81-6539A0BB4F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225C-E22F-446D-872E-D821FA29793A}" type="datetimeFigureOut">
              <a:rPr lang="uk-UA"/>
              <a:pPr>
                <a:defRPr/>
              </a:pPr>
              <a:t>01.11.2018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F3F6-63D7-4FFA-9C3B-B6942E7CB2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CFB1-C1EB-4A57-90D7-C8E4AC59BC27}" type="datetimeFigureOut">
              <a:rPr lang="uk-UA"/>
              <a:pPr>
                <a:defRPr/>
              </a:pPr>
              <a:t>01.11.2018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2BFA-68D7-4DDD-ADC0-42B7CB368B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43A0-AF17-4662-9380-15DC188E7A01}" type="datetimeFigureOut">
              <a:rPr lang="uk-UA"/>
              <a:pPr>
                <a:defRPr/>
              </a:pPr>
              <a:t>01.11.2018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2FC7-F7D9-40C4-B8DA-D2D7B47277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3A02-248F-4A87-A848-D27A1C71AF25}" type="datetimeFigureOut">
              <a:rPr lang="uk-UA"/>
              <a:pPr>
                <a:defRPr/>
              </a:pPr>
              <a:t>01.11.2018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CD74-0DA6-4176-B1C5-583CE011A0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2F7ED0-9EBC-4561-8B32-56E4ED18A9D0}" type="datetimeFigureOut">
              <a:rPr lang="uk-UA"/>
              <a:pPr>
                <a:defRPr/>
              </a:pPr>
              <a:t>01.11.2018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C69F5-2073-4ACD-A5BF-11F7F00785A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38A8"/>
                </a:solidFill>
              </a:rPr>
              <a:t>Розвиток </a:t>
            </a:r>
            <a:r>
              <a:rPr lang="uk-UA" sz="3600" b="1" dirty="0">
                <a:solidFill>
                  <a:srgbClr val="0038A8"/>
                </a:solidFill>
              </a:rPr>
              <a:t>моделі забезпечення програми переходу між системою раннього втручання і дошкільною освітою на прикладі двох регіонів України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324225"/>
          <a:ext cx="6096000" cy="209550"/>
        </p:xfrm>
        <a:graphic>
          <a:graphicData uri="http://schemas.openxmlformats.org/drawingml/2006/table">
            <a:tbl>
              <a:tblPr/>
              <a:tblGrid>
                <a:gridCol w="1523536"/>
                <a:gridCol w="1524155"/>
                <a:gridCol w="1524155"/>
                <a:gridCol w="1524155"/>
              </a:tblGrid>
              <a:tr h="20487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344" name="Рисунок 1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313"/>
            <a:ext cx="1390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2" descr="new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1000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 descr="логотип - O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285750"/>
            <a:ext cx="12303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" descr="logo_krok za krok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14313"/>
            <a:ext cx="469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5" descr="C:\Users\Q\Desktop\я\imagaux23_cerebro-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0394">
            <a:off x="5572125" y="4429125"/>
            <a:ext cx="2909888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Проект 2018 _2019 РВ+Инкл\image-0-02-04-87102919df06228075965289712a791d3ccaca851dbc53e1995b47bb7fa90eb6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573016"/>
            <a:ext cx="3816424" cy="24579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38A8"/>
                </a:solidFill>
              </a:rPr>
              <a:t>Період реалізації:</a:t>
            </a:r>
            <a:r>
              <a:rPr lang="uk-UA" dirty="0" smtClean="0">
                <a:solidFill>
                  <a:srgbClr val="0038A8"/>
                </a:solidFill>
              </a:rPr>
              <a:t> </a:t>
            </a:r>
            <a:br>
              <a:rPr lang="uk-UA" dirty="0" smtClean="0">
                <a:solidFill>
                  <a:srgbClr val="0038A8"/>
                </a:solidFill>
              </a:rPr>
            </a:br>
            <a:r>
              <a:rPr lang="uk-UA" dirty="0" smtClean="0"/>
              <a:t>Грудень 2017р. – червень 2019р.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434387" cy="4781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000" b="1" smtClean="0">
                <a:solidFill>
                  <a:srgbClr val="0038A8"/>
                </a:solidFill>
              </a:rPr>
              <a:t>Організації – виконавці проекту:</a:t>
            </a:r>
            <a:endParaRPr lang="uk-UA" sz="3000" smtClean="0">
              <a:solidFill>
                <a:srgbClr val="0038A8"/>
              </a:solidFill>
            </a:endParaRPr>
          </a:p>
          <a:p>
            <a:r>
              <a:rPr lang="uk-UA" sz="3000" smtClean="0"/>
              <a:t>Всеукраїнський фонд «Крок за кроком», м. Київ</a:t>
            </a:r>
          </a:p>
          <a:p>
            <a:r>
              <a:rPr lang="uk-UA" sz="3000" smtClean="0"/>
              <a:t>Інститут раннього втручання, м. Харків</a:t>
            </a:r>
          </a:p>
          <a:p>
            <a:r>
              <a:rPr lang="uk-UA" sz="3000" smtClean="0"/>
              <a:t>Реабілітаційний центр «Джерело», м. Львів</a:t>
            </a:r>
          </a:p>
          <a:p>
            <a:pPr>
              <a:buFont typeface="Arial" charset="0"/>
              <a:buNone/>
            </a:pPr>
            <a:endParaRPr lang="uk-UA" sz="3000" b="1" smtClean="0">
              <a:solidFill>
                <a:srgbClr val="0038A8"/>
              </a:solidFill>
            </a:endParaRPr>
          </a:p>
          <a:p>
            <a:pPr>
              <a:buFont typeface="Arial" charset="0"/>
              <a:buNone/>
            </a:pPr>
            <a:r>
              <a:rPr lang="uk-UA" sz="3000" b="1" smtClean="0">
                <a:solidFill>
                  <a:srgbClr val="0038A8"/>
                </a:solidFill>
              </a:rPr>
              <a:t>За ф</a:t>
            </a:r>
            <a:r>
              <a:rPr lang="ru-RU" sz="3000" b="1" smtClean="0">
                <a:solidFill>
                  <a:srgbClr val="0038A8"/>
                </a:solidFill>
              </a:rPr>
              <a:t>і</a:t>
            </a:r>
            <a:r>
              <a:rPr lang="uk-UA" sz="3000" b="1" smtClean="0">
                <a:solidFill>
                  <a:srgbClr val="0038A8"/>
                </a:solidFill>
              </a:rPr>
              <a:t>нансової підтримки Фонду відкритого суспільства (Лондон</a:t>
            </a:r>
            <a:r>
              <a:rPr lang="uk-UA" sz="3000" b="1" smtClean="0"/>
              <a:t>)</a:t>
            </a:r>
          </a:p>
          <a:p>
            <a:endParaRPr lang="uk-UA" smtClean="0"/>
          </a:p>
        </p:txBody>
      </p:sp>
      <p:pic>
        <p:nvPicPr>
          <p:cNvPr id="15363" name="Picture 2" descr="C:\Users\Q\Desktop\я\Без названия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14313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38A8"/>
                </a:solidFill>
              </a:rPr>
              <a:t>Мета проекту:</a:t>
            </a:r>
            <a:r>
              <a:rPr lang="uk-UA" dirty="0" smtClean="0">
                <a:solidFill>
                  <a:srgbClr val="0038A8"/>
                </a:solidFill>
              </a:rPr>
              <a:t/>
            </a:r>
            <a:br>
              <a:rPr lang="uk-UA" dirty="0" smtClean="0">
                <a:solidFill>
                  <a:srgbClr val="0038A8"/>
                </a:solidFill>
              </a:rPr>
            </a:br>
            <a:endParaRPr lang="uk-UA" dirty="0">
              <a:solidFill>
                <a:srgbClr val="0038A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0038A8"/>
                </a:solidFill>
              </a:rPr>
              <a:t>Розробка </a:t>
            </a:r>
            <a:r>
              <a:rPr lang="uk-UA" b="1" dirty="0">
                <a:solidFill>
                  <a:srgbClr val="0038A8"/>
                </a:solidFill>
              </a:rPr>
              <a:t>та експериментальна апробація </a:t>
            </a:r>
            <a:r>
              <a:rPr lang="uk-UA" dirty="0" smtClean="0"/>
              <a:t>моделі/</a:t>
            </a:r>
            <a:r>
              <a:rPr lang="uk-UA" dirty="0" err="1" smtClean="0"/>
              <a:t>ей</a:t>
            </a:r>
            <a:r>
              <a:rPr lang="uk-UA" dirty="0" smtClean="0"/>
              <a:t>  програм переходу </a:t>
            </a:r>
            <a:r>
              <a:rPr lang="uk-UA" dirty="0"/>
              <a:t>від послуг раннього втручання до дошкільної освіти для дітей та їх сімей у двох регіонах України (міста Львів, Харків, Чугуїв (Харківська обл.). </a:t>
            </a:r>
            <a:endParaRPr lang="uk-UA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0038A8"/>
                </a:solidFill>
              </a:rPr>
              <a:t>Модель </a:t>
            </a:r>
            <a:r>
              <a:rPr lang="uk-UA" b="1" dirty="0">
                <a:solidFill>
                  <a:srgbClr val="0038A8"/>
                </a:solidFill>
              </a:rPr>
              <a:t>передбачає підтримку</a:t>
            </a:r>
            <a:r>
              <a:rPr lang="uk-UA" dirty="0"/>
              <a:t>, </a:t>
            </a:r>
            <a:r>
              <a:rPr lang="uk-UA" dirty="0" smtClean="0"/>
              <a:t>що </a:t>
            </a:r>
            <a:r>
              <a:rPr lang="uk-UA" dirty="0"/>
              <a:t>буде надаватися під час перехідного періоду всім дітям – </a:t>
            </a:r>
            <a:r>
              <a:rPr lang="uk-UA" dirty="0" err="1"/>
              <a:t>дітям</a:t>
            </a:r>
            <a:r>
              <a:rPr lang="uk-UA" dirty="0"/>
              <a:t> з особливими освітніми потребами та їхнім одноліткам, а також їхнім сім`ям.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16387" name="Picture 2" descr="C:\Users\Q\Desktop\я\Без названия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14313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 descr="C:\Users\Admin\Desktop\Проект 2018 _2019 РВ+Инкл\image-0-02-05-dd798409291b7c841e14ce2f0fc33c4ecf706d6d299184bd885a92f91e3295cd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476250"/>
            <a:ext cx="3671887" cy="3389313"/>
          </a:xfrm>
        </p:spPr>
      </p:pic>
      <p:pic>
        <p:nvPicPr>
          <p:cNvPr id="17411" name="Picture 3" descr="C:\Users\Admin\Desktop\Проект 2018 _2019 РВ+Инкл\image-0-02-05-997cc6d214db71d2a9db246d9b24457ebf2b5527c0f7e22146d93b17fb173c33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900" y="3300413"/>
            <a:ext cx="534035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C:\Users\Admin\Desktop\Проект 2018 _2019 РВ+Инкл\Участь у семинарах Проекту 2018\image-0-02-04-cafd88c1182e783a42e844b958a9b97f057b400f19bce3286fce026d9713adeb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4826000" cy="3617913"/>
          </a:xfrm>
        </p:spPr>
      </p:pic>
      <p:pic>
        <p:nvPicPr>
          <p:cNvPr id="18435" name="Picture 3" descr="C:\Users\Admin\Desktop\Проект 2018 _2019 РВ+Инкл\Участь у семинарах Проекту 2018\image-0-02-04-4fe58cafb9b49cc1b7011358b4e5b54b8d94cf2a6183cbdb7ca8ba384c7a592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852738"/>
            <a:ext cx="501491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C:\Users\Admin\Desktop\Проект 2018 _2019 РВ+Инкл\Участь у семинарах Проекту 2018\image-0-02-04-0c8f66387a1d2c7bc4cb9701538a10c2cbd301ad12c5186a2241a8edbea9233c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4392613" cy="3294063"/>
          </a:xfrm>
        </p:spPr>
      </p:pic>
      <p:pic>
        <p:nvPicPr>
          <p:cNvPr id="19459" name="Picture 4" descr="C:\Users\Admin\Desktop\Проект 2018 _2019 РВ+Инкл\Участь у семинарах Проекту 2018\image-0-02-05-bfdcbebfe11b61eb06c57c75d5cdc3589ce494744462c3e9e3d2c25b4700a65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6188" y="3284538"/>
            <a:ext cx="6351587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3" descr="C:\Users\Admin\Desktop\Проект 2018 _2019 РВ+Инкл\image-0-02-04-530e46dc952bb13e98fb5cdc72262b8a4e2907ae1bbc8b66cbaf0e0e6c6ad47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765175"/>
            <a:ext cx="70802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C:\Users\Admin\Desktop\Проект 2018 _2019 РВ+Инкл\20181019_1404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5184775" cy="3248025"/>
          </a:xfrm>
        </p:spPr>
      </p:pic>
      <p:pic>
        <p:nvPicPr>
          <p:cNvPr id="21507" name="Picture 4" descr="C:\Users\Admin\Desktop\Проект 2018 _2019 РВ+Инкл\image-0-02-04-e861895b0309129f4e33aba74e6fe34bec310f1953a3958343f2901d8d6148f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897188"/>
            <a:ext cx="4983163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38A8"/>
                </a:solidFill>
              </a:rPr>
              <a:t>Загальні очікуванні результати: </a:t>
            </a:r>
            <a:r>
              <a:rPr lang="uk-UA" dirty="0" smtClean="0">
                <a:solidFill>
                  <a:srgbClr val="0038A8"/>
                </a:solidFill>
              </a:rPr>
              <a:t/>
            </a:r>
            <a:br>
              <a:rPr lang="uk-UA" dirty="0" smtClean="0">
                <a:solidFill>
                  <a:srgbClr val="0038A8"/>
                </a:solidFill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 smtClean="0">
                <a:solidFill>
                  <a:srgbClr val="0038A8"/>
                </a:solidFill>
              </a:rPr>
              <a:t>24 </a:t>
            </a:r>
            <a:r>
              <a:rPr lang="uk-UA" sz="2800" b="1" dirty="0">
                <a:solidFill>
                  <a:srgbClr val="0038A8"/>
                </a:solidFill>
              </a:rPr>
              <a:t>дітей </a:t>
            </a:r>
            <a:r>
              <a:rPr lang="uk-UA" sz="2800" dirty="0"/>
              <a:t>з </a:t>
            </a:r>
            <a:r>
              <a:rPr lang="uk-UA" sz="2800" dirty="0" smtClean="0"/>
              <a:t>ООП дошкільного </a:t>
            </a:r>
            <a:r>
              <a:rPr lang="uk-UA" sz="2800" dirty="0"/>
              <a:t>віку отримають підтримку </a:t>
            </a:r>
            <a:r>
              <a:rPr lang="uk-UA" sz="2800" dirty="0" smtClean="0"/>
              <a:t>у продовж програми переходу та інклюзивні </a:t>
            </a:r>
            <a:r>
              <a:rPr lang="uk-UA" sz="2800" dirty="0"/>
              <a:t>послуги у </a:t>
            </a:r>
            <a:r>
              <a:rPr lang="uk-UA" sz="2800" dirty="0" smtClean="0"/>
              <a:t>дошкільних </a:t>
            </a:r>
            <a:r>
              <a:rPr lang="uk-UA" sz="2800" dirty="0"/>
              <a:t>закладах </a:t>
            </a:r>
            <a:r>
              <a:rPr lang="uk-UA" sz="2800" dirty="0" smtClean="0"/>
              <a:t>проекту: Львів</a:t>
            </a:r>
            <a:r>
              <a:rPr lang="uk-UA" sz="2800" dirty="0"/>
              <a:t>, </a:t>
            </a:r>
            <a:r>
              <a:rPr lang="uk-UA" sz="2800" dirty="0" smtClean="0"/>
              <a:t>Харків, Чугуїв</a:t>
            </a:r>
            <a:endParaRPr lang="uk-UA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>
                <a:solidFill>
                  <a:srgbClr val="0038A8"/>
                </a:solidFill>
              </a:rPr>
              <a:t>400 дітей </a:t>
            </a:r>
            <a:r>
              <a:rPr lang="uk-UA" sz="2800" dirty="0"/>
              <a:t>у </a:t>
            </a:r>
            <a:r>
              <a:rPr lang="uk-UA" sz="2800" dirty="0" smtClean="0"/>
              <a:t>дошкільних закладах проекту отримають </a:t>
            </a:r>
            <a:r>
              <a:rPr lang="uk-UA" sz="2800" dirty="0"/>
              <a:t>досвід інклюзивного навчання.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 smtClean="0">
                <a:solidFill>
                  <a:srgbClr val="0038A8"/>
                </a:solidFill>
              </a:rPr>
              <a:t>40 педагогів, 14 фахівців з питань раннього втручання та 5 фахівців</a:t>
            </a:r>
            <a:r>
              <a:rPr lang="uk-UA" sz="2800" dirty="0" smtClean="0"/>
              <a:t> з </a:t>
            </a:r>
            <a:r>
              <a:rPr lang="uk-UA" sz="2800" dirty="0"/>
              <a:t>питань інклюзивної освіти </a:t>
            </a:r>
            <a:r>
              <a:rPr lang="uk-UA" sz="2800" dirty="0" smtClean="0"/>
              <a:t>зможуть </a:t>
            </a:r>
            <a:r>
              <a:rPr lang="uk-UA" sz="2800" dirty="0"/>
              <a:t>забезпечити успішний перехід дітей з особливими освітніми потребами та їх сімей від послуг раннього втручання до інклюзивної освіти в </a:t>
            </a:r>
            <a:r>
              <a:rPr lang="uk-UA" sz="2800" dirty="0" err="1"/>
              <a:t>дошкіллі</a:t>
            </a:r>
            <a:r>
              <a:rPr lang="uk-UA" sz="28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3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22531" name="Picture 4" descr="C:\Users\Q\Desktop\я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85056">
            <a:off x="6046788" y="5602288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Q\Desktop\я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172045">
            <a:off x="7046913" y="5008563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178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Тема Office</vt:lpstr>
      <vt:lpstr>Розвиток моделі забезпечення програми переходу між системою раннього втручання і дошкільною освітою на прикладі двох регіонів України </vt:lpstr>
      <vt:lpstr>Період реалізації:  Грудень 2017р. – червень 2019р. </vt:lpstr>
      <vt:lpstr>Мета проекту: </vt:lpstr>
      <vt:lpstr>Слайд 4</vt:lpstr>
      <vt:lpstr>Слайд 5</vt:lpstr>
      <vt:lpstr>Слайд 6</vt:lpstr>
      <vt:lpstr>Слайд 7</vt:lpstr>
      <vt:lpstr>Слайд 8</vt:lpstr>
      <vt:lpstr>Загальні очікуванні результати: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моделі забезпечення програми переходу між системою раннього втручання і дошкільною освітою на прикладі двох регіонів України </dc:title>
  <dc:creator>Пользователь Windows</dc:creator>
  <cp:lastModifiedBy>руднева</cp:lastModifiedBy>
  <cp:revision>26</cp:revision>
  <dcterms:created xsi:type="dcterms:W3CDTF">2018-06-12T10:18:50Z</dcterms:created>
  <dcterms:modified xsi:type="dcterms:W3CDTF">2018-11-01T10:27:08Z</dcterms:modified>
</cp:coreProperties>
</file>