
<file path=[Content_Types].xml><?xml version="1.0" encoding="utf-8"?>
<Types xmlns="http://schemas.openxmlformats.org/package/2006/content-types"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docProps/custom.xml" ContentType="application/vnd.openxmlformats-officedocument.custom-properti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9" r:id="rId4"/>
  </p:sldMasterIdLst>
  <p:handoutMasterIdLst>
    <p:handoutMasterId r:id="rId23"/>
  </p:handoutMasterIdLst>
  <p:sldIdLst>
    <p:sldId id="257" r:id="rId5"/>
    <p:sldId id="263" r:id="rId6"/>
    <p:sldId id="267" r:id="rId7"/>
    <p:sldId id="264" r:id="rId8"/>
    <p:sldId id="270" r:id="rId9"/>
    <p:sldId id="286" r:id="rId10"/>
    <p:sldId id="287" r:id="rId11"/>
    <p:sldId id="268" r:id="rId12"/>
    <p:sldId id="288" r:id="rId13"/>
    <p:sldId id="282" r:id="rId14"/>
    <p:sldId id="289" r:id="rId15"/>
    <p:sldId id="290" r:id="rId16"/>
    <p:sldId id="292" r:id="rId17"/>
    <p:sldId id="293" r:id="rId18"/>
    <p:sldId id="294" r:id="rId19"/>
    <p:sldId id="295" r:id="rId20"/>
    <p:sldId id="296" r:id="rId21"/>
    <p:sldId id="285" r:id="rId22"/>
  </p:sldIdLst>
  <p:sldSz cx="9504363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52D0D4"/>
    <a:srgbClr val="FF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7975" autoAdjust="0"/>
    <p:restoredTop sz="94660" autoAdjust="0"/>
  </p:normalViewPr>
  <p:slideViewPr>
    <p:cSldViewPr snapToGrid="0">
      <p:cViewPr varScale="1">
        <p:scale>
          <a:sx n="100" d="100"/>
          <a:sy n="100" d="100"/>
        </p:scale>
        <p:origin x="-90" y="-282"/>
      </p:cViewPr>
      <p:guideLst>
        <p:guide orient="horz" pos="2160"/>
        <p:guide pos="299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58" d="100"/>
          <a:sy n="58" d="100"/>
        </p:scale>
        <p:origin x="2808" y="72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EDF3F9-A383-40CF-841B-6426D82ECB85}" type="datetimeFigureOut">
              <a:rPr lang="ru-RU" smtClean="0"/>
              <a:pPr/>
              <a:t>29.05.2018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BDF9E2-D527-45E4-B727-833247D273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552758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8044" y="1898977"/>
            <a:ext cx="7128272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06287" y="4566542"/>
            <a:ext cx="4491788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006653659"/>
      </p:ext>
    </p:extLst>
  </p:cSld>
  <p:clrMapOvr>
    <a:masterClrMapping/>
  </p:clrMapOvr>
  <p:transition spd="slow" advTm="10000">
    <p:circl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ав_ответ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"/>
          <p:cNvSpPr>
            <a:spLocks noGrp="1"/>
          </p:cNvSpPr>
          <p:nvPr>
            <p:ph type="title"/>
          </p:nvPr>
        </p:nvSpPr>
        <p:spPr>
          <a:xfrm>
            <a:off x="2718867" y="385188"/>
            <a:ext cx="4183478" cy="2758191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240169" y="3473014"/>
            <a:ext cx="3109498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3240169" y="4485839"/>
            <a:ext cx="3109498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3240169" y="5498664"/>
            <a:ext cx="3109498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61611748"/>
      </p:ext>
    </p:extLst>
  </p:cSld>
  <p:clrMapOvr>
    <a:masterClrMapping/>
  </p:clrMapOvr>
  <p:transition spd="slow" advTm="10000">
    <p:circl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рав_ответ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0278" y="2585669"/>
            <a:ext cx="1884244" cy="345643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72283" y="2889345"/>
            <a:ext cx="1649010" cy="3145542"/>
          </a:xfrm>
          <a:prstGeom prst="rect">
            <a:avLst/>
          </a:prstGeom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2718867" y="385188"/>
            <a:ext cx="4183478" cy="2758191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0278" y="2585669"/>
            <a:ext cx="1884244" cy="345643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72283" y="2889345"/>
            <a:ext cx="1649010" cy="3145542"/>
          </a:xfrm>
          <a:prstGeom prst="rect">
            <a:avLst/>
          </a:prstGeom>
        </p:spPr>
      </p:pic>
      <p:sp>
        <p:nvSpPr>
          <p:cNvPr id="1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240169" y="3473014"/>
            <a:ext cx="3109498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3240169" y="4485839"/>
            <a:ext cx="3109498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6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3240169" y="5498664"/>
            <a:ext cx="3109498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92314002"/>
      </p:ext>
    </p:extLst>
  </p:cSld>
  <p:clrMapOvr>
    <a:masterClrMapping/>
  </p:clrMapOvr>
  <p:transition spd="slow" advTm="10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рав_ответ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8493" y="2744165"/>
            <a:ext cx="1791576" cy="32979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46666" y="2290011"/>
            <a:ext cx="1280715" cy="3752096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718867" y="385188"/>
            <a:ext cx="4183478" cy="2758191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8493" y="2744165"/>
            <a:ext cx="1791576" cy="329794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46666" y="2290011"/>
            <a:ext cx="1280715" cy="3752096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240169" y="3473014"/>
            <a:ext cx="3109498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3240169" y="4485839"/>
            <a:ext cx="3109498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3240169" y="5498664"/>
            <a:ext cx="3109498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18651997"/>
      </p:ext>
    </p:extLst>
  </p:cSld>
  <p:clrMapOvr>
    <a:masterClrMapping/>
  </p:clrMapOvr>
  <p:transition spd="slow" advTm="10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рав_ответ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6371" y="2399741"/>
            <a:ext cx="1140526" cy="364236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01416" y="2320491"/>
            <a:ext cx="1561095" cy="3721616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718867" y="385188"/>
            <a:ext cx="4183478" cy="2758191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6371" y="2399741"/>
            <a:ext cx="1140526" cy="364236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01416" y="2320491"/>
            <a:ext cx="1561095" cy="3721616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240169" y="3473014"/>
            <a:ext cx="3109498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3240169" y="4485839"/>
            <a:ext cx="3109498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3240169" y="5498664"/>
            <a:ext cx="3109498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63708965"/>
      </p:ext>
    </p:extLst>
  </p:cSld>
  <p:clrMapOvr>
    <a:masterClrMapping/>
  </p:clrMapOvr>
  <p:transition spd="slow" advTm="10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Прав_ответ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2487" y="2195523"/>
            <a:ext cx="1696532" cy="38465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82193" y="2180283"/>
            <a:ext cx="2007801" cy="3861824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718867" y="385188"/>
            <a:ext cx="4183478" cy="2758191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2487" y="2195523"/>
            <a:ext cx="1696532" cy="384658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82193" y="2180283"/>
            <a:ext cx="2007801" cy="3861824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240169" y="3473014"/>
            <a:ext cx="3109498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3240169" y="4485839"/>
            <a:ext cx="3109498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3240169" y="5498664"/>
            <a:ext cx="3109498" cy="717550"/>
          </a:xfrm>
          <a:prstGeom prst="rect">
            <a:avLst/>
          </a:prstGeom>
          <a:solidFill>
            <a:schemeClr val="bg1"/>
          </a:solidFill>
          <a:ln w="38100">
            <a:solidFill>
              <a:srgbClr val="52D0D4"/>
            </a:solidFill>
            <a:prstDash val="solid"/>
          </a:ln>
        </p:spPr>
        <p:txBody>
          <a:bodyPr anchor="ctr"/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+mn-lt"/>
                <a:cs typeface="Segoe UI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94969701"/>
      </p:ext>
    </p:extLst>
  </p:cSld>
  <p:clrMapOvr>
    <a:masterClrMapping/>
  </p:clrMapOvr>
  <p:transition spd="slow" advTm="10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езульта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70150" y="505797"/>
            <a:ext cx="4980296" cy="448361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94319" y="1482684"/>
            <a:ext cx="5156127" cy="2529845"/>
          </a:xfrm>
          <a:prstGeom prst="rect">
            <a:avLst/>
          </a:prstGeom>
        </p:spPr>
      </p:pic>
      <p:sp>
        <p:nvSpPr>
          <p:cNvPr id="19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086850" y="2569706"/>
            <a:ext cx="5156127" cy="699587"/>
          </a:xfrm>
          <a:prstGeom prst="rect">
            <a:avLst/>
          </a:prstGeom>
        </p:spPr>
        <p:txBody>
          <a:bodyPr/>
          <a:lstStyle>
            <a:lvl1pPr>
              <a:defRPr b="1"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</a:t>
            </a:r>
            <a:r>
              <a:rPr lang="en-US" dirty="0"/>
              <a:t> </a:t>
            </a:r>
            <a:r>
              <a:rPr lang="ru-RU" dirty="0"/>
              <a:t>б</a:t>
            </a:r>
            <a:r>
              <a:rPr lang="en-US" dirty="0"/>
              <a:t> </a:t>
            </a:r>
            <a:r>
              <a:rPr lang="ru-RU" dirty="0"/>
              <a:t>р</a:t>
            </a:r>
            <a:r>
              <a:rPr lang="en-US" dirty="0"/>
              <a:t> </a:t>
            </a:r>
            <a:r>
              <a:rPr lang="ru-RU" dirty="0"/>
              <a:t>а</a:t>
            </a:r>
            <a:r>
              <a:rPr lang="en-US" dirty="0"/>
              <a:t> </a:t>
            </a:r>
            <a:r>
              <a:rPr lang="ru-RU" dirty="0"/>
              <a:t>з</a:t>
            </a:r>
            <a:r>
              <a:rPr lang="en-US" dirty="0"/>
              <a:t> </a:t>
            </a:r>
            <a:r>
              <a:rPr lang="ru-RU" dirty="0"/>
              <a:t>е</a:t>
            </a:r>
            <a:r>
              <a:rPr lang="en-US" dirty="0"/>
              <a:t> </a:t>
            </a:r>
            <a:r>
              <a:rPr lang="ru-RU" dirty="0"/>
              <a:t>ц</a:t>
            </a:r>
            <a:r>
              <a:rPr lang="en-US" dirty="0"/>
              <a:t>  </a:t>
            </a:r>
            <a:r>
              <a:rPr lang="ru-RU" dirty="0"/>
              <a:t>з</a:t>
            </a:r>
            <a:r>
              <a:rPr lang="en-US" dirty="0"/>
              <a:t> </a:t>
            </a:r>
            <a:r>
              <a:rPr lang="ru-RU" dirty="0"/>
              <a:t>а</a:t>
            </a:r>
            <a:r>
              <a:rPr lang="en-US" dirty="0"/>
              <a:t> </a:t>
            </a:r>
            <a:r>
              <a:rPr lang="ru-RU" dirty="0"/>
              <a:t>г</a:t>
            </a:r>
            <a:r>
              <a:rPr lang="en-US" dirty="0"/>
              <a:t> </a:t>
            </a:r>
            <a:r>
              <a:rPr lang="ru-RU" dirty="0"/>
              <a:t>о</a:t>
            </a:r>
            <a:r>
              <a:rPr lang="en-US" dirty="0"/>
              <a:t> </a:t>
            </a:r>
            <a:r>
              <a:rPr lang="ru-RU" dirty="0"/>
              <a:t>л</a:t>
            </a:r>
            <a:r>
              <a:rPr lang="en-US" dirty="0"/>
              <a:t> </a:t>
            </a:r>
            <a:r>
              <a:rPr lang="ru-RU" dirty="0"/>
              <a:t>о</a:t>
            </a:r>
            <a:r>
              <a:rPr lang="en-US" dirty="0"/>
              <a:t> </a:t>
            </a:r>
            <a:r>
              <a:rPr lang="ru-RU" dirty="0"/>
              <a:t>в</a:t>
            </a:r>
            <a:r>
              <a:rPr lang="en-US" dirty="0"/>
              <a:t> </a:t>
            </a:r>
            <a:r>
              <a:rPr lang="ru-RU" dirty="0"/>
              <a:t>к</a:t>
            </a:r>
            <a:r>
              <a:rPr lang="en-US" dirty="0"/>
              <a:t> </a:t>
            </a:r>
            <a:r>
              <a:rPr lang="ru-RU" dirty="0"/>
              <a:t>а</a:t>
            </a:r>
          </a:p>
        </p:txBody>
      </p:sp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7728" y="2569705"/>
            <a:ext cx="1317563" cy="368398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09164" y="4089357"/>
            <a:ext cx="1218937" cy="195377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51807" y="1959719"/>
            <a:ext cx="1809075" cy="4083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44467647"/>
      </p:ext>
    </p:extLst>
  </p:cSld>
  <p:clrMapOvr>
    <a:masterClrMapping/>
  </p:clrMapOvr>
  <p:transition spd="slow" advTm="10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44444E-6 L 0.00078 -0.1342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-671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6" presetClass="emph" presetSubtype="0" fill="hold" grpId="0" nodeType="withEffect">
                                  <p:stCondLst>
                                    <p:cond delay="2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3.54167E-6 -4.44444E-6 L 0.00065 -0.16851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842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grpId="1" nodeType="withEffect">
                                  <p:stCondLst>
                                    <p:cond delay="2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4.79167E-6 -4.44444E-6 L -0.0004 -0.17407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870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63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04167E-6 2.96296E-6 L 0.1987 -0.0041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35" y="-208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35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54167E-6 -3.33333E-6 L -0.21927 0.0018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64" y="93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5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2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Фо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725904330"/>
      </p:ext>
    </p:extLst>
  </p:cSld>
  <p:clrMapOvr>
    <a:masterClrMapping/>
  </p:clrMapOvr>
  <p:transition spd="slow" advTm="10000">
    <p:circl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4065300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</p:sldLayoutIdLst>
  <p:transition spd="slow" advTm="10000">
    <p:circle/>
  </p:transition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55353" y="2959008"/>
            <a:ext cx="1649010" cy="3145542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1188044" y="657225"/>
            <a:ext cx="7128272" cy="3400426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uk-UA" sz="3200" b="1" dirty="0" smtClean="0"/>
          </a:p>
          <a:p>
            <a:endParaRPr lang="uk-UA" sz="3200" b="1" dirty="0" smtClean="0"/>
          </a:p>
          <a:p>
            <a:endParaRPr lang="uk-UA" sz="4000" b="1" dirty="0" smtClean="0"/>
          </a:p>
          <a:p>
            <a:endParaRPr lang="uk-UA" sz="4000" b="1" dirty="0" smtClean="0"/>
          </a:p>
          <a:p>
            <a:endParaRPr lang="uk-UA" sz="4000" b="1" dirty="0" smtClean="0"/>
          </a:p>
          <a:p>
            <a:r>
              <a:rPr lang="uk-UA" sz="4000" b="1" dirty="0" smtClean="0"/>
              <a:t>Забезпечення наступності закладу дошкільної та закладу загальної середньої освіти</a:t>
            </a:r>
            <a:endParaRPr lang="uk-UA" sz="4000" b="1" dirty="0" smtClean="0"/>
          </a:p>
        </p:txBody>
      </p:sp>
      <p:pic>
        <p:nvPicPr>
          <p:cNvPr id="10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1752367" y="4416550"/>
            <a:ext cx="447103" cy="505026"/>
          </a:xfrm>
          <a:prstGeom prst="rect">
            <a:avLst/>
          </a:prstGeom>
        </p:spPr>
      </p:pic>
      <p:grpSp>
        <p:nvGrpSpPr>
          <p:cNvPr id="11" name="Group 2"/>
          <p:cNvGrpSpPr/>
          <p:nvPr/>
        </p:nvGrpSpPr>
        <p:grpSpPr>
          <a:xfrm>
            <a:off x="280555" y="3201257"/>
            <a:ext cx="1884244" cy="3456439"/>
            <a:chOff x="3344569" y="426786"/>
            <a:chExt cx="2417069" cy="3456439"/>
          </a:xfrm>
        </p:grpSpPr>
        <p:pic>
          <p:nvPicPr>
            <p:cNvPr id="12" name="Рисунок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3344569" y="426786"/>
              <a:ext cx="1863051" cy="3456439"/>
            </a:xfrm>
            <a:prstGeom prst="rect">
              <a:avLst/>
            </a:prstGeom>
          </p:spPr>
        </p:pic>
        <p:pic>
          <p:nvPicPr>
            <p:cNvPr id="13" name="Рисунок 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/>
          </p:blipFill>
          <p:spPr>
            <a:xfrm>
              <a:off x="5006898" y="2129883"/>
              <a:ext cx="754740" cy="379141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5514975" y="4257676"/>
            <a:ext cx="30575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/>
              <a:t>Завідувач Веселівського дошкільного </a:t>
            </a:r>
            <a:r>
              <a:rPr lang="uk-UA" b="1" dirty="0" smtClean="0"/>
              <a:t>навчального </a:t>
            </a:r>
            <a:r>
              <a:rPr lang="uk-UA" b="1" dirty="0" smtClean="0"/>
              <a:t>закладу (дитячий садок) </a:t>
            </a:r>
            <a:r>
              <a:rPr lang="uk-UA" b="1" dirty="0" smtClean="0"/>
              <a:t>«</a:t>
            </a:r>
            <a:r>
              <a:rPr lang="uk-UA" b="1" dirty="0" smtClean="0"/>
              <a:t>Веселка» Веселівської сільської ради </a:t>
            </a:r>
            <a:endParaRPr lang="uk-UA" b="1" dirty="0" smtClean="0"/>
          </a:p>
          <a:p>
            <a:r>
              <a:rPr lang="uk-UA" b="1" dirty="0" smtClean="0"/>
              <a:t>Харківського </a:t>
            </a:r>
            <a:r>
              <a:rPr lang="uk-UA" b="1" dirty="0" smtClean="0"/>
              <a:t>району Харківської </a:t>
            </a:r>
            <a:r>
              <a:rPr lang="uk-UA" b="1" dirty="0" smtClean="0"/>
              <a:t>області</a:t>
            </a:r>
          </a:p>
          <a:p>
            <a:r>
              <a:rPr lang="uk-UA" b="1" dirty="0" smtClean="0"/>
              <a:t>Мостова</a:t>
            </a:r>
            <a:r>
              <a:rPr lang="uk-UA" b="1" dirty="0" smtClean="0"/>
              <a:t> Світлана Олексіївна </a:t>
            </a:r>
            <a:endParaRPr lang="uk-UA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0802103"/>
      </p:ext>
    </p:extLst>
  </p:cSld>
  <p:clrMapOvr>
    <a:masterClrMapping/>
  </p:clrMapOvr>
  <p:transition spd="slow" advTm="10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64" presetClass="path" presetSubtype="0" accel="50000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485 0.18247 L -4.03274E-6 -5.73543E-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" y="-9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8687 -0.01504 L -0.10675 -0.00856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" y="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4" presetClass="path" presetSubtype="0" accel="50000" decel="5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5E-6 4.81481E-6 C 0.00443 -0.00741 0.01992 -0.01413 0.02565 -0.01413 C 0.06016 -0.01413 0.09584 0.09884 0.09584 0.21203 C 0.09584 0.15486 0.1138 0.09884 0.13047 0.09884 C 0.14831 0.09884 0.16498 0.15555 0.16498 0.21203 C 0.16498 0.18379 0.17383 0.15486 0.18282 0.15486 C 0.19167 0.15486 0.20065 0.18287 0.20065 0.21203 C 0.20065 0.19722 0.20521 0.18379 0.20951 0.18379 C 0.21407 0.18379 0.21836 0.19814 0.21836 0.21203 C 0.21836 0.20439 0.22058 0.19722 0.22292 0.19722 C 0.22409 0.19722 0.22735 0.20486 0.22735 0.21203 C 0.22735 0.2081 0.22852 0.20439 0.22956 0.20439 C 0.22956 0.20532 0.23177 0.20787 0.23177 0.21203 C 0.23177 0.20995 0.23177 0.2081 0.23295 0.2081 C 0.23295 0.20902 0.23412 0.21018 0.23412 0.21203 C 0.23412 0.21111 0.23412 0.20995 0.23412 0.20902 C 0.23529 0.20902 0.23529 0.20995 0.23529 0.21111 C 0.23646 0.21111 0.23646 0.21018 0.23646 0.20902 C 0.23763 0.20902 0.23763 0.20995 0.23763 0.21111 " pathEditMode="relative" rAng="0" ptsTypes="AAAAAAAAAAAAAAAAAAA">
                                      <p:cBhvr>
                                        <p:cTn id="1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75" y="98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DSCN00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60301" y="0"/>
            <a:ext cx="5663879" cy="4247909"/>
          </a:xfrm>
          <a:prstGeom prst="rect">
            <a:avLst/>
          </a:prstGeom>
        </p:spPr>
      </p:pic>
      <p:pic>
        <p:nvPicPr>
          <p:cNvPr id="7" name="Рисунок 6" descr="IMG_20170111_1113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067291"/>
            <a:ext cx="5054279" cy="3790709"/>
          </a:xfrm>
          <a:prstGeom prst="rect">
            <a:avLst/>
          </a:prstGeom>
        </p:spPr>
      </p:pic>
      <p:pic>
        <p:nvPicPr>
          <p:cNvPr id="4" name="Рисунок 3" descr="DSCN005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1206" y="3314700"/>
            <a:ext cx="4724400" cy="3543300"/>
          </a:xfrm>
          <a:prstGeom prst="rect">
            <a:avLst/>
          </a:prstGeom>
        </p:spPr>
      </p:pic>
      <p:pic>
        <p:nvPicPr>
          <p:cNvPr id="5" name="Рисунок 4" descr="IMG_20161102_11465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1131" y="0"/>
            <a:ext cx="4064000" cy="3048000"/>
          </a:xfrm>
          <a:prstGeom prst="rect">
            <a:avLst/>
          </a:prstGeom>
        </p:spPr>
      </p:pic>
    </p:spTree>
  </p:cSld>
  <p:clrMapOvr>
    <a:masterClrMapping/>
  </p:clrMapOvr>
  <p:transition spd="slow" advTm="10000">
    <p:circl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228725" y="352426"/>
            <a:ext cx="6629400" cy="83099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800" dirty="0" smtClean="0"/>
              <a:t>Взаємодія педагогів:</a:t>
            </a:r>
            <a:endParaRPr lang="uk-UA" sz="4800" dirty="0"/>
          </a:p>
        </p:txBody>
      </p:sp>
      <p:sp>
        <p:nvSpPr>
          <p:cNvPr id="7" name="TextBox 6"/>
          <p:cNvSpPr txBox="1"/>
          <p:nvPr/>
        </p:nvSpPr>
        <p:spPr>
          <a:xfrm>
            <a:off x="771525" y="1190625"/>
            <a:ext cx="7591425" cy="424731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dirty="0" smtClean="0"/>
              <a:t> - </a:t>
            </a:r>
            <a:r>
              <a:rPr lang="ru-RU" dirty="0" err="1" smtClean="0"/>
              <a:t>спільні</a:t>
            </a:r>
            <a:r>
              <a:rPr lang="ru-RU" dirty="0" smtClean="0"/>
              <a:t> </a:t>
            </a:r>
            <a:r>
              <a:rPr lang="ru-RU" dirty="0" err="1" smtClean="0"/>
              <a:t>педагогічні</a:t>
            </a:r>
            <a:r>
              <a:rPr lang="ru-RU" dirty="0" smtClean="0"/>
              <a:t> ради (</a:t>
            </a:r>
            <a:r>
              <a:rPr lang="uk-UA" dirty="0" smtClean="0"/>
              <a:t>ЗДО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школа); </a:t>
            </a:r>
            <a:endParaRPr lang="ru-RU" dirty="0" smtClean="0"/>
          </a:p>
          <a:p>
            <a:pPr lvl="0"/>
            <a:endParaRPr lang="uk-UA" dirty="0" smtClean="0"/>
          </a:p>
          <a:p>
            <a:pPr lvl="0"/>
            <a:r>
              <a:rPr lang="ru-RU" dirty="0" smtClean="0"/>
              <a:t> - </a:t>
            </a:r>
            <a:r>
              <a:rPr lang="ru-RU" dirty="0" err="1" smtClean="0"/>
              <a:t>семінари</a:t>
            </a:r>
            <a:r>
              <a:rPr lang="ru-RU" dirty="0" smtClean="0"/>
              <a:t>, </a:t>
            </a:r>
            <a:r>
              <a:rPr lang="ru-RU" dirty="0" err="1" smtClean="0"/>
              <a:t>майстер-класи</a:t>
            </a:r>
            <a:r>
              <a:rPr lang="ru-RU" dirty="0" smtClean="0"/>
              <a:t>; </a:t>
            </a:r>
            <a:endParaRPr lang="ru-RU" dirty="0" smtClean="0"/>
          </a:p>
          <a:p>
            <a:pPr lvl="0"/>
            <a:endParaRPr lang="uk-UA" dirty="0" smtClean="0"/>
          </a:p>
          <a:p>
            <a:pPr lvl="0"/>
            <a:r>
              <a:rPr lang="ru-RU" dirty="0" smtClean="0"/>
              <a:t> - </a:t>
            </a:r>
            <a:r>
              <a:rPr lang="ru-RU" dirty="0" err="1" smtClean="0"/>
              <a:t>круглі</a:t>
            </a:r>
            <a:r>
              <a:rPr lang="ru-RU" dirty="0" smtClean="0"/>
              <a:t> </a:t>
            </a:r>
            <a:r>
              <a:rPr lang="ru-RU" dirty="0" err="1" smtClean="0"/>
              <a:t>столи</a:t>
            </a:r>
            <a:r>
              <a:rPr lang="ru-RU" dirty="0" smtClean="0"/>
              <a:t> </a:t>
            </a:r>
            <a:r>
              <a:rPr lang="ru-RU" dirty="0" err="1" smtClean="0"/>
              <a:t>педагогів</a:t>
            </a:r>
            <a:r>
              <a:rPr lang="ru-RU" dirty="0" smtClean="0"/>
              <a:t> </a:t>
            </a:r>
            <a:r>
              <a:rPr lang="uk-UA" dirty="0" smtClean="0"/>
              <a:t>ЗДО</a:t>
            </a:r>
            <a:r>
              <a:rPr lang="ru-RU" dirty="0" smtClean="0"/>
              <a:t> та </a:t>
            </a:r>
            <a:r>
              <a:rPr lang="ru-RU" dirty="0" err="1" smtClean="0"/>
              <a:t>вчителів</a:t>
            </a:r>
            <a:r>
              <a:rPr lang="ru-RU" dirty="0" smtClean="0"/>
              <a:t> </a:t>
            </a:r>
            <a:r>
              <a:rPr lang="ru-RU" dirty="0" err="1" smtClean="0"/>
              <a:t>школи</a:t>
            </a:r>
            <a:r>
              <a:rPr lang="ru-RU" dirty="0" smtClean="0"/>
              <a:t>; </a:t>
            </a:r>
            <a:endParaRPr lang="ru-RU" dirty="0" smtClean="0"/>
          </a:p>
          <a:p>
            <a:pPr lvl="0"/>
            <a:endParaRPr lang="uk-UA" dirty="0" smtClean="0"/>
          </a:p>
          <a:p>
            <a:pPr lvl="0"/>
            <a:r>
              <a:rPr lang="ru-RU" dirty="0" smtClean="0"/>
              <a:t> - </a:t>
            </a:r>
            <a:r>
              <a:rPr lang="ru-RU" dirty="0" err="1" smtClean="0"/>
              <a:t>психологічні</a:t>
            </a:r>
            <a:r>
              <a:rPr lang="ru-RU" dirty="0" smtClean="0"/>
              <a:t> </a:t>
            </a:r>
            <a:r>
              <a:rPr lang="ru-RU" dirty="0" smtClean="0"/>
              <a:t>та </a:t>
            </a:r>
            <a:r>
              <a:rPr lang="ru-RU" dirty="0" err="1" smtClean="0"/>
              <a:t>комунікативні</a:t>
            </a:r>
            <a:r>
              <a:rPr lang="ru-RU" dirty="0" smtClean="0"/>
              <a:t> </a:t>
            </a:r>
            <a:r>
              <a:rPr lang="ru-RU" dirty="0" err="1" smtClean="0"/>
              <a:t>тренінги</a:t>
            </a:r>
            <a:r>
              <a:rPr lang="ru-RU" dirty="0" smtClean="0"/>
              <a:t> для </a:t>
            </a:r>
            <a:r>
              <a:rPr lang="ru-RU" dirty="0" err="1" smtClean="0"/>
              <a:t>вихователів</a:t>
            </a:r>
            <a:r>
              <a:rPr lang="ru-RU" dirty="0" smtClean="0"/>
              <a:t> та </a:t>
            </a:r>
            <a:r>
              <a:rPr lang="ru-RU" dirty="0" err="1" smtClean="0"/>
              <a:t>вчителів</a:t>
            </a:r>
            <a:r>
              <a:rPr lang="ru-RU" dirty="0" smtClean="0"/>
              <a:t>; </a:t>
            </a:r>
            <a:endParaRPr lang="ru-RU" dirty="0" smtClean="0"/>
          </a:p>
          <a:p>
            <a:pPr lvl="0"/>
            <a:endParaRPr lang="uk-UA" dirty="0" smtClean="0"/>
          </a:p>
          <a:p>
            <a:pPr lvl="0"/>
            <a:r>
              <a:rPr lang="ru-RU" dirty="0" smtClean="0"/>
              <a:t> - </a:t>
            </a:r>
            <a:r>
              <a:rPr lang="ru-RU" dirty="0" err="1" smtClean="0"/>
              <a:t>проведення</a:t>
            </a:r>
            <a:r>
              <a:rPr lang="ru-RU" dirty="0" smtClean="0"/>
              <a:t> </a:t>
            </a:r>
            <a:r>
              <a:rPr lang="ru-RU" dirty="0" err="1" smtClean="0"/>
              <a:t>діагностики</a:t>
            </a:r>
            <a:r>
              <a:rPr lang="ru-RU" dirty="0" smtClean="0"/>
              <a:t> по </a:t>
            </a:r>
            <a:r>
              <a:rPr lang="ru-RU" dirty="0" err="1" smtClean="0"/>
              <a:t>визначенню</a:t>
            </a:r>
            <a:r>
              <a:rPr lang="ru-RU" dirty="0" smtClean="0"/>
              <a:t> </a:t>
            </a:r>
            <a:r>
              <a:rPr lang="ru-RU" dirty="0" err="1" smtClean="0"/>
              <a:t>готовності</a:t>
            </a:r>
            <a:r>
              <a:rPr lang="ru-RU" dirty="0" smtClean="0"/>
              <a:t> </a:t>
            </a:r>
            <a:r>
              <a:rPr lang="ru-RU" dirty="0" err="1" smtClean="0"/>
              <a:t>дітей</a:t>
            </a:r>
            <a:r>
              <a:rPr lang="ru-RU" dirty="0" smtClean="0"/>
              <a:t> до </a:t>
            </a:r>
            <a:r>
              <a:rPr lang="ru-RU" dirty="0" err="1" smtClean="0"/>
              <a:t>школи</a:t>
            </a:r>
            <a:r>
              <a:rPr lang="ru-RU" dirty="0" smtClean="0"/>
              <a:t>; </a:t>
            </a:r>
            <a:endParaRPr lang="ru-RU" dirty="0" smtClean="0"/>
          </a:p>
          <a:p>
            <a:pPr lvl="0"/>
            <a:endParaRPr lang="uk-UA" dirty="0" smtClean="0"/>
          </a:p>
          <a:p>
            <a:pPr lvl="0"/>
            <a:r>
              <a:rPr lang="ru-RU" dirty="0" smtClean="0"/>
              <a:t> - </a:t>
            </a:r>
            <a:r>
              <a:rPr lang="ru-RU" dirty="0" err="1" smtClean="0"/>
              <a:t>взаємодія</a:t>
            </a:r>
            <a:r>
              <a:rPr lang="ru-RU" dirty="0" smtClean="0"/>
              <a:t> </a:t>
            </a:r>
            <a:r>
              <a:rPr lang="ru-RU" dirty="0" err="1" smtClean="0"/>
              <a:t>медичних</a:t>
            </a:r>
            <a:r>
              <a:rPr lang="ru-RU" dirty="0" smtClean="0"/>
              <a:t> </a:t>
            </a:r>
            <a:r>
              <a:rPr lang="ru-RU" dirty="0" err="1" smtClean="0"/>
              <a:t>працівників</a:t>
            </a:r>
            <a:r>
              <a:rPr lang="ru-RU" dirty="0" smtClean="0"/>
              <a:t>, </a:t>
            </a:r>
            <a:r>
              <a:rPr lang="ru-RU" dirty="0" err="1" smtClean="0"/>
              <a:t>психологів</a:t>
            </a:r>
            <a:r>
              <a:rPr lang="ru-RU" dirty="0" smtClean="0"/>
              <a:t> ДНЗ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школи</a:t>
            </a:r>
            <a:r>
              <a:rPr lang="ru-RU" dirty="0" smtClean="0"/>
              <a:t>; </a:t>
            </a:r>
            <a:endParaRPr lang="ru-RU" dirty="0" smtClean="0"/>
          </a:p>
          <a:p>
            <a:pPr lvl="0"/>
            <a:endParaRPr lang="uk-UA" dirty="0" smtClean="0"/>
          </a:p>
          <a:p>
            <a:pPr lvl="0"/>
            <a:r>
              <a:rPr lang="ru-RU" dirty="0" smtClean="0"/>
              <a:t> - </a:t>
            </a:r>
            <a:r>
              <a:rPr lang="ru-RU" dirty="0" err="1" smtClean="0"/>
              <a:t>відкриті</a:t>
            </a:r>
            <a:r>
              <a:rPr lang="ru-RU" dirty="0" smtClean="0"/>
              <a:t> </a:t>
            </a:r>
            <a:r>
              <a:rPr lang="ru-RU" dirty="0" err="1" smtClean="0"/>
              <a:t>покази</a:t>
            </a:r>
            <a:r>
              <a:rPr lang="ru-RU" dirty="0" smtClean="0"/>
              <a:t> </a:t>
            </a:r>
            <a:r>
              <a:rPr lang="ru-RU" dirty="0" err="1" smtClean="0"/>
              <a:t>освітньої</a:t>
            </a:r>
            <a:r>
              <a:rPr lang="ru-RU" dirty="0" smtClean="0"/>
              <a:t> </a:t>
            </a:r>
            <a:r>
              <a:rPr lang="ru-RU" dirty="0" err="1" smtClean="0"/>
              <a:t>діяльності</a:t>
            </a:r>
            <a:r>
              <a:rPr lang="ru-RU" dirty="0" smtClean="0"/>
              <a:t> в ДОУ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відкритих</a:t>
            </a:r>
            <a:r>
              <a:rPr lang="ru-RU" dirty="0" smtClean="0"/>
              <a:t> </a:t>
            </a:r>
            <a:r>
              <a:rPr lang="ru-RU" dirty="0" err="1" smtClean="0"/>
              <a:t>уроків</a:t>
            </a:r>
            <a:r>
              <a:rPr lang="ru-RU" dirty="0" smtClean="0"/>
              <a:t> в </a:t>
            </a:r>
            <a:r>
              <a:rPr lang="ru-RU" dirty="0" err="1" smtClean="0"/>
              <a:t>школі</a:t>
            </a:r>
            <a:r>
              <a:rPr lang="ru-RU" dirty="0" smtClean="0"/>
              <a:t>;</a:t>
            </a:r>
          </a:p>
          <a:p>
            <a:pPr lvl="0"/>
            <a:r>
              <a:rPr lang="ru-RU" dirty="0" smtClean="0"/>
              <a:t> </a:t>
            </a:r>
            <a:endParaRPr lang="uk-UA" dirty="0" smtClean="0"/>
          </a:p>
          <a:p>
            <a:r>
              <a:rPr lang="uk-UA" dirty="0" smtClean="0"/>
              <a:t> - педагогічні </a:t>
            </a:r>
            <a:r>
              <a:rPr lang="uk-UA" dirty="0" smtClean="0"/>
              <a:t>та психологічні </a:t>
            </a:r>
            <a:r>
              <a:rPr lang="uk-UA" dirty="0" smtClean="0"/>
              <a:t>спостереження.</a:t>
            </a:r>
            <a:endParaRPr lang="uk-UA" dirty="0"/>
          </a:p>
        </p:txBody>
      </p:sp>
    </p:spTree>
  </p:cSld>
  <p:clrMapOvr>
    <a:masterClrMapping/>
  </p:clrMapOvr>
  <p:transition spd="slow" advTm="10000"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N0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0181" y="3152774"/>
            <a:ext cx="4940300" cy="3705225"/>
          </a:xfrm>
          <a:prstGeom prst="rect">
            <a:avLst/>
          </a:prstGeom>
        </p:spPr>
      </p:pic>
      <p:pic>
        <p:nvPicPr>
          <p:cNvPr id="3" name="Рисунок 2" descr="DSCN007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4363" y="161925"/>
            <a:ext cx="5080000" cy="3810000"/>
          </a:xfrm>
          <a:prstGeom prst="rect">
            <a:avLst/>
          </a:prstGeom>
        </p:spPr>
      </p:pic>
      <p:pic>
        <p:nvPicPr>
          <p:cNvPr id="4" name="Рисунок 3" descr="DSCN007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23706" y="4171950"/>
            <a:ext cx="3429000" cy="2571750"/>
          </a:xfrm>
          <a:prstGeom prst="rect">
            <a:avLst/>
          </a:prstGeom>
        </p:spPr>
      </p:pic>
    </p:spTree>
  </p:cSld>
  <p:clrMapOvr>
    <a:masterClrMapping/>
  </p:clrMapOvr>
  <p:transition spd="slow" advTm="10000">
    <p:circl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20150930_0904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0181" y="314325"/>
            <a:ext cx="4902200" cy="3676650"/>
          </a:xfrm>
          <a:prstGeom prst="rect">
            <a:avLst/>
          </a:prstGeom>
        </p:spPr>
      </p:pic>
      <p:pic>
        <p:nvPicPr>
          <p:cNvPr id="3" name="Рисунок 2" descr="IMG_20150930_0917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52231" y="1838324"/>
            <a:ext cx="4203700" cy="3152775"/>
          </a:xfrm>
          <a:prstGeom prst="rect">
            <a:avLst/>
          </a:prstGeom>
        </p:spPr>
      </p:pic>
      <p:pic>
        <p:nvPicPr>
          <p:cNvPr id="4" name="Рисунок 3" descr="IMG_20150930_09115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47006" y="3809999"/>
            <a:ext cx="3822700" cy="2867025"/>
          </a:xfrm>
          <a:prstGeom prst="rect">
            <a:avLst/>
          </a:prstGeom>
        </p:spPr>
      </p:pic>
    </p:spTree>
  </p:cSld>
  <p:clrMapOvr>
    <a:masterClrMapping/>
  </p:clrMapOvr>
  <p:transition spd="slow" advTm="10000"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28725" y="352426"/>
            <a:ext cx="6629400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800" dirty="0" smtClean="0"/>
              <a:t>Співпраця з батьками:</a:t>
            </a:r>
            <a:endParaRPr lang="uk-UA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771525" y="1190625"/>
            <a:ext cx="7591425" cy="4801314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dirty="0" smtClean="0"/>
              <a:t> - </a:t>
            </a:r>
            <a:r>
              <a:rPr lang="ru-RU" dirty="0" err="1" smtClean="0"/>
              <a:t>спільні</a:t>
            </a:r>
            <a:r>
              <a:rPr lang="ru-RU" dirty="0" smtClean="0"/>
              <a:t> </a:t>
            </a:r>
            <a:r>
              <a:rPr lang="ru-RU" dirty="0" err="1" smtClean="0"/>
              <a:t>батьківські</a:t>
            </a:r>
            <a:r>
              <a:rPr lang="ru-RU" dirty="0" smtClean="0"/>
              <a:t> </a:t>
            </a:r>
            <a:r>
              <a:rPr lang="ru-RU" dirty="0" err="1" smtClean="0"/>
              <a:t>збори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педагогами </a:t>
            </a:r>
            <a:r>
              <a:rPr lang="uk-UA" dirty="0" smtClean="0"/>
              <a:t>ЗДО</a:t>
            </a:r>
            <a:r>
              <a:rPr lang="ru-RU" dirty="0" smtClean="0"/>
              <a:t> та </a:t>
            </a:r>
            <a:r>
              <a:rPr lang="ru-RU" dirty="0" err="1" smtClean="0"/>
              <a:t>вчителями</a:t>
            </a:r>
            <a:r>
              <a:rPr lang="ru-RU" dirty="0" smtClean="0"/>
              <a:t> </a:t>
            </a:r>
            <a:r>
              <a:rPr lang="ru-RU" dirty="0" err="1" smtClean="0"/>
              <a:t>школи</a:t>
            </a:r>
            <a:r>
              <a:rPr lang="ru-RU" dirty="0" smtClean="0"/>
              <a:t>; </a:t>
            </a:r>
            <a:endParaRPr lang="uk-UA" dirty="0" smtClean="0"/>
          </a:p>
          <a:p>
            <a:pPr lvl="0"/>
            <a:r>
              <a:rPr lang="ru-RU" dirty="0" smtClean="0"/>
              <a:t> - </a:t>
            </a:r>
            <a:r>
              <a:rPr lang="ru-RU" dirty="0" err="1" smtClean="0"/>
              <a:t>круглі</a:t>
            </a:r>
            <a:r>
              <a:rPr lang="ru-RU" dirty="0" smtClean="0"/>
              <a:t> </a:t>
            </a:r>
            <a:r>
              <a:rPr lang="ru-RU" dirty="0" err="1" smtClean="0"/>
              <a:t>столи</a:t>
            </a:r>
            <a:r>
              <a:rPr lang="ru-RU" dirty="0" smtClean="0"/>
              <a:t>, </a:t>
            </a:r>
            <a:r>
              <a:rPr lang="ru-RU" dirty="0" err="1" smtClean="0"/>
              <a:t>дискусійні</a:t>
            </a:r>
            <a:r>
              <a:rPr lang="ru-RU" dirty="0" smtClean="0"/>
              <a:t> </a:t>
            </a:r>
            <a:r>
              <a:rPr lang="ru-RU" dirty="0" err="1" smtClean="0"/>
              <a:t>зустрічі</a:t>
            </a:r>
            <a:r>
              <a:rPr lang="ru-RU" dirty="0" smtClean="0"/>
              <a:t>, </a:t>
            </a:r>
            <a:r>
              <a:rPr lang="ru-RU" dirty="0" err="1" smtClean="0"/>
              <a:t>педагогічні</a:t>
            </a:r>
            <a:r>
              <a:rPr lang="ru-RU" dirty="0" smtClean="0"/>
              <a:t> «</a:t>
            </a:r>
            <a:r>
              <a:rPr lang="ru-RU" dirty="0" err="1" smtClean="0"/>
              <a:t>вітальні</a:t>
            </a:r>
            <a:r>
              <a:rPr lang="ru-RU" dirty="0" smtClean="0"/>
              <a:t>»; </a:t>
            </a:r>
            <a:endParaRPr lang="uk-UA" dirty="0" smtClean="0"/>
          </a:p>
          <a:p>
            <a:pPr lvl="0"/>
            <a:r>
              <a:rPr lang="ru-RU" dirty="0" smtClean="0"/>
              <a:t> - </a:t>
            </a:r>
            <a:r>
              <a:rPr lang="ru-RU" dirty="0" err="1" smtClean="0"/>
              <a:t>батьківські</a:t>
            </a:r>
            <a:r>
              <a:rPr lang="ru-RU" dirty="0" smtClean="0"/>
              <a:t> </a:t>
            </a:r>
            <a:r>
              <a:rPr lang="ru-RU" dirty="0" err="1" smtClean="0"/>
              <a:t>конференції</a:t>
            </a:r>
            <a:r>
              <a:rPr lang="ru-RU" dirty="0" smtClean="0"/>
              <a:t>, </a:t>
            </a:r>
            <a:r>
              <a:rPr lang="ru-RU" dirty="0" err="1" smtClean="0"/>
              <a:t>вечори</a:t>
            </a:r>
            <a:r>
              <a:rPr lang="ru-RU" dirty="0" smtClean="0"/>
              <a:t> </a:t>
            </a:r>
            <a:r>
              <a:rPr lang="ru-RU" dirty="0" err="1" smtClean="0"/>
              <a:t>запитань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відповідей</a:t>
            </a:r>
            <a:r>
              <a:rPr lang="ru-RU" dirty="0" smtClean="0"/>
              <a:t>; </a:t>
            </a:r>
            <a:endParaRPr lang="uk-UA" dirty="0" smtClean="0"/>
          </a:p>
          <a:p>
            <a:pPr lvl="0"/>
            <a:r>
              <a:rPr lang="ru-RU" dirty="0" smtClean="0"/>
              <a:t> - </a:t>
            </a:r>
            <a:r>
              <a:rPr lang="ru-RU" dirty="0" err="1" smtClean="0"/>
              <a:t>консультації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педагогами </a:t>
            </a:r>
            <a:r>
              <a:rPr lang="uk-UA" dirty="0" smtClean="0"/>
              <a:t>ЗДО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школи</a:t>
            </a:r>
            <a:r>
              <a:rPr lang="ru-RU" dirty="0" smtClean="0"/>
              <a:t>; </a:t>
            </a:r>
            <a:endParaRPr lang="uk-UA" dirty="0" smtClean="0"/>
          </a:p>
          <a:p>
            <a:pPr lvl="0"/>
            <a:r>
              <a:rPr lang="ru-RU" dirty="0" smtClean="0"/>
              <a:t> - </a:t>
            </a:r>
            <a:r>
              <a:rPr lang="ru-RU" dirty="0" err="1" smtClean="0"/>
              <a:t>зустрічі</a:t>
            </a:r>
            <a:r>
              <a:rPr lang="ru-RU" dirty="0" smtClean="0"/>
              <a:t> </a:t>
            </a:r>
            <a:r>
              <a:rPr lang="ru-RU" dirty="0" err="1" smtClean="0"/>
              <a:t>батьків</a:t>
            </a:r>
            <a:r>
              <a:rPr lang="ru-RU" dirty="0" smtClean="0"/>
              <a:t> </a:t>
            </a:r>
            <a:r>
              <a:rPr lang="ru-RU" dirty="0" err="1" smtClean="0"/>
              <a:t>з</a:t>
            </a:r>
            <a:r>
              <a:rPr lang="ru-RU" dirty="0" smtClean="0"/>
              <a:t> </a:t>
            </a:r>
            <a:r>
              <a:rPr lang="ru-RU" dirty="0" err="1" smtClean="0"/>
              <a:t>майбутніми</a:t>
            </a:r>
            <a:r>
              <a:rPr lang="ru-RU" dirty="0" smtClean="0"/>
              <a:t> учителями; </a:t>
            </a:r>
            <a:endParaRPr lang="uk-UA" dirty="0" smtClean="0"/>
          </a:p>
          <a:p>
            <a:pPr lvl="0"/>
            <a:r>
              <a:rPr lang="ru-RU" dirty="0" smtClean="0"/>
              <a:t> - </a:t>
            </a:r>
            <a:r>
              <a:rPr lang="ru-RU" dirty="0" err="1" smtClean="0"/>
              <a:t>дні</a:t>
            </a:r>
            <a:r>
              <a:rPr lang="ru-RU" dirty="0" smtClean="0"/>
              <a:t> </a:t>
            </a:r>
            <a:r>
              <a:rPr lang="ru-RU" dirty="0" err="1" smtClean="0"/>
              <a:t>відкритих</a:t>
            </a:r>
            <a:r>
              <a:rPr lang="ru-RU" dirty="0" smtClean="0"/>
              <a:t> дверей; </a:t>
            </a:r>
            <a:endParaRPr lang="uk-UA" dirty="0" smtClean="0"/>
          </a:p>
          <a:p>
            <a:pPr lvl="0"/>
            <a:r>
              <a:rPr lang="ru-RU" dirty="0" smtClean="0"/>
              <a:t> - </a:t>
            </a:r>
            <a:r>
              <a:rPr lang="ru-RU" dirty="0" err="1" smtClean="0"/>
              <a:t>творчі</a:t>
            </a:r>
            <a:r>
              <a:rPr lang="ru-RU" dirty="0" smtClean="0"/>
              <a:t> </a:t>
            </a:r>
            <a:r>
              <a:rPr lang="ru-RU" dirty="0" err="1" smtClean="0"/>
              <a:t>майстерні</a:t>
            </a:r>
            <a:r>
              <a:rPr lang="ru-RU" dirty="0" smtClean="0"/>
              <a:t>; </a:t>
            </a:r>
            <a:endParaRPr lang="uk-UA" dirty="0" smtClean="0"/>
          </a:p>
          <a:p>
            <a:pPr lvl="0"/>
            <a:r>
              <a:rPr lang="ru-RU" dirty="0" smtClean="0"/>
              <a:t> - </a:t>
            </a:r>
            <a:r>
              <a:rPr lang="ru-RU" dirty="0" err="1" smtClean="0"/>
              <a:t>анкетування</a:t>
            </a:r>
            <a:r>
              <a:rPr lang="ru-RU" dirty="0" smtClean="0"/>
              <a:t>, </a:t>
            </a:r>
            <a:r>
              <a:rPr lang="ru-RU" dirty="0" err="1" smtClean="0"/>
              <a:t>тестування</a:t>
            </a:r>
            <a:r>
              <a:rPr lang="ru-RU" dirty="0" smtClean="0"/>
              <a:t> </a:t>
            </a:r>
            <a:r>
              <a:rPr lang="ru-RU" dirty="0" err="1" smtClean="0"/>
              <a:t>батьків</a:t>
            </a:r>
            <a:r>
              <a:rPr lang="ru-RU" dirty="0" smtClean="0"/>
              <a:t> для </a:t>
            </a:r>
            <a:r>
              <a:rPr lang="ru-RU" dirty="0" err="1" smtClean="0"/>
              <a:t>вивчення</a:t>
            </a:r>
            <a:r>
              <a:rPr lang="ru-RU" dirty="0" smtClean="0"/>
              <a:t> </a:t>
            </a:r>
            <a:r>
              <a:rPr lang="ru-RU" dirty="0" err="1" smtClean="0"/>
              <a:t>самопочуття</a:t>
            </a:r>
            <a:r>
              <a:rPr lang="ru-RU" dirty="0" smtClean="0"/>
              <a:t> </a:t>
            </a:r>
            <a:r>
              <a:rPr lang="ru-RU" dirty="0" err="1" smtClean="0"/>
              <a:t>сім'ї</a:t>
            </a:r>
            <a:r>
              <a:rPr lang="ru-RU" dirty="0" smtClean="0"/>
              <a:t> </a:t>
            </a:r>
            <a:r>
              <a:rPr lang="ru-RU" dirty="0" err="1" smtClean="0"/>
              <a:t>напередодні</a:t>
            </a:r>
            <a:r>
              <a:rPr lang="ru-RU" dirty="0" smtClean="0"/>
              <a:t> </a:t>
            </a:r>
            <a:r>
              <a:rPr lang="ru-RU" dirty="0" err="1" smtClean="0"/>
              <a:t>шкільного</a:t>
            </a:r>
            <a:r>
              <a:rPr lang="ru-RU" dirty="0" smtClean="0"/>
              <a:t> </a:t>
            </a:r>
            <a:r>
              <a:rPr lang="ru-RU" dirty="0" err="1" smtClean="0"/>
              <a:t>життя</a:t>
            </a:r>
            <a:r>
              <a:rPr lang="ru-RU" dirty="0" smtClean="0"/>
              <a:t> </a:t>
            </a:r>
            <a:r>
              <a:rPr lang="ru-RU" dirty="0" err="1" smtClean="0"/>
              <a:t>дитини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в </a:t>
            </a:r>
            <a:r>
              <a:rPr lang="ru-RU" dirty="0" err="1" smtClean="0"/>
              <a:t>період</a:t>
            </a:r>
            <a:r>
              <a:rPr lang="ru-RU" dirty="0" smtClean="0"/>
              <a:t> </a:t>
            </a:r>
            <a:r>
              <a:rPr lang="ru-RU" dirty="0" err="1" smtClean="0"/>
              <a:t>адаптації</a:t>
            </a:r>
            <a:r>
              <a:rPr lang="ru-RU" dirty="0" smtClean="0"/>
              <a:t> до </a:t>
            </a:r>
            <a:r>
              <a:rPr lang="ru-RU" dirty="0" err="1" smtClean="0"/>
              <a:t>школи</a:t>
            </a:r>
            <a:r>
              <a:rPr lang="ru-RU" dirty="0" smtClean="0"/>
              <a:t>; </a:t>
            </a:r>
            <a:endParaRPr lang="uk-UA" dirty="0" smtClean="0"/>
          </a:p>
          <a:p>
            <a:pPr lvl="0"/>
            <a:r>
              <a:rPr lang="ru-RU" dirty="0" smtClean="0"/>
              <a:t> - </a:t>
            </a:r>
            <a:r>
              <a:rPr lang="ru-RU" dirty="0" err="1" smtClean="0"/>
              <a:t>освітньо-ігрові</a:t>
            </a:r>
            <a:r>
              <a:rPr lang="ru-RU" dirty="0" smtClean="0"/>
              <a:t> </a:t>
            </a:r>
            <a:r>
              <a:rPr lang="ru-RU" dirty="0" err="1" smtClean="0"/>
              <a:t>тренінги</a:t>
            </a:r>
            <a:r>
              <a:rPr lang="ru-RU" dirty="0" smtClean="0"/>
              <a:t> та </a:t>
            </a:r>
            <a:r>
              <a:rPr lang="ru-RU" dirty="0" err="1" smtClean="0"/>
              <a:t>практикуми</a:t>
            </a:r>
            <a:r>
              <a:rPr lang="ru-RU" dirty="0" smtClean="0"/>
              <a:t> для </a:t>
            </a:r>
            <a:r>
              <a:rPr lang="ru-RU" dirty="0" err="1" smtClean="0"/>
              <a:t>батьків</a:t>
            </a:r>
            <a:r>
              <a:rPr lang="ru-RU" dirty="0" smtClean="0"/>
              <a:t> </a:t>
            </a:r>
            <a:r>
              <a:rPr lang="ru-RU" dirty="0" err="1" smtClean="0"/>
              <a:t>дітей</a:t>
            </a:r>
            <a:r>
              <a:rPr lang="ru-RU" dirty="0" smtClean="0"/>
              <a:t> </a:t>
            </a:r>
            <a:r>
              <a:rPr lang="ru-RU" dirty="0" smtClean="0"/>
              <a:t> </a:t>
            </a:r>
            <a:r>
              <a:rPr lang="ru-RU" dirty="0" err="1" smtClean="0"/>
              <a:t>преддошкольного</a:t>
            </a:r>
            <a:r>
              <a:rPr lang="ru-RU" dirty="0" smtClean="0"/>
              <a:t> </a:t>
            </a:r>
            <a:r>
              <a:rPr lang="ru-RU" dirty="0" err="1" smtClean="0"/>
              <a:t>віку</a:t>
            </a:r>
            <a:r>
              <a:rPr lang="ru-RU" dirty="0" smtClean="0"/>
              <a:t>, </a:t>
            </a:r>
            <a:r>
              <a:rPr lang="ru-RU" dirty="0" err="1" smtClean="0"/>
              <a:t>ділові</a:t>
            </a:r>
            <a:r>
              <a:rPr lang="ru-RU" dirty="0" smtClean="0"/>
              <a:t> </a:t>
            </a:r>
            <a:r>
              <a:rPr lang="ru-RU" dirty="0" err="1" smtClean="0"/>
              <a:t>ігри</a:t>
            </a:r>
            <a:r>
              <a:rPr lang="ru-RU" dirty="0" smtClean="0"/>
              <a:t>, </a:t>
            </a:r>
            <a:r>
              <a:rPr lang="ru-RU" dirty="0" err="1" smtClean="0"/>
              <a:t>практикуми</a:t>
            </a:r>
            <a:r>
              <a:rPr lang="ru-RU" dirty="0" smtClean="0"/>
              <a:t>; </a:t>
            </a:r>
            <a:endParaRPr lang="uk-UA" dirty="0" smtClean="0"/>
          </a:p>
          <a:p>
            <a:pPr lvl="0"/>
            <a:r>
              <a:rPr lang="ru-RU" dirty="0" smtClean="0"/>
              <a:t> - </a:t>
            </a:r>
            <a:r>
              <a:rPr lang="ru-RU" dirty="0" err="1" smtClean="0"/>
              <a:t>сімейні</a:t>
            </a:r>
            <a:r>
              <a:rPr lang="ru-RU" dirty="0" smtClean="0"/>
              <a:t> </a:t>
            </a:r>
            <a:r>
              <a:rPr lang="ru-RU" dirty="0" err="1" smtClean="0"/>
              <a:t>вечори</a:t>
            </a:r>
            <a:r>
              <a:rPr lang="ru-RU" dirty="0" smtClean="0"/>
              <a:t>, </a:t>
            </a:r>
            <a:r>
              <a:rPr lang="ru-RU" dirty="0" err="1" smtClean="0"/>
              <a:t>тематичні</a:t>
            </a:r>
            <a:r>
              <a:rPr lang="ru-RU" dirty="0" smtClean="0"/>
              <a:t> </a:t>
            </a:r>
            <a:r>
              <a:rPr lang="ru-RU" dirty="0" err="1" smtClean="0"/>
              <a:t>дозвілля</a:t>
            </a:r>
            <a:r>
              <a:rPr lang="ru-RU" dirty="0" smtClean="0"/>
              <a:t>; </a:t>
            </a:r>
            <a:endParaRPr lang="uk-UA" dirty="0" smtClean="0"/>
          </a:p>
          <a:p>
            <a:pPr lvl="0"/>
            <a:r>
              <a:rPr lang="ru-RU" dirty="0" smtClean="0"/>
              <a:t> - </a:t>
            </a:r>
            <a:r>
              <a:rPr lang="ru-RU" dirty="0" err="1" smtClean="0"/>
              <a:t>візуальні</a:t>
            </a:r>
            <a:r>
              <a:rPr lang="ru-RU" dirty="0" smtClean="0"/>
              <a:t> </a:t>
            </a:r>
            <a:r>
              <a:rPr lang="ru-RU" dirty="0" err="1" smtClean="0"/>
              <a:t>засоби</a:t>
            </a:r>
            <a:r>
              <a:rPr lang="ru-RU" dirty="0" smtClean="0"/>
              <a:t> </a:t>
            </a:r>
            <a:r>
              <a:rPr lang="ru-RU" dirty="0" err="1" smtClean="0"/>
              <a:t>спілкування</a:t>
            </a:r>
            <a:r>
              <a:rPr lang="ru-RU" dirty="0" smtClean="0"/>
              <a:t> (</a:t>
            </a:r>
            <a:r>
              <a:rPr lang="ru-RU" dirty="0" err="1" smtClean="0"/>
              <a:t>стендова</a:t>
            </a:r>
            <a:r>
              <a:rPr lang="ru-RU" dirty="0" smtClean="0"/>
              <a:t> </a:t>
            </a:r>
            <a:r>
              <a:rPr lang="ru-RU" dirty="0" err="1" smtClean="0"/>
              <a:t>матеріал</a:t>
            </a:r>
            <a:r>
              <a:rPr lang="ru-RU" dirty="0" smtClean="0"/>
              <a:t>, </a:t>
            </a:r>
            <a:r>
              <a:rPr lang="ru-RU" dirty="0" err="1" smtClean="0"/>
              <a:t>виставки</a:t>
            </a:r>
            <a:r>
              <a:rPr lang="ru-RU" dirty="0" smtClean="0"/>
              <a:t>, </a:t>
            </a:r>
            <a:r>
              <a:rPr lang="ru-RU" dirty="0" err="1" smtClean="0"/>
              <a:t>поштовий</a:t>
            </a:r>
            <a:r>
              <a:rPr lang="ru-RU" dirty="0" smtClean="0"/>
              <a:t> ящик </a:t>
            </a:r>
            <a:r>
              <a:rPr lang="ru-RU" dirty="0" err="1" smtClean="0"/>
              <a:t>питань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відповідей</a:t>
            </a:r>
            <a:r>
              <a:rPr lang="ru-RU" dirty="0" smtClean="0"/>
              <a:t> </a:t>
            </a:r>
            <a:r>
              <a:rPr lang="ru-RU" dirty="0" err="1" smtClean="0"/>
              <a:t>тощо</a:t>
            </a:r>
            <a:r>
              <a:rPr lang="ru-RU" dirty="0" smtClean="0"/>
              <a:t>); </a:t>
            </a:r>
            <a:endParaRPr lang="uk-UA" dirty="0" smtClean="0"/>
          </a:p>
          <a:p>
            <a:pPr lvl="0"/>
            <a:r>
              <a:rPr lang="ru-RU" dirty="0" smtClean="0"/>
              <a:t> - </a:t>
            </a:r>
            <a:r>
              <a:rPr lang="ru-RU" dirty="0" err="1" smtClean="0"/>
              <a:t>засідання</a:t>
            </a:r>
            <a:r>
              <a:rPr lang="ru-RU" dirty="0" smtClean="0"/>
              <a:t> </a:t>
            </a:r>
            <a:r>
              <a:rPr lang="ru-RU" dirty="0" err="1" smtClean="0"/>
              <a:t>батьківських</a:t>
            </a:r>
            <a:r>
              <a:rPr lang="ru-RU" dirty="0" smtClean="0"/>
              <a:t> </a:t>
            </a:r>
            <a:r>
              <a:rPr lang="ru-RU" dirty="0" err="1" smtClean="0"/>
              <a:t>клубів</a:t>
            </a:r>
            <a:r>
              <a:rPr lang="ru-RU" dirty="0" smtClean="0"/>
              <a:t> (</a:t>
            </a:r>
            <a:r>
              <a:rPr lang="ru-RU" dirty="0" err="1" smtClean="0"/>
              <a:t>заняття</a:t>
            </a:r>
            <a:r>
              <a:rPr lang="ru-RU" dirty="0" smtClean="0"/>
              <a:t> для </a:t>
            </a:r>
            <a:r>
              <a:rPr lang="ru-RU" dirty="0" err="1" smtClean="0"/>
              <a:t>батьків</a:t>
            </a:r>
            <a:r>
              <a:rPr lang="ru-RU" dirty="0" smtClean="0"/>
              <a:t>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для</a:t>
            </a:r>
            <a:r>
              <a:rPr lang="ru-RU" dirty="0" smtClean="0"/>
              <a:t> </a:t>
            </a:r>
            <a:r>
              <a:rPr lang="ru-RU" dirty="0" err="1" smtClean="0"/>
              <a:t>дитячо-батьківських</a:t>
            </a:r>
            <a:r>
              <a:rPr lang="ru-RU" dirty="0" smtClean="0"/>
              <a:t> пар). </a:t>
            </a:r>
            <a:endParaRPr lang="uk-UA" dirty="0" smtClean="0"/>
          </a:p>
          <a:p>
            <a:pPr lvl="0"/>
            <a:endParaRPr lang="uk-UA" dirty="0"/>
          </a:p>
        </p:txBody>
      </p:sp>
    </p:spTree>
  </p:cSld>
  <p:clrMapOvr>
    <a:masterClrMapping/>
  </p:clrMapOvr>
  <p:transition spd="slow" advTm="10000"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107be0ca84c9311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681" y="590549"/>
            <a:ext cx="4360830" cy="3273425"/>
          </a:xfrm>
          <a:prstGeom prst="rect">
            <a:avLst/>
          </a:prstGeom>
        </p:spPr>
      </p:pic>
      <p:pic>
        <p:nvPicPr>
          <p:cNvPr id="7" name="Рисунок 6" descr="DSC_00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85711" y="180974"/>
            <a:ext cx="2658892" cy="3971925"/>
          </a:xfrm>
          <a:prstGeom prst="rect">
            <a:avLst/>
          </a:prstGeom>
        </p:spPr>
      </p:pic>
      <p:pic>
        <p:nvPicPr>
          <p:cNvPr id="8" name="Рисунок 7" descr="vesd_1_rou_045=vesd1045[1]=T7_3BH_0183_новый размер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8863" y="3372612"/>
            <a:ext cx="5905500" cy="3485388"/>
          </a:xfrm>
          <a:prstGeom prst="rect">
            <a:avLst/>
          </a:prstGeom>
        </p:spPr>
      </p:pic>
      <p:pic>
        <p:nvPicPr>
          <p:cNvPr id="9" name="Рисунок 8" descr="Изображение 010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38275" y="3904315"/>
            <a:ext cx="3704431" cy="2772710"/>
          </a:xfrm>
          <a:prstGeom prst="rect">
            <a:avLst/>
          </a:prstGeom>
        </p:spPr>
      </p:pic>
    </p:spTree>
  </p:cSld>
  <p:clrMapOvr>
    <a:masterClrMapping/>
  </p:clrMapOvr>
  <p:transition spd="slow" advTm="10000">
    <p:circl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23306" y="4229417"/>
            <a:ext cx="4267200" cy="2494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704851" y="714376"/>
            <a:ext cx="8343900" cy="304698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uk-UA" sz="2400" dirty="0" smtClean="0"/>
              <a:t>	Тісна </a:t>
            </a:r>
            <a:r>
              <a:rPr lang="uk-UA" sz="2400" dirty="0" smtClean="0"/>
              <a:t>співпраця двох освітніх закладів, наступність в їх роботі дозволяє досягати високого рівня адаптації дітей – дошкільників до нових умов, до нового статусу школяра. </a:t>
            </a:r>
            <a:r>
              <a:rPr lang="uk-UA" sz="2400" dirty="0" smtClean="0"/>
              <a:t>	Підсумком </a:t>
            </a:r>
            <a:r>
              <a:rPr lang="uk-UA" sz="2400" dirty="0" smtClean="0"/>
              <a:t>співпраці педагогічних колективів </a:t>
            </a:r>
            <a:r>
              <a:rPr lang="uk-UA" sz="2400" dirty="0" smtClean="0"/>
              <a:t> в </a:t>
            </a:r>
            <a:r>
              <a:rPr lang="uk-UA" sz="2400" dirty="0" smtClean="0"/>
              <a:t>кінці навчального року </a:t>
            </a:r>
            <a:r>
              <a:rPr lang="uk-UA" sz="2400" dirty="0" smtClean="0"/>
              <a:t>є спільна </a:t>
            </a:r>
            <a:r>
              <a:rPr lang="uk-UA" sz="2400" dirty="0" smtClean="0"/>
              <a:t>педагогічна </a:t>
            </a:r>
            <a:r>
              <a:rPr lang="uk-UA" sz="2400" dirty="0" smtClean="0"/>
              <a:t>рада, де </a:t>
            </a:r>
            <a:r>
              <a:rPr lang="uk-UA" sz="2400" dirty="0" smtClean="0"/>
              <a:t>  </a:t>
            </a:r>
            <a:r>
              <a:rPr lang="uk-UA" sz="2400" dirty="0" smtClean="0"/>
              <a:t>аналізуються результати </a:t>
            </a:r>
            <a:r>
              <a:rPr lang="uk-UA" sz="2400" dirty="0" smtClean="0"/>
              <a:t>підготовки дітей до школи, помилки та упущення,  </a:t>
            </a:r>
            <a:r>
              <a:rPr lang="uk-UA" sz="2400" dirty="0" smtClean="0"/>
              <a:t>прогнозується  подальша </a:t>
            </a:r>
            <a:r>
              <a:rPr lang="uk-UA" sz="2400" dirty="0" smtClean="0"/>
              <a:t>співпраця школи та </a:t>
            </a:r>
            <a:r>
              <a:rPr lang="uk-UA" sz="2400" dirty="0" smtClean="0"/>
              <a:t>закладу дошкільної освіти.</a:t>
            </a:r>
            <a:r>
              <a:rPr lang="uk-UA" dirty="0" smtClean="0"/>
              <a:t>		</a:t>
            </a:r>
            <a:endParaRPr lang="uk-UA" dirty="0"/>
          </a:p>
        </p:txBody>
      </p:sp>
    </p:spTree>
  </p:cSld>
  <p:clrMapOvr>
    <a:masterClrMapping/>
  </p:clrMapOvr>
  <p:transition spd="slow" advTm="10000">
    <p:circl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8"/>
          <p:cNvSpPr txBox="1">
            <a:spLocks/>
          </p:cNvSpPr>
          <p:nvPr/>
        </p:nvSpPr>
        <p:spPr>
          <a:xfrm>
            <a:off x="4585766" y="956688"/>
            <a:ext cx="4539183" cy="487261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r>
              <a:rPr lang="uk-UA" sz="2800" b="1" i="1" dirty="0" smtClean="0"/>
              <a:t>Велике </a:t>
            </a:r>
            <a:r>
              <a:rPr lang="uk-UA" sz="2800" b="1" i="1" dirty="0" smtClean="0"/>
              <a:t>слово – ШКОЛА! Це скарб найкращий кожного народу, це ключ золотий, що розмикає пута несвідомості, це шлях до волі, до науки, до добробуту. У вселюдському житті тільки той народ і бере перемогу, який має </a:t>
            </a:r>
            <a:endParaRPr lang="uk-UA" sz="2800" dirty="0" smtClean="0"/>
          </a:p>
          <a:p>
            <a:r>
              <a:rPr lang="uk-UA" sz="2800" b="1" i="1" dirty="0" smtClean="0"/>
              <a:t>найкращу школу.</a:t>
            </a:r>
            <a:endParaRPr lang="uk-UA" sz="2800" dirty="0" smtClean="0"/>
          </a:p>
          <a:p>
            <a:r>
              <a:rPr lang="uk-UA" sz="2800" b="1" i="1" dirty="0" smtClean="0"/>
              <a:t>										Софія </a:t>
            </a:r>
            <a:r>
              <a:rPr lang="uk-UA" sz="2800" b="1" i="1" dirty="0" err="1" smtClean="0"/>
              <a:t>Русова</a:t>
            </a:r>
            <a:endParaRPr lang="uk-UA" sz="2800" dirty="0" smtClean="0"/>
          </a:p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28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Рисунок 6" descr="inde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994" y="682640"/>
            <a:ext cx="4253706" cy="5527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10000">
    <p:circl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_00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2434" y="226669"/>
            <a:ext cx="8255723" cy="54680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2141317" y="5370655"/>
            <a:ext cx="49771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6000" b="1" dirty="0" smtClean="0">
                <a:solidFill>
                  <a:srgbClr val="0070C0"/>
                </a:solidFill>
                <a:latin typeface="Bickham Script Two" pitchFamily="66" charset="0"/>
              </a:rPr>
              <a:t>Дякую за увагу!</a:t>
            </a:r>
            <a:endParaRPr lang="uk-UA" sz="6000" b="1" dirty="0">
              <a:solidFill>
                <a:srgbClr val="0070C0"/>
              </a:solidFill>
              <a:latin typeface="Bickham Script Two" pitchFamily="66" charset="0"/>
            </a:endParaRPr>
          </a:p>
        </p:txBody>
      </p:sp>
    </p:spTree>
  </p:cSld>
  <p:clrMapOvr>
    <a:masterClrMapping/>
  </p:clrMapOvr>
  <p:transition spd="slow" advTm="10000"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85766" y="956688"/>
            <a:ext cx="4539183" cy="4872612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r"/>
            <a:r>
              <a:rPr lang="uk-UA" sz="2800" dirty="0" smtClean="0"/>
              <a:t>«Школа не повинна вносити різкого перелому в життя дітей. Нехай, ставши учнем, дитина продовжує робити те, що робила вчора. Нехай нове з’являється у її житті поступово і не приголомшує лавиною вражень</a:t>
            </a:r>
            <a:r>
              <a:rPr lang="uk-UA" sz="2800" dirty="0" smtClean="0"/>
              <a:t>».</a:t>
            </a:r>
            <a:br>
              <a:rPr lang="uk-UA" sz="2800" dirty="0" smtClean="0"/>
            </a:br>
            <a:r>
              <a:rPr lang="uk-UA" sz="2800" dirty="0" smtClean="0"/>
              <a:t/>
            </a:r>
            <a:br>
              <a:rPr lang="uk-UA" sz="2800" dirty="0" smtClean="0"/>
            </a:br>
            <a:r>
              <a:rPr lang="uk-UA" sz="2800" dirty="0" smtClean="0"/>
              <a:t> </a:t>
            </a:r>
            <a:r>
              <a:rPr lang="uk-UA" sz="2800" dirty="0" smtClean="0"/>
              <a:t>  В.О.Сухомлинський</a:t>
            </a:r>
            <a:r>
              <a:rPr lang="uk-UA" sz="2800" dirty="0" smtClean="0">
                <a:solidFill>
                  <a:schemeClr val="accent5">
                    <a:lumMod val="75000"/>
                  </a:schemeClr>
                </a:solidFill>
              </a:rPr>
              <a:t/>
            </a:r>
            <a:br>
              <a:rPr lang="uk-UA" sz="2800" dirty="0" smtClean="0">
                <a:solidFill>
                  <a:schemeClr val="accent5">
                    <a:lumMod val="75000"/>
                  </a:schemeClr>
                </a:solidFill>
              </a:rPr>
            </a:br>
            <a:endParaRPr lang="uk-UA"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2530" name="Picture 2" descr="http://www.ukrlit.net/biography/suhomlinsk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1491" y="790576"/>
            <a:ext cx="3798533" cy="48672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92544367"/>
      </p:ext>
    </p:extLst>
  </p:cSld>
  <p:clrMapOvr>
    <a:masterClrMapping/>
  </p:clrMapOvr>
  <p:transition spd="slow" advTm="10000"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3676650" y="438150"/>
            <a:ext cx="5570537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338138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Веселівський </a:t>
            </a:r>
            <a:r>
              <a:rPr lang="uk-UA" sz="2000" dirty="0" smtClean="0">
                <a:solidFill>
                  <a:srgbClr val="0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дошкільний навчальний заклад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(дитячий садок) 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Веселка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розташований у мальовничому куточку Харківщини. 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 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нашому закладі дошкільної освіти функціонує 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група загального розвитку,</a:t>
            </a:r>
            <a:r>
              <a:rPr kumimoji="0" lang="uk-UA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що</a:t>
            </a:r>
            <a:r>
              <a:rPr kumimoji="0" lang="uk-UA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комплектується за віковими ознаками: різновікова дошкільна група.</a:t>
            </a:r>
            <a:endParaRPr kumimoji="0" lang="uk-UA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10" descr="DSC013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6225" y="2200275"/>
            <a:ext cx="5816600" cy="4362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20150630_09414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56264" y="2952750"/>
            <a:ext cx="3848099" cy="2886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10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0564" y="3040222"/>
            <a:ext cx="1791576" cy="32979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87194" y="2586068"/>
            <a:ext cx="1280715" cy="3752096"/>
          </a:xfrm>
          <a:prstGeom prst="rect">
            <a:avLst/>
          </a:prstGeom>
        </p:spPr>
      </p:pic>
      <p:pic>
        <p:nvPicPr>
          <p:cNvPr id="12" name="Рисунок 11" descr="DSC0133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018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98546942"/>
      </p:ext>
    </p:extLst>
  </p:cSld>
  <p:clrMapOvr>
    <a:masterClrMapping/>
  </p:clrMapOvr>
  <p:transition spd="slow" advTm="10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DSC013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0181" y="0"/>
            <a:ext cx="9144000" cy="6858000"/>
          </a:xfrm>
          <a:prstGeom prst="rect">
            <a:avLst/>
          </a:prstGeom>
        </p:spPr>
      </p:pic>
      <p:pic>
        <p:nvPicPr>
          <p:cNvPr id="7" name="Рисунок 6" descr="DSC013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0181" y="0"/>
            <a:ext cx="9144000" cy="6858000"/>
          </a:xfrm>
          <a:prstGeom prst="rect">
            <a:avLst/>
          </a:prstGeom>
        </p:spPr>
      </p:pic>
      <p:pic>
        <p:nvPicPr>
          <p:cNvPr id="8" name="Рисунок 7" descr="DSC013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0181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Tm="10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57325" y="590550"/>
            <a:ext cx="6810375" cy="4819650"/>
          </a:xfrm>
        </p:spPr>
        <p:txBody>
          <a:bodyPr>
            <a:normAutofit/>
          </a:bodyPr>
          <a:lstStyle/>
          <a:p>
            <a:r>
              <a:rPr lang="uk-UA" sz="2800" dirty="0" smtClean="0"/>
              <a:t>П</a:t>
            </a:r>
            <a:r>
              <a:rPr lang="uk-UA" sz="2800" dirty="0" smtClean="0"/>
              <a:t>едагогами </a:t>
            </a:r>
            <a:r>
              <a:rPr lang="uk-UA" sz="2800" dirty="0" smtClean="0"/>
              <a:t>складається єдиний спільний план, метою якого і є конкретизація роботи за трьома основними напрямками: </a:t>
            </a:r>
            <a:r>
              <a:rPr lang="uk-UA" sz="3600" dirty="0" smtClean="0"/>
              <a:t/>
            </a:r>
            <a:br>
              <a:rPr lang="uk-UA" sz="3600" dirty="0" smtClean="0"/>
            </a:br>
            <a:r>
              <a:rPr lang="ru-RU" sz="3600" dirty="0" smtClean="0">
                <a:solidFill>
                  <a:srgbClr val="FF0000"/>
                </a:solidFill>
              </a:rPr>
              <a:t>робота </a:t>
            </a:r>
            <a:r>
              <a:rPr lang="ru-RU" sz="3600" dirty="0" err="1" smtClean="0">
                <a:solidFill>
                  <a:srgbClr val="FF0000"/>
                </a:solidFill>
              </a:rPr>
              <a:t>з</a:t>
            </a:r>
            <a:r>
              <a:rPr lang="ru-RU" sz="3600" dirty="0" smtClean="0">
                <a:solidFill>
                  <a:srgbClr val="FF0000"/>
                </a:solidFill>
              </a:rPr>
              <a:t> </a:t>
            </a:r>
            <a:r>
              <a:rPr lang="ru-RU" sz="3600" dirty="0" err="1" smtClean="0">
                <a:solidFill>
                  <a:srgbClr val="FF0000"/>
                </a:solidFill>
              </a:rPr>
              <a:t>дітьми</a:t>
            </a:r>
            <a:r>
              <a:rPr lang="ru-RU" sz="3600" dirty="0" smtClean="0">
                <a:solidFill>
                  <a:srgbClr val="FF0000"/>
                </a:solidFill>
              </a:rPr>
              <a:t>; </a:t>
            </a:r>
            <a:r>
              <a:rPr lang="uk-UA" sz="3600" dirty="0" smtClean="0"/>
              <a:t/>
            </a:r>
            <a:br>
              <a:rPr lang="uk-UA" sz="3600" dirty="0" smtClean="0"/>
            </a:br>
            <a:r>
              <a:rPr lang="ru-RU" sz="3600" dirty="0" err="1" smtClean="0">
                <a:solidFill>
                  <a:srgbClr val="FFC000"/>
                </a:solidFill>
              </a:rPr>
              <a:t>взаємодія</a:t>
            </a:r>
            <a:r>
              <a:rPr lang="ru-RU" sz="3600" dirty="0" smtClean="0">
                <a:solidFill>
                  <a:srgbClr val="FFC000"/>
                </a:solidFill>
              </a:rPr>
              <a:t> </a:t>
            </a:r>
            <a:r>
              <a:rPr lang="ru-RU" sz="3600" dirty="0" err="1" smtClean="0">
                <a:solidFill>
                  <a:srgbClr val="FFC000"/>
                </a:solidFill>
              </a:rPr>
              <a:t>педагогів</a:t>
            </a:r>
            <a:r>
              <a:rPr lang="ru-RU" sz="3600" dirty="0" smtClean="0"/>
              <a:t>; </a:t>
            </a:r>
            <a:r>
              <a:rPr lang="uk-UA" sz="3600" dirty="0" smtClean="0"/>
              <a:t/>
            </a:r>
            <a:br>
              <a:rPr lang="uk-UA" sz="3600" dirty="0" smtClean="0"/>
            </a:br>
            <a:r>
              <a:rPr lang="ru-RU" sz="3600" dirty="0" err="1" smtClean="0">
                <a:solidFill>
                  <a:srgbClr val="7030A0"/>
                </a:solidFill>
              </a:rPr>
              <a:t>співпраця</a:t>
            </a:r>
            <a:r>
              <a:rPr lang="ru-RU" sz="3600" dirty="0" smtClean="0">
                <a:solidFill>
                  <a:srgbClr val="7030A0"/>
                </a:solidFill>
              </a:rPr>
              <a:t> </a:t>
            </a:r>
            <a:r>
              <a:rPr lang="ru-RU" sz="3600" dirty="0" err="1" smtClean="0">
                <a:solidFill>
                  <a:srgbClr val="7030A0"/>
                </a:solidFill>
              </a:rPr>
              <a:t>з</a:t>
            </a:r>
            <a:r>
              <a:rPr lang="ru-RU" sz="3600" dirty="0" smtClean="0">
                <a:solidFill>
                  <a:srgbClr val="7030A0"/>
                </a:solidFill>
              </a:rPr>
              <a:t> батьками. </a:t>
            </a:r>
            <a:r>
              <a:rPr lang="uk-UA" dirty="0" smtClean="0"/>
              <a:t/>
            </a:r>
            <a:br>
              <a:rPr lang="uk-UA" dirty="0" smtClean="0"/>
            </a:br>
            <a:endParaRPr lang="uk-UA" dirty="0"/>
          </a:p>
        </p:txBody>
      </p:sp>
      <p:pic>
        <p:nvPicPr>
          <p:cNvPr id="7" name="Рисунок 6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324" y="4276725"/>
            <a:ext cx="2565876" cy="1888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1350" y="3799205"/>
            <a:ext cx="2381726" cy="21158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 advTm="10000"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71525" y="1190625"/>
            <a:ext cx="7591425" cy="526297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uk-UA" dirty="0" smtClean="0"/>
          </a:p>
          <a:p>
            <a:pPr lvl="0"/>
            <a:r>
              <a:rPr lang="ru-RU" sz="2000" dirty="0" smtClean="0"/>
              <a:t> - </a:t>
            </a:r>
            <a:r>
              <a:rPr lang="ru-RU" sz="2000" dirty="0" err="1" smtClean="0"/>
              <a:t>екскурсії</a:t>
            </a:r>
            <a:r>
              <a:rPr lang="ru-RU" sz="2000" dirty="0" smtClean="0"/>
              <a:t> </a:t>
            </a:r>
            <a:r>
              <a:rPr lang="ru-RU" sz="2000" dirty="0" smtClean="0"/>
              <a:t>в школу; </a:t>
            </a:r>
            <a:endParaRPr lang="uk-UA" sz="2000" dirty="0" smtClean="0"/>
          </a:p>
          <a:p>
            <a:pPr lvl="0"/>
            <a:r>
              <a:rPr lang="ru-RU" sz="2000" dirty="0" smtClean="0"/>
              <a:t> - </a:t>
            </a:r>
            <a:r>
              <a:rPr lang="ru-RU" sz="2000" dirty="0" err="1" smtClean="0"/>
              <a:t>відвідування</a:t>
            </a:r>
            <a:r>
              <a:rPr lang="ru-RU" sz="2000" dirty="0" smtClean="0"/>
              <a:t> </a:t>
            </a:r>
            <a:r>
              <a:rPr lang="ru-RU" sz="2000" dirty="0" err="1" smtClean="0"/>
              <a:t>шкільного</a:t>
            </a:r>
            <a:r>
              <a:rPr lang="ru-RU" sz="2000" dirty="0" smtClean="0"/>
              <a:t> музею, </a:t>
            </a:r>
            <a:r>
              <a:rPr lang="ru-RU" sz="2000" dirty="0" err="1" smtClean="0"/>
              <a:t>бібліотеки</a:t>
            </a:r>
            <a:r>
              <a:rPr lang="ru-RU" sz="2000" dirty="0" smtClean="0"/>
              <a:t>; </a:t>
            </a:r>
            <a:endParaRPr lang="uk-UA" sz="2000" dirty="0" smtClean="0"/>
          </a:p>
          <a:p>
            <a:pPr lvl="0"/>
            <a:r>
              <a:rPr lang="ru-RU" sz="2000" dirty="0" smtClean="0"/>
              <a:t>- </a:t>
            </a:r>
            <a:r>
              <a:rPr lang="ru-RU" sz="2000" dirty="0" err="1" smtClean="0"/>
              <a:t>знайомство</a:t>
            </a:r>
            <a:r>
              <a:rPr lang="ru-RU" sz="2000" dirty="0" smtClean="0"/>
              <a:t> </a:t>
            </a:r>
            <a:r>
              <a:rPr lang="ru-RU" sz="2000" dirty="0" smtClean="0"/>
              <a:t>та </a:t>
            </a:r>
            <a:r>
              <a:rPr lang="ru-RU" sz="2000" dirty="0" err="1" smtClean="0"/>
              <a:t>взаємодія</a:t>
            </a:r>
            <a:r>
              <a:rPr lang="ru-RU" sz="2000" dirty="0" smtClean="0"/>
              <a:t> </a:t>
            </a:r>
            <a:r>
              <a:rPr lang="ru-RU" sz="2000" dirty="0" err="1" smtClean="0"/>
              <a:t>дошкільнят</a:t>
            </a:r>
            <a:r>
              <a:rPr lang="ru-RU" sz="2000" dirty="0" smtClean="0"/>
              <a:t> </a:t>
            </a:r>
            <a:r>
              <a:rPr lang="ru-RU" sz="2000" dirty="0" err="1" smtClean="0"/>
              <a:t>з</a:t>
            </a:r>
            <a:r>
              <a:rPr lang="ru-RU" sz="2000" dirty="0" smtClean="0"/>
              <a:t> учителями та </a:t>
            </a:r>
            <a:r>
              <a:rPr lang="ru-RU" sz="2000" dirty="0" err="1" smtClean="0"/>
              <a:t>учнями</a:t>
            </a:r>
            <a:r>
              <a:rPr lang="ru-RU" sz="2000" dirty="0" smtClean="0"/>
              <a:t> </a:t>
            </a:r>
            <a:r>
              <a:rPr lang="ru-RU" sz="2000" dirty="0" err="1" smtClean="0"/>
              <a:t>початкової</a:t>
            </a:r>
            <a:r>
              <a:rPr lang="ru-RU" sz="2000" dirty="0" smtClean="0"/>
              <a:t> </a:t>
            </a:r>
            <a:r>
              <a:rPr lang="ru-RU" sz="2000" dirty="0" err="1" smtClean="0"/>
              <a:t>школи</a:t>
            </a:r>
            <a:r>
              <a:rPr lang="ru-RU" sz="2000" dirty="0" smtClean="0"/>
              <a:t>; </a:t>
            </a:r>
            <a:endParaRPr lang="uk-UA" sz="2000" dirty="0" smtClean="0"/>
          </a:p>
          <a:p>
            <a:pPr lvl="0"/>
            <a:r>
              <a:rPr lang="ru-RU" sz="2000" dirty="0" smtClean="0"/>
              <a:t>- участь </a:t>
            </a:r>
            <a:r>
              <a:rPr lang="ru-RU" sz="2000" dirty="0" smtClean="0"/>
              <a:t>у </a:t>
            </a:r>
            <a:r>
              <a:rPr lang="ru-RU" sz="2000" dirty="0" err="1" smtClean="0"/>
              <a:t>спільній</a:t>
            </a:r>
            <a:r>
              <a:rPr lang="ru-RU" sz="2000" dirty="0" smtClean="0"/>
              <a:t> </a:t>
            </a:r>
            <a:r>
              <a:rPr lang="ru-RU" sz="2000" dirty="0" err="1" smtClean="0"/>
              <a:t>освітньої</a:t>
            </a:r>
            <a:r>
              <a:rPr lang="ru-RU" sz="2000" dirty="0" smtClean="0"/>
              <a:t> </a:t>
            </a:r>
            <a:r>
              <a:rPr lang="ru-RU" sz="2000" dirty="0" err="1" smtClean="0"/>
              <a:t>діяльності</a:t>
            </a:r>
            <a:r>
              <a:rPr lang="ru-RU" sz="2000" dirty="0" smtClean="0"/>
              <a:t>, </a:t>
            </a:r>
            <a:r>
              <a:rPr lang="ru-RU" sz="2000" dirty="0" err="1" smtClean="0"/>
              <a:t>ігрових</a:t>
            </a:r>
            <a:r>
              <a:rPr lang="ru-RU" sz="2000" dirty="0" smtClean="0"/>
              <a:t> </a:t>
            </a:r>
            <a:r>
              <a:rPr lang="ru-RU" sz="2000" dirty="0" err="1" smtClean="0"/>
              <a:t>програмах</a:t>
            </a:r>
            <a:r>
              <a:rPr lang="ru-RU" sz="2000" dirty="0" smtClean="0"/>
              <a:t>; </a:t>
            </a:r>
            <a:endParaRPr lang="uk-UA" sz="2000" dirty="0" smtClean="0"/>
          </a:p>
          <a:p>
            <a:pPr lvl="0"/>
            <a:r>
              <a:rPr lang="ru-RU" sz="2000" dirty="0" smtClean="0"/>
              <a:t>- </a:t>
            </a:r>
            <a:r>
              <a:rPr lang="ru-RU" sz="2000" dirty="0" err="1" smtClean="0"/>
              <a:t>виставки</a:t>
            </a:r>
            <a:r>
              <a:rPr lang="ru-RU" sz="2000" dirty="0" smtClean="0"/>
              <a:t> </a:t>
            </a:r>
            <a:r>
              <a:rPr lang="ru-RU" sz="2000" dirty="0" err="1" smtClean="0"/>
              <a:t>малюнків</a:t>
            </a:r>
            <a:r>
              <a:rPr lang="ru-RU" sz="2000" dirty="0" smtClean="0"/>
              <a:t> </a:t>
            </a:r>
            <a:r>
              <a:rPr lang="ru-RU" sz="2000" dirty="0" err="1" smtClean="0"/>
              <a:t>і</a:t>
            </a:r>
            <a:r>
              <a:rPr lang="ru-RU" sz="2000" dirty="0" smtClean="0"/>
              <a:t> </a:t>
            </a:r>
            <a:r>
              <a:rPr lang="ru-RU" sz="2000" dirty="0" err="1" smtClean="0"/>
              <a:t>виробів</a:t>
            </a:r>
            <a:r>
              <a:rPr lang="ru-RU" sz="2000" dirty="0" smtClean="0"/>
              <a:t>; </a:t>
            </a:r>
            <a:endParaRPr lang="uk-UA" sz="2000" dirty="0" smtClean="0"/>
          </a:p>
          <a:p>
            <a:pPr lvl="0"/>
            <a:r>
              <a:rPr lang="ru-RU" sz="2000" dirty="0" smtClean="0"/>
              <a:t>- </a:t>
            </a:r>
            <a:r>
              <a:rPr lang="ru-RU" sz="2000" dirty="0" err="1" smtClean="0"/>
              <a:t>зустрічі</a:t>
            </a:r>
            <a:r>
              <a:rPr lang="ru-RU" sz="2000" dirty="0" smtClean="0"/>
              <a:t> </a:t>
            </a:r>
            <a:r>
              <a:rPr lang="ru-RU" sz="2000" dirty="0" smtClean="0"/>
              <a:t>та </a:t>
            </a:r>
            <a:r>
              <a:rPr lang="ru-RU" sz="2000" dirty="0" err="1" smtClean="0"/>
              <a:t>бесіди</a:t>
            </a:r>
            <a:r>
              <a:rPr lang="ru-RU" sz="2000" dirty="0" smtClean="0"/>
              <a:t> </a:t>
            </a:r>
            <a:r>
              <a:rPr lang="ru-RU" sz="2000" dirty="0" err="1" smtClean="0"/>
              <a:t>з</a:t>
            </a:r>
            <a:r>
              <a:rPr lang="ru-RU" sz="2000" dirty="0" smtClean="0"/>
              <a:t> </a:t>
            </a:r>
            <a:r>
              <a:rPr lang="ru-RU" sz="2000" dirty="0" err="1" smtClean="0"/>
              <a:t>колишніми</a:t>
            </a:r>
            <a:r>
              <a:rPr lang="ru-RU" sz="2000" dirty="0" smtClean="0"/>
              <a:t> </a:t>
            </a:r>
            <a:r>
              <a:rPr lang="ru-RU" sz="2000" dirty="0" err="1" smtClean="0"/>
              <a:t>вихованцями</a:t>
            </a:r>
            <a:r>
              <a:rPr lang="ru-RU" sz="2000" dirty="0" smtClean="0"/>
              <a:t> </a:t>
            </a:r>
            <a:r>
              <a:rPr lang="ru-RU" sz="2000" dirty="0" err="1" smtClean="0"/>
              <a:t>дитячого</a:t>
            </a:r>
            <a:r>
              <a:rPr lang="ru-RU" sz="2000" dirty="0" smtClean="0"/>
              <a:t> саду (</a:t>
            </a:r>
            <a:r>
              <a:rPr lang="ru-RU" sz="2000" dirty="0" err="1" smtClean="0"/>
              <a:t>учні</a:t>
            </a:r>
            <a:r>
              <a:rPr lang="ru-RU" sz="2000" dirty="0" smtClean="0"/>
              <a:t> </a:t>
            </a:r>
            <a:r>
              <a:rPr lang="ru-RU" sz="2000" dirty="0" err="1" smtClean="0"/>
              <a:t>початкової</a:t>
            </a:r>
            <a:r>
              <a:rPr lang="ru-RU" sz="2000" dirty="0" smtClean="0"/>
              <a:t> та </a:t>
            </a:r>
            <a:r>
              <a:rPr lang="ru-RU" sz="2000" dirty="0" err="1" smtClean="0"/>
              <a:t>середньої</a:t>
            </a:r>
            <a:r>
              <a:rPr lang="ru-RU" sz="2000" dirty="0" smtClean="0"/>
              <a:t> </a:t>
            </a:r>
            <a:r>
              <a:rPr lang="ru-RU" sz="2000" dirty="0" err="1" smtClean="0"/>
              <a:t>школи</a:t>
            </a:r>
            <a:r>
              <a:rPr lang="ru-RU" sz="2000" dirty="0" smtClean="0"/>
              <a:t>); </a:t>
            </a:r>
            <a:endParaRPr lang="uk-UA" sz="2000" dirty="0" smtClean="0"/>
          </a:p>
          <a:p>
            <a:pPr lvl="0"/>
            <a:r>
              <a:rPr lang="ru-RU" sz="2000" dirty="0" smtClean="0"/>
              <a:t>- </a:t>
            </a:r>
            <a:r>
              <a:rPr lang="ru-RU" sz="2000" dirty="0" err="1" smtClean="0"/>
              <a:t>спільні</a:t>
            </a:r>
            <a:r>
              <a:rPr lang="ru-RU" sz="2000" dirty="0" smtClean="0"/>
              <a:t> </a:t>
            </a:r>
            <a:r>
              <a:rPr lang="ru-RU" sz="2000" dirty="0" smtClean="0"/>
              <a:t>свята (День </a:t>
            </a:r>
            <a:r>
              <a:rPr lang="ru-RU" sz="2000" dirty="0" err="1" smtClean="0"/>
              <a:t>знань</a:t>
            </a:r>
            <a:r>
              <a:rPr lang="ru-RU" sz="2000" dirty="0" smtClean="0"/>
              <a:t>, </a:t>
            </a:r>
            <a:r>
              <a:rPr lang="ru-RU" sz="2000" dirty="0" err="1" smtClean="0"/>
              <a:t>посвята</a:t>
            </a:r>
            <a:r>
              <a:rPr lang="ru-RU" sz="2000" dirty="0" smtClean="0"/>
              <a:t> в </a:t>
            </a:r>
            <a:r>
              <a:rPr lang="ru-RU" sz="2000" dirty="0" err="1" smtClean="0"/>
              <a:t>першокласники</a:t>
            </a:r>
            <a:r>
              <a:rPr lang="ru-RU" sz="2000" dirty="0" smtClean="0"/>
              <a:t>, </a:t>
            </a:r>
            <a:r>
              <a:rPr lang="ru-RU" sz="2000" dirty="0" err="1" smtClean="0"/>
              <a:t>випускний</a:t>
            </a:r>
            <a:r>
              <a:rPr lang="ru-RU" sz="2000" dirty="0" smtClean="0"/>
              <a:t> </a:t>
            </a:r>
            <a:r>
              <a:rPr lang="ru-RU" sz="2000" dirty="0" err="1" smtClean="0"/>
              <a:t>в</a:t>
            </a:r>
            <a:r>
              <a:rPr lang="ru-RU" sz="2000" dirty="0" smtClean="0"/>
              <a:t> </a:t>
            </a:r>
            <a:r>
              <a:rPr lang="ru-RU" sz="2000" dirty="0" err="1" smtClean="0"/>
              <a:t>дитячому</a:t>
            </a:r>
            <a:r>
              <a:rPr lang="ru-RU" sz="2000" dirty="0" smtClean="0"/>
              <a:t> саду </a:t>
            </a:r>
            <a:r>
              <a:rPr lang="ru-RU" sz="2000" dirty="0" err="1" smtClean="0"/>
              <a:t>тощо</a:t>
            </a:r>
            <a:r>
              <a:rPr lang="ru-RU" sz="2000" dirty="0" smtClean="0"/>
              <a:t>) </a:t>
            </a:r>
            <a:r>
              <a:rPr lang="ru-RU" sz="2000" dirty="0" err="1" smtClean="0"/>
              <a:t>і</a:t>
            </a:r>
            <a:r>
              <a:rPr lang="ru-RU" sz="2000" dirty="0" smtClean="0"/>
              <a:t> </a:t>
            </a:r>
            <a:r>
              <a:rPr lang="ru-RU" sz="2000" dirty="0" err="1" smtClean="0"/>
              <a:t>спортивні</a:t>
            </a:r>
            <a:r>
              <a:rPr lang="ru-RU" sz="2000" dirty="0" smtClean="0"/>
              <a:t> </a:t>
            </a:r>
            <a:r>
              <a:rPr lang="ru-RU" sz="2000" dirty="0" err="1" smtClean="0"/>
              <a:t>змагання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дошкільнят</a:t>
            </a:r>
            <a:r>
              <a:rPr lang="ru-RU" sz="2000" dirty="0" smtClean="0"/>
              <a:t> та </a:t>
            </a:r>
            <a:r>
              <a:rPr lang="ru-RU" sz="2000" dirty="0" err="1" smtClean="0"/>
              <a:t>першокласників</a:t>
            </a:r>
            <a:r>
              <a:rPr lang="ru-RU" sz="2000" dirty="0" smtClean="0"/>
              <a:t>; </a:t>
            </a:r>
            <a:endParaRPr lang="uk-UA" sz="2000" dirty="0" smtClean="0"/>
          </a:p>
          <a:p>
            <a:pPr lvl="0"/>
            <a:r>
              <a:rPr lang="ru-RU" sz="2000" dirty="0" smtClean="0"/>
              <a:t>- участь </a:t>
            </a:r>
            <a:r>
              <a:rPr lang="ru-RU" sz="2000" dirty="0" smtClean="0"/>
              <a:t>у </a:t>
            </a:r>
            <a:r>
              <a:rPr lang="ru-RU" sz="2000" dirty="0" err="1" smtClean="0"/>
              <a:t>театралізованій</a:t>
            </a:r>
            <a:r>
              <a:rPr lang="ru-RU" sz="2000" dirty="0" smtClean="0"/>
              <a:t> </a:t>
            </a:r>
            <a:r>
              <a:rPr lang="ru-RU" sz="2000" dirty="0" err="1" smtClean="0"/>
              <a:t>діяльності</a:t>
            </a:r>
            <a:r>
              <a:rPr lang="ru-RU" sz="2000" dirty="0" smtClean="0"/>
              <a:t>; </a:t>
            </a:r>
            <a:endParaRPr lang="uk-UA" sz="2000" dirty="0" smtClean="0"/>
          </a:p>
          <a:p>
            <a:pPr lvl="0"/>
            <a:r>
              <a:rPr lang="ru-RU" sz="2000" dirty="0" smtClean="0"/>
              <a:t>- </a:t>
            </a:r>
            <a:r>
              <a:rPr lang="ru-RU" sz="2000" dirty="0" err="1" smtClean="0"/>
              <a:t>відвідування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дошкільнятами</a:t>
            </a:r>
            <a:r>
              <a:rPr lang="ru-RU" sz="2000" dirty="0" smtClean="0"/>
              <a:t> </a:t>
            </a:r>
            <a:r>
              <a:rPr lang="ru-RU" sz="2000" dirty="0" err="1" smtClean="0"/>
              <a:t>адаптаційного</a:t>
            </a:r>
            <a:r>
              <a:rPr lang="ru-RU" sz="2000" dirty="0" smtClean="0"/>
              <a:t> курсу занять, </a:t>
            </a:r>
            <a:r>
              <a:rPr lang="ru-RU" sz="2000" dirty="0" err="1" smtClean="0"/>
              <a:t>організованих</a:t>
            </a:r>
            <a:r>
              <a:rPr lang="ru-RU" sz="2000" dirty="0" smtClean="0"/>
              <a:t> при </a:t>
            </a:r>
            <a:r>
              <a:rPr lang="ru-RU" sz="2000" dirty="0" err="1" smtClean="0"/>
              <a:t>школі</a:t>
            </a:r>
            <a:r>
              <a:rPr lang="ru-RU" sz="2000" dirty="0" smtClean="0"/>
              <a:t> (</a:t>
            </a:r>
            <a:r>
              <a:rPr lang="ru-RU" sz="2000" dirty="0" err="1" smtClean="0"/>
              <a:t>заняття</a:t>
            </a:r>
            <a:r>
              <a:rPr lang="ru-RU" sz="2000" dirty="0" smtClean="0"/>
              <a:t> </a:t>
            </a:r>
            <a:r>
              <a:rPr lang="ru-RU" sz="2000" dirty="0" err="1" smtClean="0"/>
              <a:t>з</a:t>
            </a:r>
            <a:r>
              <a:rPr lang="ru-RU" sz="2000" dirty="0" smtClean="0"/>
              <a:t> психологом, логопедом, </a:t>
            </a:r>
            <a:r>
              <a:rPr lang="ru-RU" sz="2000" dirty="0" err="1" smtClean="0"/>
              <a:t>музичним</a:t>
            </a:r>
            <a:r>
              <a:rPr lang="ru-RU" sz="2000" dirty="0" smtClean="0"/>
              <a:t> </a:t>
            </a:r>
            <a:r>
              <a:rPr lang="ru-RU" sz="2000" dirty="0" err="1" smtClean="0"/>
              <a:t>керівником</a:t>
            </a:r>
            <a:r>
              <a:rPr lang="ru-RU" sz="2000" dirty="0" smtClean="0"/>
              <a:t> </a:t>
            </a:r>
            <a:r>
              <a:rPr lang="ru-RU" sz="2000" dirty="0" err="1" smtClean="0"/>
              <a:t>і</a:t>
            </a:r>
            <a:r>
              <a:rPr lang="ru-RU" sz="2000" dirty="0" smtClean="0"/>
              <a:t> </a:t>
            </a:r>
            <a:r>
              <a:rPr lang="ru-RU" sz="2000" dirty="0" err="1" smtClean="0"/>
              <a:t>ін</a:t>
            </a:r>
            <a:r>
              <a:rPr lang="ru-RU" sz="2000" dirty="0" smtClean="0"/>
              <a:t> </a:t>
            </a:r>
            <a:r>
              <a:rPr lang="ru-RU" sz="2000" dirty="0" err="1" smtClean="0"/>
              <a:t>фахівцями</a:t>
            </a:r>
            <a:r>
              <a:rPr lang="ru-RU" sz="2000" dirty="0" smtClean="0"/>
              <a:t> </a:t>
            </a:r>
            <a:r>
              <a:rPr lang="ru-RU" sz="2000" dirty="0" err="1" smtClean="0"/>
              <a:t>школи</a:t>
            </a:r>
            <a:r>
              <a:rPr lang="ru-RU" sz="2000" dirty="0" smtClean="0"/>
              <a:t>).</a:t>
            </a:r>
            <a:endParaRPr lang="uk-UA" sz="2000" dirty="0" smtClean="0"/>
          </a:p>
          <a:p>
            <a:endParaRPr lang="uk-UA" dirty="0"/>
          </a:p>
        </p:txBody>
      </p:sp>
      <p:sp>
        <p:nvSpPr>
          <p:cNvPr id="10" name="TextBox 9"/>
          <p:cNvSpPr txBox="1"/>
          <p:nvPr/>
        </p:nvSpPr>
        <p:spPr>
          <a:xfrm>
            <a:off x="1228725" y="352426"/>
            <a:ext cx="6629400" cy="830997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800" dirty="0" smtClean="0"/>
              <a:t>Робота з дітьми:</a:t>
            </a:r>
            <a:endParaRPr lang="uk-UA" sz="4800" dirty="0"/>
          </a:p>
        </p:txBody>
      </p:sp>
    </p:spTree>
  </p:cSld>
  <p:clrMapOvr>
    <a:masterClrMapping/>
  </p:clrMapOvr>
  <p:transition spd="slow" advTm="10000"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IMG_20160331_1057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0181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slow" advTm="1000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IMG_20171215_1031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095625"/>
            <a:ext cx="4521200" cy="3390900"/>
          </a:xfrm>
          <a:prstGeom prst="rect">
            <a:avLst/>
          </a:prstGeom>
        </p:spPr>
      </p:pic>
      <p:pic>
        <p:nvPicPr>
          <p:cNvPr id="9" name="Рисунок 8" descr="_DSC0293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52851" y="257175"/>
            <a:ext cx="5477844" cy="3666987"/>
          </a:xfrm>
          <a:prstGeom prst="rect">
            <a:avLst/>
          </a:prstGeom>
        </p:spPr>
      </p:pic>
      <p:pic>
        <p:nvPicPr>
          <p:cNvPr id="10" name="Рисунок 9" descr="_DSC02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67251" y="3676650"/>
            <a:ext cx="4325320" cy="2895462"/>
          </a:xfrm>
          <a:prstGeom prst="rect">
            <a:avLst/>
          </a:prstGeom>
        </p:spPr>
      </p:pic>
      <p:pic>
        <p:nvPicPr>
          <p:cNvPr id="11" name="Рисунок 10" descr="DSC0031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0206" y="2116"/>
            <a:ext cx="3163094" cy="4217458"/>
          </a:xfrm>
          <a:prstGeom prst="rect">
            <a:avLst/>
          </a:prstGeom>
        </p:spPr>
      </p:pic>
    </p:spTree>
  </p:cSld>
  <p:clrMapOvr>
    <a:masterClrMapping/>
  </p:clrMapOvr>
  <p:transition spd="slow" advTm="10000">
    <p:circl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f96391490">
  <a:themeElements>
    <a:clrScheme name="Другая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1E4E79"/>
      </a:hlink>
      <a:folHlink>
        <a:srgbClr val="1E4E79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Презентация1" id="{2FF6AE2C-0855-4436-BAB0-964168DB80F7}" vid="{82FFDBF2-270A-4196-BBA2-1947BAF14E3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AC5EAA778EFE4AB81F53BA0C48C9BB" ma:contentTypeVersion="" ma:contentTypeDescription="Create a new document." ma:contentTypeScope="" ma:versionID="84a7b908d236d3feec5cdc52fe85ba7c">
  <xsd:schema xmlns:xsd="http://www.w3.org/2001/XMLSchema" xmlns:xs="http://www.w3.org/2001/XMLSchema" xmlns:p="http://schemas.microsoft.com/office/2006/metadata/properties" xmlns:ns1="http://schemas.microsoft.com/sharepoint/v3" xmlns:ns2="6ee78bd2-4339-4042-adc0-bcc646419980" xmlns:ns3="2547570a-e5f4-4946-a4c3-82580e42479e" targetNamespace="http://schemas.microsoft.com/office/2006/metadata/properties" ma:root="true" ma:fieldsID="af74c33d54415a86935cc44ad597ec52" ns1:_="" ns2:_="" ns3:_="">
    <xsd:import namespace="http://schemas.microsoft.com/sharepoint/v3"/>
    <xsd:import namespace="6ee78bd2-4339-4042-adc0-bcc646419980"/>
    <xsd:import namespace="2547570a-e5f4-4946-a4c3-82580e42479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e78bd2-4339-4042-adc0-bcc64641998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47570a-e5f4-4946-a4c3-82580e42479e" elementFormDefault="qualified">
    <xsd:import namespace="http://schemas.microsoft.com/office/2006/documentManagement/types"/>
    <xsd:import namespace="http://schemas.microsoft.com/office/infopath/2007/PartnerControls"/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F67FFB0-F441-4120-8FA0-C46780EE305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ee78bd2-4339-4042-adc0-bcc646419980"/>
    <ds:schemaRef ds:uri="2547570a-e5f4-4946-a4c3-82580e4247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82C15FF-1675-4B64-8D0C-D78E36D0F68C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4F8F9056-19CC-403D-A4E3-D0BFC3D9E63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tf96391490</Template>
  <TotalTime>0</TotalTime>
  <Words>518</Words>
  <Application>Microsoft Office PowerPoint</Application>
  <PresentationFormat>Произвольный</PresentationFormat>
  <Paragraphs>57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tf96391490</vt:lpstr>
      <vt:lpstr>Слайд 1</vt:lpstr>
      <vt:lpstr>«Школа не повинна вносити різкого перелому в життя дітей. Нехай, ставши учнем, дитина продовжує робити те, що робила вчора. Нехай нове з’являється у її житті поступово і не приголомшує лавиною вражень».     В.О.Сухомлинський </vt:lpstr>
      <vt:lpstr>Слайд 3</vt:lpstr>
      <vt:lpstr>Слайд 4</vt:lpstr>
      <vt:lpstr>Слайд 5</vt:lpstr>
      <vt:lpstr>Педагогами складається єдиний спільний план, метою якого і є конкретизація роботи за трьома основними напрямками:  робота з дітьми;  взаємодія педагогів;  співпраця з батьками.  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Manager/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2017-05-22T09:00:20Z</dcterms:created>
  <dcterms:modified xsi:type="dcterms:W3CDTF">2018-05-29T15:56:13Z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0x01010019AC5EAA778EFE4AB81F53BA0C48C9BB</vt:lpwstr>
  </property>
</Properties>
</file>