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5" r:id="rId10"/>
    <p:sldId id="264" r:id="rId11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762F7-FAA9-43C4-BC18-F771B7F46205}" type="datetimeFigureOut">
              <a:rPr lang="uk-UA" smtClean="0"/>
              <a:t>27.02.2019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FF8C9-2889-41C1-970B-76CAAE16056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2952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85893-6183-461D-ADBF-5FBAC870700D}" type="datetimeFigureOut">
              <a:rPr lang="uk-UA" smtClean="0"/>
              <a:t>27.02.2019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5ECF1-E5EE-4FA7-A08F-09F969EA158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5569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3456383"/>
          </a:xfrm>
        </p:spPr>
        <p:txBody>
          <a:bodyPr>
            <a:normAutofit fontScale="90000"/>
          </a:bodyPr>
          <a:lstStyle/>
          <a:p>
            <a:r>
              <a:rPr lang="uk-UA" sz="3600" b="1" dirty="0"/>
              <a:t>Перспективи реалізації проекту «Впевнений старт» для методичного супроводу закладів дошкільної освіти Харківської області, які працюють за програмою та програмно-методичним комплексом «Впевнений старт»</a:t>
            </a:r>
            <a:r>
              <a:rPr lang="ru-RU" sz="3600" b="1" dirty="0"/>
              <a:t/>
            </a:r>
            <a:br>
              <a:rPr lang="ru-RU" sz="3600" b="1" dirty="0"/>
            </a:br>
            <a:endParaRPr lang="uk-UA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Остапенко А.С., завідувач Центру громадянського виховання КВНЗ «Харківська академія неперервної освіти»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74337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57200" y="2714625"/>
            <a:ext cx="8229600" cy="341153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uk-UA" altLang="ru-RU" b="1" smtClean="0">
                <a:latin typeface="Times New Roman" pitchFamily="18" charset="0"/>
                <a:cs typeface="Times New Roman" pitchFamily="18" charset="0"/>
              </a:rPr>
              <a:t>КВНЗ «Харківська академія неперервної освіти»</a:t>
            </a:r>
          </a:p>
          <a:p>
            <a:pPr algn="ctr" eaLnBrk="1" hangingPunct="1">
              <a:buFontTx/>
              <a:buNone/>
            </a:pPr>
            <a:r>
              <a:rPr lang="uk-UA" altLang="ru-RU" smtClean="0">
                <a:latin typeface="Times New Roman" pitchFamily="18" charset="0"/>
                <a:cs typeface="Times New Roman" pitchFamily="18" charset="0"/>
              </a:rPr>
              <a:t>Центр</a:t>
            </a:r>
            <a:r>
              <a:rPr lang="en-US" alt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mtClean="0">
                <a:latin typeface="Times New Roman" pitchFamily="18" charset="0"/>
                <a:cs typeface="Times New Roman" pitchFamily="18" charset="0"/>
              </a:rPr>
              <a:t>громадянського виховання</a:t>
            </a:r>
          </a:p>
          <a:p>
            <a:pPr algn="ctr" eaLnBrk="1" hangingPunct="1">
              <a:buFontTx/>
              <a:buNone/>
            </a:pPr>
            <a:r>
              <a:rPr lang="uk-UA" altLang="ru-RU" smtClean="0">
                <a:latin typeface="Times New Roman" pitchFamily="18" charset="0"/>
                <a:cs typeface="Times New Roman" pitchFamily="18" charset="0"/>
              </a:rPr>
              <a:t> т. 731- 50 - 52</a:t>
            </a:r>
          </a:p>
          <a:p>
            <a:pPr algn="ctr" eaLnBrk="1" hangingPunct="1">
              <a:buFontTx/>
              <a:buNone/>
            </a:pPr>
            <a:r>
              <a:rPr lang="en-US" altLang="ru-RU" b="1" smtClean="0">
                <a:latin typeface="Times New Roman" pitchFamily="18" charset="0"/>
                <a:cs typeface="Times New Roman" pitchFamily="18" charset="0"/>
              </a:rPr>
              <a:t>http://edu-post-diploma.kharkov.ua</a:t>
            </a:r>
            <a:endParaRPr lang="ru-RU" altLang="ru-RU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ru-RU" b="1" smtClean="0">
                <a:latin typeface="Times New Roman" pitchFamily="18" charset="0"/>
                <a:cs typeface="Times New Roman" pitchFamily="18" charset="0"/>
              </a:rPr>
              <a:t>nova_gromada@ukr.net</a:t>
            </a:r>
            <a:endParaRPr lang="ru-RU" alt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57438" y="357166"/>
            <a:ext cx="5229124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uk-UA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Times New Roman" pitchFamily="18" charset="0"/>
            </a:endParaRPr>
          </a:p>
          <a:p>
            <a:pPr algn="ctr">
              <a:defRPr/>
            </a:pPr>
            <a:r>
              <a:rPr lang="uk-UA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Times New Roman" pitchFamily="18" charset="0"/>
              </a:rPr>
              <a:t>Дякую за увагу</a:t>
            </a:r>
            <a:r>
              <a:rPr lang="uk-UA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Times New Roman" pitchFamily="18" charset="0"/>
              </a:rPr>
              <a:t>!</a:t>
            </a:r>
            <a:endParaRPr lang="uk-UA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42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50506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/>
              <a:t/>
            </a:r>
            <a:br>
              <a:rPr lang="uk-UA" sz="3600" b="1" dirty="0"/>
            </a:br>
            <a:r>
              <a:rPr lang="uk-UA" sz="3600" b="1" dirty="0" smtClean="0"/>
              <a:t>Постійно діючий науково-практичний семінар для педагогів </a:t>
            </a:r>
            <a:r>
              <a:rPr lang="uk-UA" sz="3600" b="1" dirty="0"/>
              <a:t>закладів </a:t>
            </a:r>
            <a:r>
              <a:rPr lang="uk-UA" sz="3600" b="1" dirty="0" smtClean="0"/>
              <a:t>дошкільної освіти, </a:t>
            </a:r>
            <a:r>
              <a:rPr lang="uk-UA" sz="3600" b="1" dirty="0"/>
              <a:t>які впроваджують освітню програму «Впевнений старт» та комплект навчально-методичного </a:t>
            </a:r>
            <a:r>
              <a:rPr lang="uk-UA" sz="3600" b="1" dirty="0" smtClean="0"/>
              <a:t>забезпечення </a:t>
            </a:r>
            <a:r>
              <a:rPr lang="uk-UA" sz="3600" b="1" dirty="0"/>
              <a:t>до неї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uk-UA" sz="3600" dirty="0"/>
              <a:t>(</a:t>
            </a:r>
            <a:r>
              <a:rPr lang="uk-UA" sz="3600" i="1" dirty="0"/>
              <a:t>спільно з Інститутом психології  імені </a:t>
            </a:r>
            <a:r>
              <a:rPr lang="uk-UA" sz="3600" i="1" dirty="0" smtClean="0"/>
              <a:t>               Г.С</a:t>
            </a:r>
            <a:r>
              <a:rPr lang="uk-UA" sz="3600" i="1" dirty="0"/>
              <a:t>. Костюка Національної академії педагогічних наук України</a:t>
            </a:r>
            <a:r>
              <a:rPr lang="uk-UA" sz="3600" dirty="0"/>
              <a:t>)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uk-UA" sz="3600" b="1" dirty="0"/>
              <a:t> </a:t>
            </a:r>
            <a:r>
              <a:rPr lang="ru-RU" sz="3600" dirty="0"/>
              <a:t/>
            </a:r>
            <a:br>
              <a:rPr lang="ru-RU" sz="3600" dirty="0"/>
            </a:b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085184"/>
            <a:ext cx="8229600" cy="1040979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11-12 лютого 2019 року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16076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/>
              <a:t>Вирішувалися завдання</a:t>
            </a:r>
            <a:endParaRPr lang="uk-UA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Учасники ознайомлені зі </a:t>
            </a:r>
            <a:r>
              <a:rPr lang="uk-UA" dirty="0"/>
              <a:t>стратегічними напрямками розвитку дошкільної освіти України: зміни в підходах до оцінки якості </a:t>
            </a:r>
            <a:r>
              <a:rPr lang="uk-UA" dirty="0" smtClean="0"/>
              <a:t>освіти</a:t>
            </a:r>
            <a:endParaRPr lang="ru-RU" dirty="0"/>
          </a:p>
          <a:p>
            <a:r>
              <a:rPr lang="uk-UA" dirty="0" smtClean="0"/>
              <a:t>Відпрацьовано </a:t>
            </a:r>
            <a:r>
              <a:rPr lang="uk-UA" dirty="0"/>
              <a:t>алгоритм методичного супроводу закладів дошкільної освіти, які працюють за програмою та програмно-методичним комплексом «Впевнений старт</a:t>
            </a:r>
            <a:r>
              <a:rPr lang="uk-UA" dirty="0" smtClean="0"/>
              <a:t>»</a:t>
            </a:r>
            <a:endParaRPr lang="ru-RU" dirty="0"/>
          </a:p>
          <a:p>
            <a:r>
              <a:rPr lang="uk-UA" dirty="0" smtClean="0"/>
              <a:t>Надано </a:t>
            </a:r>
            <a:r>
              <a:rPr lang="uk-UA" dirty="0"/>
              <a:t>можливість самостійно провести елементи методичного </a:t>
            </a:r>
            <a:r>
              <a:rPr lang="uk-UA" dirty="0" smtClean="0"/>
              <a:t>супроводу</a:t>
            </a:r>
            <a:endParaRPr lang="ru-RU" dirty="0"/>
          </a:p>
          <a:p>
            <a:r>
              <a:rPr lang="uk-UA" dirty="0" smtClean="0"/>
              <a:t>Ознайомлено </a:t>
            </a:r>
            <a:r>
              <a:rPr lang="uk-UA" dirty="0"/>
              <a:t>з концепцією, змістом і методикою роботи за програмно-методичним комплексом «Впевнений старт: середній дошкільний вік</a:t>
            </a:r>
            <a:r>
              <a:rPr lang="uk-UA" dirty="0" smtClean="0"/>
              <a:t>»</a:t>
            </a:r>
            <a:endParaRPr lang="ru-RU" dirty="0"/>
          </a:p>
          <a:p>
            <a:r>
              <a:rPr lang="uk-UA" dirty="0" smtClean="0"/>
              <a:t>Сформовано </a:t>
            </a:r>
            <a:r>
              <a:rPr lang="uk-UA" dirty="0"/>
              <a:t>образ та роль тренера-експерта проекту «Впевнений старт» як носія підвищення якості </a:t>
            </a:r>
            <a:r>
              <a:rPr lang="uk-UA"/>
              <a:t>дошкільної </a:t>
            </a:r>
            <a:r>
              <a:rPr lang="uk-UA" smtClean="0"/>
              <a:t>освіти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76728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1438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ВПЕВНЕНИЙ СТАРТ </a:t>
            </a:r>
            <a:br>
              <a:rPr lang="uk-UA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СЕРЕДНІЙ ДОШКІЛЬНИЙ ВІК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7563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ПРОГРАМА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 НАВЧАЛЬНО-МЕТОДИЧНИЙ КОМПЛЕКТ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423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b="1" cap="al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ОСВІТНЯ ПРОГРАМА</a:t>
            </a:r>
            <a:endParaRPr lang="ru-RU" sz="3600" b="1" cap="all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899592" y="980728"/>
            <a:ext cx="3596208" cy="4752528"/>
          </a:xfrm>
        </p:spPr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3500" dirty="0" smtClean="0">
                <a:solidFill>
                  <a:schemeClr val="tx2">
                    <a:lumMod val="50000"/>
                  </a:schemeClr>
                </a:solidFill>
              </a:rPr>
              <a:t>Вікова група - старший дошкільник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35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35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3500" dirty="0" smtClean="0">
                <a:solidFill>
                  <a:schemeClr val="tx2">
                    <a:lumMod val="50000"/>
                  </a:schemeClr>
                </a:solidFill>
              </a:rPr>
              <a:t>Провідний принцип – </a:t>
            </a:r>
            <a:r>
              <a:rPr lang="uk-UA" sz="3500" dirty="0" err="1" smtClean="0">
                <a:solidFill>
                  <a:schemeClr val="tx2">
                    <a:lumMod val="50000"/>
                  </a:schemeClr>
                </a:solidFill>
              </a:rPr>
              <a:t>діяльнісний</a:t>
            </a:r>
            <a:r>
              <a:rPr lang="uk-UA" sz="3500" dirty="0" smtClean="0">
                <a:solidFill>
                  <a:schemeClr val="tx2">
                    <a:lumMod val="50000"/>
                  </a:schemeClr>
                </a:solidFill>
              </a:rPr>
              <a:t> підхід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35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3500" dirty="0" smtClean="0">
                <a:solidFill>
                  <a:schemeClr val="tx2">
                    <a:lumMod val="50000"/>
                  </a:schemeClr>
                </a:solidFill>
              </a:rPr>
              <a:t>Результат – психологічна зрілість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3596208" cy="5141168"/>
          </a:xfrm>
        </p:spPr>
        <p:txBody>
          <a:bodyPr/>
          <a:lstStyle/>
          <a:p>
            <a:pPr marL="0" indent="0">
              <a:buNone/>
            </a:pPr>
            <a:r>
              <a:rPr lang="uk-UA" sz="3000" dirty="0" smtClean="0">
                <a:solidFill>
                  <a:schemeClr val="tx2">
                    <a:lumMod val="50000"/>
                  </a:schemeClr>
                </a:solidFill>
              </a:rPr>
              <a:t>Вікова група – чотири роки, п’ятий рік життя</a:t>
            </a:r>
          </a:p>
          <a:p>
            <a:pPr marL="0" indent="0">
              <a:spcBef>
                <a:spcPts val="0"/>
              </a:spcBef>
              <a:buNone/>
            </a:pPr>
            <a:endParaRPr lang="uk-UA" sz="3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3000" dirty="0" smtClean="0">
                <a:solidFill>
                  <a:schemeClr val="tx2">
                    <a:lumMod val="50000"/>
                  </a:schemeClr>
                </a:solidFill>
              </a:rPr>
              <a:t>Провідний принцип – </a:t>
            </a:r>
            <a:r>
              <a:rPr lang="uk-UA" sz="3000" dirty="0" err="1" smtClean="0">
                <a:solidFill>
                  <a:schemeClr val="tx2">
                    <a:lumMod val="50000"/>
                  </a:schemeClr>
                </a:solidFill>
              </a:rPr>
              <a:t>діяльнісний</a:t>
            </a:r>
            <a:r>
              <a:rPr lang="uk-UA" sz="3000" dirty="0" smtClean="0">
                <a:solidFill>
                  <a:schemeClr val="tx2">
                    <a:lumMod val="50000"/>
                  </a:schemeClr>
                </a:solidFill>
              </a:rPr>
              <a:t> підхід</a:t>
            </a:r>
          </a:p>
          <a:p>
            <a:pPr marL="0" indent="0">
              <a:buNone/>
            </a:pPr>
            <a:endParaRPr lang="uk-UA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3000" dirty="0" smtClean="0">
                <a:solidFill>
                  <a:schemeClr val="tx2">
                    <a:lumMod val="50000"/>
                  </a:schemeClr>
                </a:solidFill>
              </a:rPr>
              <a:t>Результат – творчий рівень  сюжетно-рольової гри</a:t>
            </a:r>
          </a:p>
          <a:p>
            <a:pPr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8106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06896" y="-27384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b="1" cap="al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НАВЧАЛЬНО-МЕТОДИЧНИЙ КОМПЛЕКТ</a:t>
            </a:r>
            <a:endParaRPr lang="ru-RU" sz="3600" b="1" cap="all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899592" y="980728"/>
            <a:ext cx="3596208" cy="4752528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3500" dirty="0" smtClean="0">
                <a:solidFill>
                  <a:schemeClr val="tx2">
                    <a:lumMod val="50000"/>
                  </a:schemeClr>
                </a:solidFill>
              </a:rPr>
              <a:t>Книга вихователя</a:t>
            </a:r>
          </a:p>
          <a:p>
            <a:pPr marL="0" indent="0" eaLnBrk="1" fontAlgn="auto" hangingPunct="1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3500" dirty="0" smtClean="0">
                <a:solidFill>
                  <a:schemeClr val="tx2">
                    <a:lumMod val="50000"/>
                  </a:schemeClr>
                </a:solidFill>
              </a:rPr>
              <a:t>Книга дошкільника </a:t>
            </a:r>
          </a:p>
          <a:p>
            <a:pPr marL="0" indent="0" eaLnBrk="1" fontAlgn="auto" hangingPunct="1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4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eaLnBrk="1" fontAlgn="auto" hangingPunct="1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3500" dirty="0" smtClean="0">
                <a:solidFill>
                  <a:schemeClr val="tx2">
                    <a:lumMod val="50000"/>
                  </a:schemeClr>
                </a:solidFill>
              </a:rPr>
              <a:t>Альбом з художньо-творчої діяльності</a:t>
            </a:r>
          </a:p>
          <a:p>
            <a:pPr marL="0" indent="0" eaLnBrk="1" fontAlgn="auto" hangingPunct="1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3500" dirty="0" smtClean="0">
                <a:solidFill>
                  <a:schemeClr val="tx2">
                    <a:lumMod val="50000"/>
                  </a:schemeClr>
                </a:solidFill>
              </a:rPr>
              <a:t>Книга для батьків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3596208" cy="5141168"/>
          </a:xfrm>
        </p:spPr>
        <p:txBody>
          <a:bodyPr/>
          <a:lstStyle/>
          <a:p>
            <a:pPr marL="0" indent="0" eaLnBrk="1" fontAlgn="auto" hangingPunct="1">
              <a:spcBef>
                <a:spcPts val="1000"/>
              </a:spcBef>
              <a:spcAft>
                <a:spcPts val="0"/>
              </a:spcAft>
              <a:buNone/>
              <a:defRPr/>
            </a:pPr>
            <a:r>
              <a:rPr lang="uk-UA" sz="3500" dirty="0" smtClean="0">
                <a:solidFill>
                  <a:schemeClr val="tx2">
                    <a:lumMod val="50000"/>
                  </a:schemeClr>
                </a:solidFill>
              </a:rPr>
              <a:t>Книга вихователя</a:t>
            </a:r>
          </a:p>
          <a:p>
            <a:pPr marL="0" indent="0" eaLnBrk="1" fontAlgn="auto" hangingPunct="1">
              <a:spcBef>
                <a:spcPts val="1000"/>
              </a:spcBef>
              <a:spcAft>
                <a:spcPts val="0"/>
              </a:spcAft>
              <a:buNone/>
              <a:defRPr/>
            </a:pPr>
            <a:r>
              <a:rPr lang="uk-UA" sz="3500" dirty="0" smtClean="0">
                <a:solidFill>
                  <a:schemeClr val="tx2">
                    <a:lumMod val="50000"/>
                  </a:schemeClr>
                </a:solidFill>
              </a:rPr>
              <a:t>Індивідуальний ігровий набір дитини</a:t>
            </a:r>
          </a:p>
          <a:p>
            <a:pPr marL="0" indent="0" eaLnBrk="1" fontAlgn="auto" hangingPunct="1">
              <a:spcBef>
                <a:spcPts val="1000"/>
              </a:spcBef>
              <a:spcAft>
                <a:spcPts val="0"/>
              </a:spcAft>
              <a:buNone/>
              <a:defRPr/>
            </a:pPr>
            <a:r>
              <a:rPr lang="uk-UA" sz="3500" dirty="0" smtClean="0">
                <a:solidFill>
                  <a:schemeClr val="tx2">
                    <a:lumMod val="50000"/>
                  </a:schemeClr>
                </a:solidFill>
              </a:rPr>
              <a:t>Альбом з художньо-творчої діяльності</a:t>
            </a:r>
          </a:p>
          <a:p>
            <a:pPr marL="0" indent="0" eaLnBrk="1" fontAlgn="auto" hangingPunct="1">
              <a:spcBef>
                <a:spcPts val="1000"/>
              </a:spcBef>
              <a:spcAft>
                <a:spcPts val="0"/>
              </a:spcAft>
              <a:buNone/>
              <a:defRPr/>
            </a:pPr>
            <a:r>
              <a:rPr lang="uk-UA" sz="3500" dirty="0" smtClean="0">
                <a:solidFill>
                  <a:schemeClr val="tx2">
                    <a:lumMod val="50000"/>
                  </a:schemeClr>
                </a:solidFill>
              </a:rPr>
              <a:t>Книга для батьків</a:t>
            </a:r>
            <a:endParaRPr lang="ru-RU" sz="35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54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62880" y="-1714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b="1" cap="al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Організаційно-методичні основи</a:t>
            </a:r>
            <a:endParaRPr lang="ru-RU" sz="3600" b="1" cap="all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899592" y="980728"/>
            <a:ext cx="4104456" cy="4824536"/>
          </a:xfrm>
        </p:spPr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3200" dirty="0" smtClean="0">
                <a:solidFill>
                  <a:schemeClr val="tx2">
                    <a:lumMod val="50000"/>
                  </a:schemeClr>
                </a:solidFill>
              </a:rPr>
              <a:t>Тривалість навчального року -40 тижнів</a:t>
            </a:r>
          </a:p>
          <a:p>
            <a:pPr marL="0" indent="0" eaLnBrk="1" fontAlgn="auto" hangingPunct="1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3200" dirty="0" smtClean="0">
                <a:solidFill>
                  <a:schemeClr val="tx2">
                    <a:lumMod val="50000"/>
                  </a:schemeClr>
                </a:solidFill>
              </a:rPr>
              <a:t>Кількість тем на рік - 18</a:t>
            </a:r>
          </a:p>
          <a:p>
            <a:pPr marL="0" indent="0" eaLnBrk="1" fontAlgn="auto" hangingPunct="1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3200" dirty="0" smtClean="0">
                <a:solidFill>
                  <a:schemeClr val="tx2">
                    <a:lumMod val="50000"/>
                  </a:schemeClr>
                </a:solidFill>
              </a:rPr>
              <a:t>Тривалість теми – 2 тижні</a:t>
            </a:r>
          </a:p>
          <a:p>
            <a:pPr marL="0" indent="0" eaLnBrk="1" fontAlgn="auto" hangingPunct="1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3200" dirty="0" smtClean="0">
                <a:solidFill>
                  <a:schemeClr val="tx2">
                    <a:lumMod val="50000"/>
                  </a:schemeClr>
                </a:solidFill>
              </a:rPr>
              <a:t>Особливі теми – </a:t>
            </a:r>
            <a:r>
              <a:rPr lang="uk-UA" sz="3200" dirty="0" err="1" smtClean="0">
                <a:solidFill>
                  <a:schemeClr val="tx2">
                    <a:lumMod val="50000"/>
                  </a:schemeClr>
                </a:solidFill>
              </a:rPr>
              <a:t>“Знайомство”</a:t>
            </a:r>
            <a:endParaRPr lang="uk-UA" sz="3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eaLnBrk="1" fontAlgn="auto" hangingPunct="1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3200" dirty="0" smtClean="0">
                <a:solidFill>
                  <a:schemeClr val="tx2">
                    <a:lumMod val="50000"/>
                  </a:schemeClr>
                </a:solidFill>
              </a:rPr>
              <a:t>Розподіл освітнього навантаження – відповідає віковим особливостям дітей старшого дошкільного віку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35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864224" y="908720"/>
            <a:ext cx="3956248" cy="4896544"/>
          </a:xfrm>
        </p:spPr>
        <p:txBody>
          <a:bodyPr/>
          <a:lstStyle/>
          <a:p>
            <a:pPr marL="0" indent="0" eaLnBrk="1" fontAlgn="auto" hangingPunct="1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500" dirty="0" smtClean="0">
                <a:solidFill>
                  <a:schemeClr val="tx2">
                    <a:lumMod val="50000"/>
                  </a:schemeClr>
                </a:solidFill>
              </a:rPr>
              <a:t>Тривалість навчального року – 40 тижнів</a:t>
            </a:r>
          </a:p>
          <a:p>
            <a:pPr marL="0" indent="0" eaLnBrk="1" fontAlgn="auto" hangingPunct="1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500" dirty="0" smtClean="0">
                <a:solidFill>
                  <a:schemeClr val="tx2">
                    <a:lumMod val="50000"/>
                  </a:schemeClr>
                </a:solidFill>
              </a:rPr>
              <a:t>Кількість тем на рік - 13</a:t>
            </a:r>
          </a:p>
          <a:p>
            <a:pPr marL="0" indent="0" eaLnBrk="1" fontAlgn="auto" hangingPunct="1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500" dirty="0" smtClean="0">
                <a:solidFill>
                  <a:schemeClr val="tx2">
                    <a:lumMod val="50000"/>
                  </a:schemeClr>
                </a:solidFill>
              </a:rPr>
              <a:t>Тривалість  теми – 3 тижні</a:t>
            </a:r>
          </a:p>
          <a:p>
            <a:pPr marL="0" indent="0" eaLnBrk="1" fontAlgn="auto" hangingPunct="1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500" dirty="0" smtClean="0">
                <a:solidFill>
                  <a:schemeClr val="tx2">
                    <a:lumMod val="50000"/>
                  </a:schemeClr>
                </a:solidFill>
              </a:rPr>
              <a:t>Особливі теми – </a:t>
            </a:r>
            <a:r>
              <a:rPr lang="uk-UA" sz="2500" dirty="0" err="1" smtClean="0">
                <a:solidFill>
                  <a:schemeClr val="tx2">
                    <a:lumMod val="50000"/>
                  </a:schemeClr>
                </a:solidFill>
              </a:rPr>
              <a:t>“Знайомство”</a:t>
            </a:r>
            <a:r>
              <a:rPr lang="uk-UA" sz="25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uk-UA" sz="2500" dirty="0" err="1" smtClean="0">
                <a:solidFill>
                  <a:schemeClr val="tx2">
                    <a:lumMod val="50000"/>
                  </a:schemeClr>
                </a:solidFill>
              </a:rPr>
              <a:t>“Чомучки”</a:t>
            </a:r>
            <a:endParaRPr lang="uk-UA" sz="25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eaLnBrk="1" fontAlgn="auto" hangingPunct="1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500" dirty="0" smtClean="0">
                <a:solidFill>
                  <a:schemeClr val="tx2">
                    <a:lumMod val="50000"/>
                  </a:schemeClr>
                </a:solidFill>
              </a:rPr>
              <a:t>Розподіл освітнього навантаження – відповідає віковим особливостям дітей середнього дошкільного віку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74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44016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b="1" cap="al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Блочно-тематичне планування</a:t>
            </a:r>
            <a:br>
              <a:rPr lang="uk-UA" sz="3600" b="1" cap="al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b="1" cap="al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середній дошкільний вік</a:t>
            </a:r>
            <a:endParaRPr lang="ru-RU" sz="3600" b="1" cap="all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119808" y="1268760"/>
            <a:ext cx="3596208" cy="475252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3200" dirty="0" smtClean="0">
                <a:solidFill>
                  <a:schemeClr val="tx2">
                    <a:lumMod val="50000"/>
                  </a:schemeClr>
                </a:solidFill>
              </a:rPr>
              <a:t>Знайомство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3200" dirty="0" smtClean="0">
                <a:solidFill>
                  <a:schemeClr val="tx2">
                    <a:lumMod val="50000"/>
                  </a:schemeClr>
                </a:solidFill>
              </a:rPr>
              <a:t>Двір: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>Що є у дворі?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>Граємо у дворі.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>Домашні улюбленці на нашому дворі.</a:t>
            </a:r>
            <a:endParaRPr lang="uk-UA" sz="3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3200" dirty="0" smtClean="0">
                <a:solidFill>
                  <a:schemeClr val="tx2">
                    <a:lumMod val="50000"/>
                  </a:schemeClr>
                </a:solidFill>
              </a:rPr>
              <a:t>Дім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3200" dirty="0" smtClean="0">
                <a:solidFill>
                  <a:schemeClr val="tx2">
                    <a:lumMod val="50000"/>
                  </a:schemeClr>
                </a:solidFill>
              </a:rPr>
              <a:t>Сім’я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3200" dirty="0" smtClean="0">
                <a:solidFill>
                  <a:schemeClr val="tx2">
                    <a:lumMod val="50000"/>
                  </a:schemeClr>
                </a:solidFill>
              </a:rPr>
              <a:t>Шафка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3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32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152256" y="1340768"/>
            <a:ext cx="3596208" cy="468052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uk-UA" sz="3000" dirty="0" smtClean="0">
                <a:solidFill>
                  <a:schemeClr val="tx2">
                    <a:lumMod val="50000"/>
                  </a:schemeClr>
                </a:solidFill>
              </a:rPr>
              <a:t>Казка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uk-UA" sz="3000" dirty="0" smtClean="0">
                <a:solidFill>
                  <a:schemeClr val="tx2">
                    <a:lumMod val="50000"/>
                  </a:schemeClr>
                </a:solidFill>
              </a:rPr>
              <a:t>Кухня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uk-UA" sz="3000" dirty="0" smtClean="0">
                <a:solidFill>
                  <a:schemeClr val="tx2">
                    <a:lumMod val="50000"/>
                  </a:schemeClr>
                </a:solidFill>
              </a:rPr>
              <a:t>Здоров’я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uk-UA" sz="3000" dirty="0" smtClean="0">
                <a:solidFill>
                  <a:schemeClr val="tx2">
                    <a:lumMod val="50000"/>
                  </a:schemeClr>
                </a:solidFill>
              </a:rPr>
              <a:t>Ліс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uk-UA" sz="3000" dirty="0" smtClean="0">
                <a:solidFill>
                  <a:schemeClr val="tx2">
                    <a:lumMod val="50000"/>
                  </a:schemeClr>
                </a:solidFill>
              </a:rPr>
              <a:t>Магазин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uk-UA" sz="3000" dirty="0" smtClean="0">
                <a:solidFill>
                  <a:schemeClr val="tx2">
                    <a:lumMod val="50000"/>
                  </a:schemeClr>
                </a:solidFill>
              </a:rPr>
              <a:t>Дорога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uk-UA" sz="3000" dirty="0" smtClean="0">
                <a:solidFill>
                  <a:schemeClr val="tx2">
                    <a:lumMod val="50000"/>
                  </a:schemeClr>
                </a:solidFill>
              </a:rPr>
              <a:t>Море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uk-UA" sz="3000" dirty="0" err="1" smtClean="0">
                <a:solidFill>
                  <a:schemeClr val="tx2">
                    <a:lumMod val="50000"/>
                  </a:schemeClr>
                </a:solidFill>
              </a:rPr>
              <a:t>Чомучки</a:t>
            </a:r>
            <a:endParaRPr lang="ru-RU" sz="3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91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Рекомендації методичним службам</a:t>
            </a:r>
            <a:endParaRPr lang="uk-UA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Висвітлити питання підготовки програми «Впевнений старт» для середньої групи на методичних заходах</a:t>
            </a:r>
          </a:p>
          <a:p>
            <a:r>
              <a:rPr lang="uk-UA" dirty="0" smtClean="0"/>
              <a:t>Тренерам-експертам апробувати матеріали, отримані на семінарі</a:t>
            </a:r>
          </a:p>
          <a:p>
            <a:r>
              <a:rPr lang="uk-UA" dirty="0" smtClean="0"/>
              <a:t>Тренеру-експерту надати звіт про проведену роботу у своєму ЗДО до Центру </a:t>
            </a:r>
            <a:r>
              <a:rPr lang="uk-UA" dirty="0" smtClean="0"/>
              <a:t>громадянського виховання  </a:t>
            </a:r>
            <a:r>
              <a:rPr lang="uk-UA" dirty="0" smtClean="0"/>
              <a:t>(до 10.03.2019)</a:t>
            </a:r>
          </a:p>
          <a:p>
            <a:r>
              <a:rPr lang="uk-UA" b="1" dirty="0" smtClean="0">
                <a:solidFill>
                  <a:srgbClr val="C00000"/>
                </a:solidFill>
              </a:rPr>
              <a:t>Після додаткових рекомендацій організувати роботу тренерів-експертів у районі (місті, ОТГ)</a:t>
            </a:r>
            <a:endParaRPr lang="uk-U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7060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376</Words>
  <Application>Microsoft Office PowerPoint</Application>
  <PresentationFormat>Экран (4:3)</PresentationFormat>
  <Paragraphs>75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Перспективи реалізації проекту «Впевнений старт» для методичного супроводу закладів дошкільної освіти Харківської області, які працюють за програмою та програмно-методичним комплексом «Впевнений старт» </vt:lpstr>
      <vt:lpstr>  Постійно діючий науково-практичний семінар для педагогів закладів дошкільної освіти, які впроваджують освітню програму «Впевнений старт» та комплект навчально-методичного забезпечення до неї (спільно з Інститутом психології  імені                Г.С. Костюка Національної академії педагогічних наук України)   </vt:lpstr>
      <vt:lpstr>Вирішувалися завдання</vt:lpstr>
      <vt:lpstr>ВПЕВНЕНИЙ СТАРТ  СЕРЕДНІЙ ДОШКІЛЬНИЙ ВІК</vt:lpstr>
      <vt:lpstr>ОСВІТНЯ ПРОГРАМА</vt:lpstr>
      <vt:lpstr>НАВЧАЛЬНО-МЕТОДИЧНИЙ КОМПЛЕКТ</vt:lpstr>
      <vt:lpstr>Організаційно-методичні основи</vt:lpstr>
      <vt:lpstr>Блочно-тематичне планування середній дошкільний вік</vt:lpstr>
      <vt:lpstr>Рекомендації методичним службам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Перспективи реалізації проекту «Впевнений старт» для методичного супроводу закладів дошкільної освіти Харківської області, які працюють за програмою та програмно-методичним комплексом «Впевнений старт» </dc:title>
  <dc:creator>Алла Остапенко</dc:creator>
  <cp:lastModifiedBy>Алла Остапенко</cp:lastModifiedBy>
  <cp:revision>7</cp:revision>
  <cp:lastPrinted>2019-02-26T14:22:27Z</cp:lastPrinted>
  <dcterms:created xsi:type="dcterms:W3CDTF">2019-02-26T14:09:36Z</dcterms:created>
  <dcterms:modified xsi:type="dcterms:W3CDTF">2019-02-27T10:43:07Z</dcterms:modified>
</cp:coreProperties>
</file>