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9" r:id="rId4"/>
    <p:sldId id="288" r:id="rId5"/>
    <p:sldId id="290" r:id="rId6"/>
    <p:sldId id="281" r:id="rId7"/>
    <p:sldId id="283" r:id="rId8"/>
    <p:sldId id="282" r:id="rId9"/>
    <p:sldId id="291" r:id="rId10"/>
    <p:sldId id="285" r:id="rId11"/>
    <p:sldId id="292" r:id="rId12"/>
    <p:sldId id="296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163"/>
    <a:srgbClr val="4D310B"/>
    <a:srgbClr val="666633"/>
    <a:srgbClr val="5E5544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29" autoAdjust="0"/>
  </p:normalViewPr>
  <p:slideViewPr>
    <p:cSldViewPr>
      <p:cViewPr varScale="1">
        <p:scale>
          <a:sx n="88" d="100"/>
          <a:sy n="88" d="100"/>
        </p:scale>
        <p:origin x="7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9944694413198"/>
          <c:y val="5.6237292521533401E-2"/>
          <c:w val="0.87427598893888259"/>
          <c:h val="0.79861262060552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FF0000">
                    <a:lumMod val="99000"/>
                  </a:srgbClr>
                </a:gs>
                <a:gs pos="77000">
                  <a:srgbClr val="FFC000"/>
                </a:gs>
                <a:gs pos="100000">
                  <a:srgbClr val="002060">
                    <a:lumMod val="100000"/>
                  </a:srgb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4000">
                    <a:srgbClr val="FF0000">
                      <a:lumMod val="99000"/>
                    </a:srgbClr>
                  </a:gs>
                  <a:gs pos="8000">
                    <a:srgbClr val="FFC000"/>
                  </a:gs>
                  <a:gs pos="100000">
                    <a:srgbClr val="002060">
                      <a:lumMod val="10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93A-4758-AD3D-4F9090EB634F}"/>
              </c:ext>
            </c:extLst>
          </c:dPt>
          <c:dLbls>
            <c:dLbl>
              <c:idx val="0"/>
              <c:layout>
                <c:manualLayout>
                  <c:x val="-1.1110982756090211E-16"/>
                  <c:y val="2.68817204301075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2800" b="1" baseline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rPr>
                      <a:t>725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3A-4758-AD3D-4F9090EB63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>
                        <a:latin typeface="Calibri" panose="020F0502020204030204" pitchFamily="34" charset="0"/>
                      </a:rPr>
                      <a:t>709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3A-4758-AD3D-4F9090EB63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>
                        <a:latin typeface="Calibri" panose="020F0502020204030204" pitchFamily="34" charset="0"/>
                      </a:rPr>
                      <a:t>712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3A-4758-AD3D-4F9090EB634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>
                        <a:latin typeface="Calibri" panose="020F0502020204030204" pitchFamily="34" charset="0"/>
                      </a:rPr>
                      <a:t>707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3A-4758-AD3D-4F9090EB634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>
                        <a:latin typeface="Calibri" panose="020F0502020204030204" pitchFamily="34" charset="0"/>
                      </a:rPr>
                      <a:t>699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3A-4758-AD3D-4F9090EB634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>
                        <a:latin typeface="Calibri" panose="020F0502020204030204" pitchFamily="34" charset="0"/>
                      </a:rPr>
                      <a:t>681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3A-4758-AD3D-4F9090EB634F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</c:numCache>
            </c:numRef>
          </c:cat>
          <c:val>
            <c:numRef>
              <c:f>Лист1!$B$2:$B$7</c:f>
              <c:numCache>
                <c:formatCode>0.00%</c:formatCode>
                <c:ptCount val="6"/>
                <c:pt idx="0" formatCode="0%">
                  <c:v>0.68</c:v>
                </c:pt>
                <c:pt idx="1">
                  <c:v>0.67100000000000004</c:v>
                </c:pt>
                <c:pt idx="2">
                  <c:v>0.65900000000000003</c:v>
                </c:pt>
                <c:pt idx="3">
                  <c:v>0.64700000000000002</c:v>
                </c:pt>
                <c:pt idx="4">
                  <c:v>0.629</c:v>
                </c:pt>
                <c:pt idx="5">
                  <c:v>0.61599999999999999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3A-4758-AD3D-4F9090EB6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240922064"/>
        <c:axId val="1"/>
      </c:barChart>
      <c:catAx>
        <c:axId val="24092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62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"/>
        <c:noMultiLvlLbl val="0"/>
      </c:catAx>
      <c:valAx>
        <c:axId val="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ln w="642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1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922064"/>
        <c:crosses val="autoZero"/>
        <c:crossBetween val="between"/>
      </c:valAx>
      <c:spPr>
        <a:solidFill>
          <a:srgbClr val="FFC000">
            <a:alpha val="0"/>
          </a:srgbClr>
        </a:solidFill>
        <a:ln w="25687">
          <a:noFill/>
        </a:ln>
      </c:spPr>
    </c:plotArea>
    <c:plotVisOnly val="1"/>
    <c:dispBlanksAs val="gap"/>
    <c:showDLblsOverMax val="0"/>
  </c:chart>
  <c:spPr>
    <a:gradFill flip="none" rotWithShape="1">
      <a:gsLst>
        <a:gs pos="99000">
          <a:srgbClr val="F5C163">
            <a:alpha val="0"/>
            <a:lumMod val="20000"/>
          </a:srgbClr>
        </a:gs>
        <a:gs pos="100000">
          <a:srgbClr val="FFC000"/>
        </a:gs>
      </a:gsLst>
      <a:path path="circle">
        <a:fillToRect l="100000" t="100000"/>
      </a:path>
      <a:tileRect r="-100000" b="-100000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78FFBE-3444-4E64-A2DF-A0683D7BB97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78FFBE-3444-4E64-A2DF-A0683D7BB971}" type="slidenum">
              <a:rPr lang="ru-RU" altLang="uk-UA" smtClean="0"/>
              <a:pPr>
                <a:defRPr/>
              </a:pPr>
              <a:t>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0537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347129-1CF9-47C6-B143-6B05CE483DA5}" type="slidenum">
              <a:rPr lang="ru-RU" sz="1200"/>
              <a:pPr algn="r"/>
              <a:t>3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2571-DD49-4799-9D48-E93A2A13FD2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EFDC-B1B2-4379-A636-E06138FCBE2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B0F16-1809-4F9A-8EE5-E0DE07E48DC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7948-8C9D-46CF-872D-FC4EF9E893A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2292-92E0-47F7-8415-38AB6AEE86E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2B601-5E9A-4FDB-84DC-F97058E0908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E04D6-44D4-4FC6-B561-E5B900C6EA1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E48A-97C5-4230-8C23-D93B4401C41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AFDF-A4A1-4E8B-98C2-D7814133390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CEA73-895C-4D17-9C48-BB2D8AFC95C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CE22F-D30A-4D20-A133-35E08A0851B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60C268-ABF9-4267-B81B-AD1486AD41B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534400" cy="3733800"/>
          </a:xfrm>
        </p:spPr>
        <p:txBody>
          <a:bodyPr anchor="ctr"/>
          <a:lstStyle/>
          <a:p>
            <a:pPr eaLnBrk="1" hangingPunct="1"/>
            <a:r>
              <a:rPr lang="uk-UA" alt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 </a:t>
            </a:r>
            <a:r>
              <a:rPr lang="ru-RU" alt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</a:t>
            </a:r>
            <a:r>
              <a:rPr lang="uk-UA" alt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кісної доступної </a:t>
            </a:r>
            <a:r>
              <a:rPr lang="ru-RU" alt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дошкiльної освiти </a:t>
            </a:r>
            <a:r>
              <a:rPr lang="uk-UA" alt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uk-UA" altLang="ru-RU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ru-RU" altLang="uk-UA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7763" y="4724400"/>
            <a:ext cx="6400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Руднєва С.М., головний спеціаліст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відділу дошкільної, загальної середньої,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корекційної та позашкільної освіти  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Департаменту науки і  освіти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alt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Харківської обласної державної адміністрації</a:t>
            </a:r>
            <a:endParaRPr lang="ru-RU" alt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УВАГА!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54562"/>
          </a:xfrm>
        </p:spPr>
        <p:txBody>
          <a:bodyPr/>
          <a:lstStyle/>
          <a:p>
            <a:pPr algn="ctr">
              <a:spcBef>
                <a:spcPts val="600"/>
              </a:spcBef>
              <a:buFontTx/>
              <a:buNone/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Лист Міністерства охорони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здоров'я України </a:t>
            </a:r>
          </a:p>
          <a:p>
            <a:pPr algn="ctr">
              <a:buFontTx/>
              <a:buNone/>
              <a:defRPr/>
            </a:pPr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від 24.04.2018 № 111-01/123</a:t>
            </a:r>
          </a:p>
          <a:p>
            <a:pPr algn="ctr">
              <a:buFontTx/>
              <a:buNone/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(надає роз'яснення щодо використання медичних форм для зарахування дітей до закладів дошкільної освіти) 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uk-UA" alt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УВАГА!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b="1" dirty="0">
                <a:latin typeface="Calibri" pitchFamily="34" charset="0"/>
              </a:rPr>
              <a:t>Лист Міністерства освіти і науки України, Міністерства охорони здоров'я України                                      № №1/9-537  05.2-11/235301             від 06 вересня 2018 року</a:t>
            </a:r>
          </a:p>
          <a:p>
            <a:pPr algn="ctr">
              <a:buFontTx/>
              <a:buNone/>
            </a:pPr>
            <a:r>
              <a:rPr lang="uk-UA" sz="4400" b="1" i="1" dirty="0">
                <a:latin typeface="Calibri" pitchFamily="34" charset="0"/>
              </a:rPr>
              <a:t>"Щодо напруженої епідемічної ситуації"</a:t>
            </a:r>
            <a:endParaRPr lang="ru-RU" sz="44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676400"/>
          </a:xfrm>
        </p:spPr>
        <p:txBody>
          <a:bodyPr anchor="t"/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Наказ Міністерства освіти і науки України від 08 червня 2018 року № 609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388620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4000" b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uk-UA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Пpо</a:t>
            </a:r>
            <a:r>
              <a:rPr lang="uk-UA" sz="4000" b="1" dirty="0">
                <a:latin typeface="Calibri" panose="020F0502020204030204" pitchFamily="34" charset="0"/>
                <a:cs typeface="Calibri" panose="020F0502020204030204" pitchFamily="34" charset="0"/>
              </a:rPr>
              <a:t> затвердження Примірного положення про команду психолого-педагогічного супроводу дитини з особливими освітніми потребами в закладі загальної середньої та дошкільної освіти"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295400"/>
          </a:xfrm>
        </p:spPr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Проект наказу Міністерства        освіти і науки України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uk-UA" b="1" dirty="0"/>
              <a:t>"</a:t>
            </a:r>
            <a:r>
              <a:rPr lang="uk-UA" sz="3600" b="1" dirty="0">
                <a:latin typeface="Calibri" pitchFamily="34" charset="0"/>
              </a:rPr>
              <a:t>ПОРЯДОК зарахування, відрахування та переведення вихованців до державних та комунальних закладів освіти для здобуття дошкільної освіти"</a:t>
            </a:r>
          </a:p>
          <a:p>
            <a:pPr>
              <a:buFontTx/>
              <a:buNone/>
            </a:pPr>
            <a:r>
              <a:rPr lang="uk-UA" b="1" i="1" dirty="0">
                <a:latin typeface="Calibri" pitchFamily="34" charset="0"/>
              </a:rPr>
              <a:t>(громадське обговорення)</a:t>
            </a:r>
            <a:endParaRPr lang="ru-RU" b="1" i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Для громадського обговорення  готуються проекти: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4297362"/>
          </a:xfrm>
        </p:spPr>
        <p:txBody>
          <a:bodyPr/>
          <a:lstStyle/>
          <a:p>
            <a:r>
              <a:rPr lang="uk-UA" sz="3600" b="1" dirty="0">
                <a:latin typeface="Calibri" pitchFamily="34" charset="0"/>
              </a:rPr>
              <a:t>В новій редакції Закон України "Про дошкільну освіту"</a:t>
            </a:r>
          </a:p>
          <a:p>
            <a:r>
              <a:rPr lang="uk-UA" sz="3600" b="1" dirty="0">
                <a:latin typeface="Calibri" pitchFamily="34" charset="0"/>
              </a:rPr>
              <a:t>Положення про заклад дошкільної освіти</a:t>
            </a:r>
          </a:p>
          <a:p>
            <a:r>
              <a:rPr lang="uk-UA" sz="3600" b="1" dirty="0">
                <a:latin typeface="Calibri" pitchFamily="34" charset="0"/>
              </a:rPr>
              <a:t>Положення про форми здобуття дошкільної освіти</a:t>
            </a:r>
            <a:endParaRPr lang="ru-RU" sz="36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Втратили чинність накази МОНУ: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uk-UA" sz="3600" b="1" dirty="0">
                <a:latin typeface="Calibri" pitchFamily="34" charset="0"/>
              </a:rPr>
              <a:t>від 26 квітня 2011 року № 398</a:t>
            </a:r>
          </a:p>
          <a:p>
            <a:pPr>
              <a:buFontTx/>
              <a:buNone/>
            </a:pPr>
            <a:r>
              <a:rPr lang="uk-UA" sz="3600" dirty="0">
                <a:latin typeface="Calibri" pitchFamily="34" charset="0"/>
              </a:rPr>
              <a:t>"Про затвердження Примірного положення про батьківські комітети (раду) дошкільного навчального закладу"</a:t>
            </a:r>
          </a:p>
          <a:p>
            <a:r>
              <a:rPr lang="uk-UA" sz="3600" b="1" dirty="0">
                <a:latin typeface="Calibri" pitchFamily="34" charset="0"/>
              </a:rPr>
              <a:t>від 24 квітня 2003 року № 257</a:t>
            </a:r>
            <a:r>
              <a:rPr lang="uk-UA" sz="3600" dirty="0">
                <a:latin typeface="Calibri" pitchFamily="34" charset="0"/>
              </a:rPr>
              <a:t> </a:t>
            </a:r>
          </a:p>
          <a:p>
            <a:pPr>
              <a:buFontTx/>
              <a:buNone/>
            </a:pPr>
            <a:r>
              <a:rPr lang="uk-UA" sz="3600" dirty="0">
                <a:latin typeface="Calibri" pitchFamily="34" charset="0"/>
              </a:rPr>
              <a:t>"Про затвердження Примірного статуту дошкільного навчального закладу "</a:t>
            </a:r>
          </a:p>
          <a:p>
            <a:pPr>
              <a:buFontTx/>
              <a:buNone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399"/>
            <a:ext cx="8229600" cy="1302327"/>
          </a:xfrm>
        </p:spPr>
        <p:txBody>
          <a:bodyPr/>
          <a:lstStyle/>
          <a:p>
            <a:pPr eaLnBrk="1" hangingPunct="1"/>
            <a:r>
              <a:rPr lang="uk-UA" altLang="uk-UA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Кількість </a:t>
            </a:r>
            <a:r>
              <a:rPr lang="uk-UA" alt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 різних типів</a:t>
            </a:r>
          </a:p>
        </p:txBody>
      </p:sp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548200"/>
              </p:ext>
            </p:extLst>
          </p:nvPr>
        </p:nvGraphicFramePr>
        <p:xfrm>
          <a:off x="457200" y="1454727"/>
          <a:ext cx="8610600" cy="525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106" y="381000"/>
            <a:ext cx="8713787" cy="5791200"/>
          </a:xfrm>
        </p:spPr>
        <p:txBody>
          <a:bodyPr anchor="t"/>
          <a:lstStyle/>
          <a:p>
            <a:r>
              <a:rPr lang="uk-UA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Розпорядження Кабінету Міністрів України від 06.12.2017 № 871-р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"Про затвердження плану дій на 2017 – 2019 роки поетапного створення додаткових місць                   у закладах освіти                                для дітей дошкільного віку"</a:t>
            </a:r>
            <a:endParaRPr lang="ru-RU" b="1" dirty="0">
              <a:solidFill>
                <a:srgbClr val="4A452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565150" y="157163"/>
            <a:ext cx="8229600" cy="1900237"/>
          </a:xfrm>
        </p:spPr>
        <p:txBody>
          <a:bodyPr/>
          <a:lstStyle/>
          <a:p>
            <a:r>
              <a:rPr lang="uk-UA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Регіональний план створення додаткових місць для дітей дошкільного віку </a:t>
            </a: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438400"/>
            <a:ext cx="8496300" cy="4159250"/>
          </a:xfrm>
        </p:spPr>
        <p:txBody>
          <a:bodyPr/>
          <a:lstStyle/>
          <a:p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2017 – 18 </a:t>
            </a:r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ЗДО, 44 </a:t>
            </a: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додаткові групи,   1951 місце</a:t>
            </a:r>
          </a:p>
          <a:p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2018 – 26 ЗДО, 21 додаткова група,	 1664 місця</a:t>
            </a:r>
          </a:p>
          <a:p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2019 – 11 ЗДО, 28 додаткових груп,         1116 місць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8305800" cy="1858962"/>
          </a:xfrm>
        </p:spPr>
        <p:txBody>
          <a:bodyPr/>
          <a:lstStyle/>
          <a:p>
            <a:r>
              <a:rPr lang="uk-UA" alt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Факт виконання Регіонального плану створення додаткових місць для дітей дошкільного віку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362200"/>
            <a:ext cx="7010400" cy="4191000"/>
          </a:xfrm>
        </p:spPr>
        <p:txBody>
          <a:bodyPr/>
          <a:lstStyle/>
          <a:p>
            <a:r>
              <a:rPr lang="uk-UA" sz="4000" b="1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uk-UA" sz="4000" b="1" dirty="0">
                <a:latin typeface="Calibri" panose="020F0502020204030204" pitchFamily="34" charset="0"/>
                <a:cs typeface="Calibri" panose="020F0502020204030204" pitchFamily="34" charset="0"/>
              </a:rPr>
              <a:t>відкрито </a:t>
            </a: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 </a:t>
            </a:r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ЗДО,                                                                                                                                                            53 </a:t>
            </a: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додаткові групи,                створено 2289 місць </a:t>
            </a:r>
          </a:p>
          <a:p>
            <a:r>
              <a:rPr lang="ru-RU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2018 </a:t>
            </a:r>
            <a:r>
              <a:rPr lang="uk-UA" sz="4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uk-UA" alt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за 10 місяців відкрито           14 ЗДО, 27 додаткових груп, створено 1201 місце	</a:t>
            </a:r>
            <a:endParaRPr lang="uk-UA" sz="4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Bef>
                <a:spcPts val="800"/>
              </a:spcBef>
              <a:buFontTx/>
              <a:buAutoNum type="arabicPeriod"/>
              <a:defRPr/>
            </a:pPr>
            <a:r>
              <a:rPr lang="uk-UA" b="1" u="sng" dirty="0">
                <a:latin typeface="Calibri" panose="020F0502020204030204" pitchFamily="34" charset="0"/>
                <a:cs typeface="Calibri" panose="020F0502020204030204" pitchFamily="34" charset="0"/>
              </a:rPr>
              <a:t>Закон України "Про освіту"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800"/>
              </a:spcBef>
              <a:buFontTx/>
              <a:buAutoNum type="arabicPeriod"/>
              <a:defRPr/>
            </a:pPr>
            <a:r>
              <a:rPr lang="uk-UA" i="1" dirty="0">
                <a:latin typeface="Calibri" panose="020F0502020204030204" pitchFamily="34" charset="0"/>
                <a:cs typeface="Calibri" panose="020F0502020204030204" pitchFamily="34" charset="0"/>
              </a:rPr>
              <a:t>Стаття 62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"Органи управління у сфері освіти" (1. До органів управління у сфері освіти належать: … державні органи, яким підпорядковані заклади освіти; </a:t>
            </a:r>
            <a:r>
              <a:rPr lang="uk-UA" b="1" i="1" dirty="0">
                <a:latin typeface="Calibri" panose="020F0502020204030204" pitchFamily="34" charset="0"/>
                <a:cs typeface="Calibri" panose="020F0502020204030204" pitchFamily="34" charset="0"/>
              </a:rPr>
              <a:t>органи місцевого самоврядування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Tx/>
              <a:buNone/>
              <a:defRPr/>
            </a:pPr>
            <a:r>
              <a:rPr lang="uk-UA" i="1" dirty="0">
                <a:latin typeface="Calibri" panose="020F0502020204030204" pitchFamily="34" charset="0"/>
                <a:cs typeface="Calibri" panose="020F0502020204030204" pitchFamily="34" charset="0"/>
              </a:rPr>
              <a:t>Стаття 66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"Повноваження </a:t>
            </a:r>
            <a:r>
              <a:rPr lang="uk-UA" i="1" dirty="0">
                <a:latin typeface="Calibri" panose="020F0502020204030204" pitchFamily="34" charset="0"/>
                <a:cs typeface="Calibri" panose="020F0502020204030204" pitchFamily="34" charset="0"/>
              </a:rPr>
              <a:t>органів місцевого самоврядування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…"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Tx/>
              <a:buNone/>
              <a:defRPr/>
            </a:pP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(2. Районні, міські ради та ради об’єднаних територіальних громад: … </a:t>
            </a:r>
            <a:r>
              <a:rPr lang="uk-UA" b="1" i="1" dirty="0">
                <a:latin typeface="Calibri" panose="020F0502020204030204" pitchFamily="34" charset="0"/>
                <a:cs typeface="Calibri" panose="020F0502020204030204" pitchFamily="34" charset="0"/>
              </a:rPr>
              <a:t>ведуть облік дітей дошкільного віку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uk-UA" b="1" u="sng" dirty="0">
                <a:latin typeface="Calibri" pitchFamily="34" charset="0"/>
                <a:cs typeface="Calibri" pitchFamily="34" charset="0"/>
              </a:rPr>
              <a:t>2. Закон України "Про дошкільну освіту"</a:t>
            </a:r>
            <a:r>
              <a:rPr lang="uk-UA" b="1" dirty="0">
                <a:latin typeface="Calibri" pitchFamily="34" charset="0"/>
                <a:cs typeface="Calibri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uk-UA" i="1" dirty="0">
                <a:latin typeface="Calibri" pitchFamily="34" charset="0"/>
                <a:cs typeface="Calibri" pitchFamily="34" charset="0"/>
              </a:rPr>
              <a:t>Стаття 17</a:t>
            </a:r>
            <a:r>
              <a:rPr lang="uk-UA" dirty="0">
                <a:latin typeface="Calibri" pitchFamily="34" charset="0"/>
                <a:cs typeface="Calibri" pitchFamily="34" charset="0"/>
              </a:rPr>
              <a:t> "Органи управління системою дошкільної освіти"                               (Управління системою дошкільної освіти здійснюють: … обласні, міські, районні державні адміністрації; </a:t>
            </a:r>
            <a:r>
              <a:rPr lang="uk-UA" i="1" dirty="0">
                <a:latin typeface="Calibri" pitchFamily="34" charset="0"/>
                <a:cs typeface="Calibri" pitchFamily="34" charset="0"/>
              </a:rPr>
              <a:t>органи місцевого самоврядування</a:t>
            </a:r>
            <a:r>
              <a:rPr lang="uk-UA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800"/>
              </a:spcAft>
              <a:buFontTx/>
              <a:buNone/>
            </a:pPr>
            <a:r>
              <a:rPr lang="uk-UA" i="1" dirty="0">
                <a:latin typeface="Calibri" pitchFamily="34" charset="0"/>
                <a:cs typeface="Calibri" pitchFamily="34" charset="0"/>
              </a:rPr>
              <a:t>Стаття 18</a:t>
            </a:r>
            <a:r>
              <a:rPr lang="uk-UA" dirty="0">
                <a:latin typeface="Calibri" pitchFamily="34" charset="0"/>
                <a:cs typeface="Calibri" pitchFamily="34" charset="0"/>
              </a:rPr>
              <a:t> "Основні завдання органів управління системою дошкільної освіти"                        (Основними завданнями органів управління системою дошкільної освіти є: … </a:t>
            </a:r>
            <a:r>
              <a:rPr lang="uk-UA" b="1" i="1" dirty="0">
                <a:latin typeface="Calibri" pitchFamily="34" charset="0"/>
                <a:cs typeface="Calibri" pitchFamily="34" charset="0"/>
              </a:rPr>
              <a:t>ведення обліку дітей дошкільного віку</a:t>
            </a:r>
            <a:r>
              <a:rPr lang="uk-UA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ru-RU" sz="2800" dirty="0"/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876800"/>
          </a:xfrm>
        </p:spPr>
        <p:txBody>
          <a:bodyPr/>
          <a:lstStyle/>
          <a:p>
            <a:pPr>
              <a:buFontTx/>
              <a:buNone/>
            </a:pPr>
            <a:r>
              <a:rPr lang="uk-UA" sz="2800" b="1" u="sng">
                <a:latin typeface="Calibri" pitchFamily="34" charset="0"/>
                <a:cs typeface="Calibri" pitchFamily="34" charset="0"/>
              </a:rPr>
              <a:t>3. Закон України  </a:t>
            </a:r>
          </a:p>
          <a:p>
            <a:pPr>
              <a:buFontTx/>
              <a:buNone/>
            </a:pPr>
            <a:r>
              <a:rPr lang="uk-UA" sz="2800" b="1" u="sng">
                <a:latin typeface="Calibri" pitchFamily="34" charset="0"/>
                <a:cs typeface="Calibri" pitchFamily="34" charset="0"/>
              </a:rPr>
              <a:t>"Про місцеве самоврядування в Україні"</a:t>
            </a:r>
          </a:p>
          <a:p>
            <a:pPr>
              <a:buFontTx/>
              <a:buNone/>
            </a:pPr>
            <a:r>
              <a:rPr lang="uk-UA" sz="2800" i="1">
                <a:latin typeface="Calibri" pitchFamily="34" charset="0"/>
                <a:cs typeface="Calibri" pitchFamily="34" charset="0"/>
              </a:rPr>
              <a:t>Стаття 32</a:t>
            </a:r>
            <a:r>
              <a:rPr lang="uk-UA" sz="2800"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>
                <a:latin typeface="Calibri" pitchFamily="34" charset="0"/>
                <a:cs typeface="Calibri" pitchFamily="34" charset="0"/>
              </a:rPr>
              <a:t>Повноваження у сфері освіти, охорони здоров'я, культури, фізкультури і спорту</a:t>
            </a:r>
          </a:p>
          <a:p>
            <a:pPr>
              <a:buFontTx/>
              <a:buNone/>
            </a:pPr>
            <a:r>
              <a:rPr lang="uk-UA" sz="2800">
                <a:latin typeface="Calibri" pitchFamily="34" charset="0"/>
                <a:cs typeface="Calibri" pitchFamily="34" charset="0"/>
              </a:rPr>
              <a:t>До відання виконавчих органів сільських, селищних, міських рад належать:</a:t>
            </a:r>
          </a:p>
          <a:p>
            <a:pPr>
              <a:buFontTx/>
              <a:buNone/>
            </a:pPr>
            <a:r>
              <a:rPr lang="uk-UA" sz="2800">
                <a:latin typeface="Calibri" pitchFamily="34" charset="0"/>
                <a:cs typeface="Calibri" pitchFamily="34" charset="0"/>
              </a:rPr>
              <a:t>б) делеговані повноваження:</a:t>
            </a:r>
            <a:endParaRPr lang="uk-UA" sz="2800" i="1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r>
              <a:rPr lang="uk-UA" sz="2800" b="1" i="1">
                <a:latin typeface="Calibri" pitchFamily="34" charset="0"/>
                <a:cs typeface="Calibri" pitchFamily="34" charset="0"/>
              </a:rPr>
              <a:t>4) організація обліку дітей дошкільного та шкільного віку</a:t>
            </a:r>
            <a:endParaRPr lang="uk-UA" sz="2800">
              <a:latin typeface="Calibri" pitchFamily="34" charset="0"/>
              <a:cs typeface="Calibri" pitchFamily="34" charset="0"/>
            </a:endParaRPr>
          </a:p>
          <a:p>
            <a:endParaRPr lang="ru-RU" sz="2400"/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Нормативне забезпечення щодо обліку дітей дошкільного віку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154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3600" b="1" dirty="0">
                <a:latin typeface="Calibri" pitchFamily="34" charset="0"/>
              </a:rPr>
              <a:t>4. </a:t>
            </a:r>
            <a:r>
              <a:rPr lang="uk-UA" sz="3600" b="1" u="sng" dirty="0">
                <a:latin typeface="Calibri" pitchFamily="34" charset="0"/>
              </a:rPr>
              <a:t>Постанова Кабінету Міністрів України             від 19 вересня 2018 р. № 806</a:t>
            </a:r>
          </a:p>
          <a:p>
            <a:pPr algn="ctr">
              <a:buFontTx/>
              <a:buNone/>
            </a:pPr>
            <a:r>
              <a:rPr lang="uk-UA" sz="3600" b="1" i="1" dirty="0">
                <a:latin typeface="Calibri" pitchFamily="34" charset="0"/>
              </a:rPr>
              <a:t>"Про внесення змін до постанови           Кабінету Міністрів України                     від 13 вересня 2017 р. № 684"</a:t>
            </a:r>
            <a:endParaRPr lang="ru-RU" sz="36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1749</TotalTime>
  <Words>560</Words>
  <Application>Microsoft Office PowerPoint</Application>
  <PresentationFormat>Экран (4:3)</PresentationFormat>
  <Paragraphs>64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Оформление по умолчанию</vt:lpstr>
      <vt:lpstr>Нормативне забезпечення щодо  якісної доступної дошкiльної освiти   </vt:lpstr>
      <vt:lpstr>Кількість ЗДО різних типів</vt:lpstr>
      <vt:lpstr>Розпорядження Кабінету Міністрів України від 06.12.2017 № 871-р   "Про затвердження плану дій на 2017 – 2019 роки поетапного створення додаткових місць                   у закладах освіти                                для дітей дошкільного віку"</vt:lpstr>
      <vt:lpstr>Регіональний план створення додаткових місць для дітей дошкільного віку </vt:lpstr>
      <vt:lpstr>Факт виконання Регіонального плану створення додаткових місць для дітей дошкільного віку</vt:lpstr>
      <vt:lpstr>Нормативне забезпечення щодо обліку дітей дошкільного віку</vt:lpstr>
      <vt:lpstr>Нормативне забезпечення щодо обліку дітей дошкільного віку</vt:lpstr>
      <vt:lpstr>Нормативне забезпечення щодо обліку дітей дошкільного віку</vt:lpstr>
      <vt:lpstr>Нормативне забезпечення щодо обліку дітей дошкільного віку</vt:lpstr>
      <vt:lpstr>УВАГА!</vt:lpstr>
      <vt:lpstr>УВАГА!</vt:lpstr>
      <vt:lpstr>Наказ Міністерства освіти і науки України від 08 червня 2018 року № 609 </vt:lpstr>
      <vt:lpstr>Проект наказу Міністерства        освіти і науки України</vt:lpstr>
      <vt:lpstr>Для громадського обговорення  готуються проекти:</vt:lpstr>
      <vt:lpstr>Втратили чинність накази МОНУ: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руднева</dc:creator>
  <cp:lastModifiedBy>Михаил Руднев</cp:lastModifiedBy>
  <cp:revision>95</cp:revision>
  <cp:lastPrinted>1601-01-01T00:00:00Z</cp:lastPrinted>
  <dcterms:created xsi:type="dcterms:W3CDTF">2017-06-02T14:50:46Z</dcterms:created>
  <dcterms:modified xsi:type="dcterms:W3CDTF">2018-10-30T20:54:28Z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