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71" r:id="rId4"/>
    <p:sldId id="265" r:id="rId5"/>
    <p:sldId id="273" r:id="rId6"/>
    <p:sldId id="275" r:id="rId7"/>
    <p:sldId id="274" r:id="rId8"/>
    <p:sldId id="277" r:id="rId9"/>
    <p:sldId id="278" r:id="rId10"/>
    <p:sldId id="266" r:id="rId11"/>
    <p:sldId id="267" r:id="rId12"/>
    <p:sldId id="268" r:id="rId13"/>
    <p:sldId id="279" r:id="rId14"/>
    <p:sldId id="281" r:id="rId15"/>
    <p:sldId id="282" r:id="rId16"/>
    <p:sldId id="283" r:id="rId17"/>
    <p:sldId id="285" r:id="rId18"/>
    <p:sldId id="286" r:id="rId19"/>
    <p:sldId id="288" r:id="rId20"/>
    <p:sldId id="289" r:id="rId21"/>
    <p:sldId id="287" r:id="rId22"/>
    <p:sldId id="290" r:id="rId23"/>
    <p:sldId id="291" r:id="rId24"/>
    <p:sldId id="292" r:id="rId25"/>
    <p:sldId id="293" r:id="rId26"/>
    <p:sldId id="2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39A"/>
    <a:srgbClr val="750548"/>
    <a:srgbClr val="421C5E"/>
    <a:srgbClr val="166709"/>
    <a:srgbClr val="26AD0F"/>
    <a:srgbClr val="05532E"/>
    <a:srgbClr val="044426"/>
    <a:srgbClr val="0674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0A21E9-D67D-497B-892E-B7EC440F03B0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2150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F14C07-6073-49DE-A89F-562C481E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A265-42B4-46B1-AEC8-1991CC8309A7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A9B-AC9C-457D-9D9F-2E8E4B225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03FC-1792-46F3-883C-6E30D255C100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F290-14C6-40D2-87E1-E540550C5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F85C-240C-4C50-B1A6-B1C3856D47E4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ED4B-952A-4C4C-AD9C-BF4E104D8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2853-1303-4204-BE9B-611AF45BCFC7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97D5-4406-469A-B91B-7EE2180A5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F9C0-130D-42C6-9069-DE6D08D11A26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75A0-040A-44CA-B1D1-535DB6B9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0C9C-0E01-45DA-A478-08373C25129A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DD60-6D9F-4D00-BAEA-187198D55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A65C-6855-4E4B-BE8B-413B1196C30C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B0FB-EAB7-4761-A329-1D7459AC9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E776-03C5-4ECD-A40F-011A7F05144F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C066-46AD-4005-8FDB-7552C9BA9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3FAC-3FC5-4179-94F0-2F110592B5C2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2348-E935-40CF-B5A7-5C72E158F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2DA-9A54-49C5-A703-4E5C98CC88AE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E13B-7324-49D5-89A9-99AD49FCF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EC64-BCD4-4D08-8210-8117DC0E5E64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458D-9BC8-495D-B786-7FAA70A58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7FDC-AB39-48A2-BFB3-2BC97AEE3BFE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FC03-CFA3-4977-B205-CA045E56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FDFB-41A3-4FC5-856C-2D2DBE3F2B44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83DA-16DC-4713-85F4-BB1E6D3FF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4751-F117-4A5C-B61B-704A2E41A6F4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7800-2F82-4D9B-A6D1-B270B492C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148E-0E2A-46E2-B2BC-19239D5E3653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D4F7-14F9-4CB7-9716-2A3BE78E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16AE-EF1A-4A9C-96BC-2A839C1D1302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F012-BD91-4546-9F44-A942DF10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EF70A-C6EB-4D76-AE6C-612929F34FA7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775C4-3915-42DE-9F99-4A8FB22B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4294967295"/>
          </p:nvPr>
        </p:nvSpPr>
        <p:spPr>
          <a:xfrm rot="20774942">
            <a:off x="2268538" y="4221163"/>
            <a:ext cx="4889500" cy="1312862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b="1" i="1" smtClean="0">
                <a:latin typeface="Calibri" pitchFamily="34" charset="0"/>
                <a:cs typeface="Times New Roman" pitchFamily="18" charset="0"/>
              </a:rPr>
              <a:t>Коваленко В.О.,</a:t>
            </a:r>
          </a:p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z="2000" b="1" i="1" smtClean="0">
                <a:latin typeface="Calibri" pitchFamily="34" charset="0"/>
                <a:cs typeface="Times New Roman" pitchFamily="18" charset="0"/>
              </a:rPr>
              <a:t> головний спеціаліст відділу нормативності та якості освіти управління освіти і науки Департаменту науки і освіти ХОДА</a:t>
            </a:r>
            <a:endParaRPr lang="ru-RU" sz="2000" b="1" i="1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58" name="Заголовок 1"/>
          <p:cNvSpPr txBox="1">
            <a:spLocks/>
          </p:cNvSpPr>
          <p:nvPr/>
        </p:nvSpPr>
        <p:spPr bwMode="auto">
          <a:xfrm rot="-884014">
            <a:off x="1619250" y="1773238"/>
            <a:ext cx="53959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hlink"/>
                </a:solidFill>
                <a:latin typeface="Calibri" pitchFamily="34" charset="0"/>
              </a:rPr>
              <a:t>Про ІІ етап Всеукраїнського конкурс-захисту науково-дослідницьких робіт учнів-членів Малої академії наук України: здобутки, проблеми і перспективи</a:t>
            </a:r>
            <a:endParaRPr lang="ru-RU" sz="28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  <a:latin typeface="Times New Roman" pitchFamily="18" charset="0"/>
                <a:cs typeface="Times New Roman" pitchFamily="18" charset="0"/>
              </a:rPr>
              <a:t>Результати участі в конкурсі-захисті МАН</a:t>
            </a:r>
            <a:endParaRPr lang="ru-RU" sz="3200" b="1" smtClean="0">
              <a:solidFill>
                <a:srgbClr val="F513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" y="981075"/>
            <a:ext cx="8464550" cy="5184775"/>
          </a:xfrm>
        </p:spPr>
        <p:txBody>
          <a:bodyPr/>
          <a:lstStyle/>
          <a:p>
            <a:pPr eaLnBrk="1" hangingPunct="1"/>
            <a:r>
              <a:rPr lang="uk-UA" sz="2000" u="sng" smtClean="0">
                <a:cs typeface="Times New Roman" pitchFamily="18" charset="0"/>
              </a:rPr>
              <a:t>Протягом останніх двох років стабільні результати участі                                      в конкурсі-захисті демонструють учні</a:t>
            </a:r>
          </a:p>
          <a:p>
            <a:pPr eaLnBrk="1" hangingPunct="1"/>
            <a:r>
              <a:rPr lang="uk-UA" sz="2000" smtClean="0">
                <a:cs typeface="Times New Roman" pitchFamily="18" charset="0"/>
              </a:rPr>
              <a:t>Балаклійського, 	Краснокутського, 	Дзержинського, Жовтневого, 		Ленінського, 		Московського, Червонозаводського районів.</a:t>
            </a:r>
          </a:p>
          <a:p>
            <a:pPr eaLnBrk="1" hangingPunct="1"/>
            <a:endParaRPr lang="uk-UA" sz="2000" smtClean="0">
              <a:cs typeface="Times New Roman" pitchFamily="18" charset="0"/>
            </a:endParaRPr>
          </a:p>
          <a:p>
            <a:pPr eaLnBrk="1" hangingPunct="1"/>
            <a:r>
              <a:rPr lang="uk-UA" sz="2000" u="sng" smtClean="0">
                <a:cs typeface="Times New Roman" pitchFamily="18" charset="0"/>
              </a:rPr>
              <a:t>Позитивна динаміка зростання кількості переможців конкурсу-захисту спостерігається в </a:t>
            </a:r>
          </a:p>
          <a:p>
            <a:pPr eaLnBrk="1" hangingPunct="1"/>
            <a:r>
              <a:rPr lang="uk-UA" sz="2000" smtClean="0">
                <a:cs typeface="Times New Roman" pitchFamily="18" charset="0"/>
              </a:rPr>
              <a:t>Нововодолазькому (на 50%), 		Барвінківському (на 38%), </a:t>
            </a:r>
          </a:p>
          <a:p>
            <a:pPr eaLnBrk="1" hangingPunct="1"/>
            <a:r>
              <a:rPr lang="uk-UA" sz="2000" smtClean="0">
                <a:cs typeface="Times New Roman" pitchFamily="18" charset="0"/>
              </a:rPr>
              <a:t>Золочівському (на 31,8%), 		Харківському (на 21,8%), </a:t>
            </a:r>
          </a:p>
          <a:p>
            <a:pPr eaLnBrk="1" hangingPunct="1"/>
            <a:r>
              <a:rPr lang="uk-UA" sz="2000" smtClean="0">
                <a:cs typeface="Times New Roman" pitchFamily="18" charset="0"/>
              </a:rPr>
              <a:t>Валківському (на 11,2%), 		Зміївському (на 10%) районах, </a:t>
            </a:r>
          </a:p>
          <a:p>
            <a:pPr eaLnBrk="1" hangingPunct="1"/>
            <a:r>
              <a:rPr lang="uk-UA" sz="2000" smtClean="0">
                <a:cs typeface="Times New Roman" pitchFamily="18" charset="0"/>
              </a:rPr>
              <a:t>м. Первомайському (на 11,8%), 	Орджонікідзевському (на 32,8%), Фрунзенському (на 19,2%), 		Київському (на 8,2%) районах.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1800" smtClean="0"/>
              <a:t>.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  <a:latin typeface="Times New Roman" pitchFamily="18" charset="0"/>
                <a:cs typeface="Times New Roman" pitchFamily="18" charset="0"/>
              </a:rPr>
              <a:t>Результати участі в конкурсі-захисті МАН</a:t>
            </a:r>
            <a:endParaRPr lang="ru-RU" sz="3200" b="1" smtClean="0">
              <a:solidFill>
                <a:srgbClr val="F513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smtClean="0">
                <a:solidFill>
                  <a:srgbClr val="FF3300"/>
                </a:solidFill>
              </a:rPr>
              <a:t>Високий рівень підготовки показали учні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smtClean="0"/>
              <a:t>	</a:t>
            </a:r>
            <a:r>
              <a:rPr lang="uk-UA" sz="1800" u="sng" smtClean="0"/>
              <a:t>4-х загальноосвітніх навчальних закладів сільських районів: </a:t>
            </a:r>
            <a:r>
              <a:rPr lang="ru-RU" sz="1800" smtClean="0">
                <a:cs typeface="Times New Roman" pitchFamily="18" charset="0"/>
              </a:rPr>
              <a:t>Балаклійський ліцей,   Богодухівський колегіум № 2,   Пісочинський колегіум,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>
                <a:cs typeface="Times New Roman" pitchFamily="18" charset="0"/>
              </a:rPr>
              <a:t>      Зміївський ліцей № 1 імені двічі Героя Радянського Союзу З.К. Слюсаренка.</a:t>
            </a:r>
          </a:p>
          <a:p>
            <a:pPr eaLnBrk="1" hangingPunct="1">
              <a:buFont typeface="Arial" charset="0"/>
              <a:buNone/>
            </a:pPr>
            <a:endParaRPr lang="ru-RU" sz="800" smtClean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uk-UA" sz="1800" smtClean="0"/>
              <a:t>      </a:t>
            </a:r>
            <a:r>
              <a:rPr lang="uk-UA" sz="1800" u="sng" smtClean="0"/>
              <a:t>20-ти загальноосвітніх навчальних закладів м. Харкова:</a:t>
            </a:r>
            <a:endParaRPr lang="ru-RU" sz="1800" smtClean="0"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cs typeface="Times New Roman" pitchFamily="18" charset="0"/>
              </a:rPr>
              <a:t>харківські гімназії № 6, № 23, № 46, № 47, № 55, № 65, № 116, № 144, № 152, </a:t>
            </a:r>
          </a:p>
          <a:p>
            <a:pPr eaLnBrk="1" hangingPunct="1"/>
            <a:r>
              <a:rPr lang="ru-RU" sz="1800" smtClean="0">
                <a:cs typeface="Times New Roman" pitchFamily="18" charset="0"/>
              </a:rPr>
              <a:t>харківські ліцеї № 89, № 107, № 149, № 161, </a:t>
            </a:r>
          </a:p>
          <a:p>
            <a:pPr eaLnBrk="1" hangingPunct="1"/>
            <a:r>
              <a:rPr lang="ru-RU" sz="1800" smtClean="0">
                <a:cs typeface="Times New Roman" pitchFamily="18" charset="0"/>
              </a:rPr>
              <a:t>харківські спеціалізовані школи № 62, № 162, </a:t>
            </a:r>
          </a:p>
          <a:p>
            <a:pPr eaLnBrk="1" hangingPunct="1"/>
            <a:r>
              <a:rPr lang="ru-RU" sz="1800" smtClean="0">
                <a:cs typeface="Times New Roman" pitchFamily="18" charset="0"/>
              </a:rPr>
              <a:t>Харківський НВК № 45 «Академічна гімназія»,</a:t>
            </a:r>
          </a:p>
          <a:p>
            <a:pPr eaLnBrk="1" hangingPunct="1"/>
            <a:r>
              <a:rPr lang="ru-RU" sz="1800" smtClean="0">
                <a:cs typeface="Times New Roman" pitchFamily="18" charset="0"/>
              </a:rPr>
              <a:t>Харківський приватний НВК «Вересень» </a:t>
            </a:r>
          </a:p>
          <a:p>
            <a:pPr eaLnBrk="1" hangingPunct="1"/>
            <a:r>
              <a:rPr lang="uk-UA" sz="1800" smtClean="0">
                <a:cs typeface="Times New Roman" pitchFamily="18" charset="0"/>
              </a:rPr>
              <a:t>Харківська ЗОШ № 122</a:t>
            </a:r>
          </a:p>
          <a:p>
            <a:pPr eaLnBrk="1" hangingPunct="1"/>
            <a:r>
              <a:rPr lang="uk-UA" sz="1800" smtClean="0">
                <a:cs typeface="Times New Roman" pitchFamily="18" charset="0"/>
              </a:rPr>
              <a:t>ХФМЛ № 27, ХУЛ.</a:t>
            </a:r>
          </a:p>
          <a:p>
            <a:pPr eaLnBrk="1" hangingPunct="1">
              <a:buFont typeface="Arial" charset="0"/>
              <a:buNone/>
            </a:pPr>
            <a:endParaRPr lang="uk-UA" sz="800" smtClean="0">
              <a:cs typeface="Times New Roman" pitchFamily="18" charset="0"/>
            </a:endParaRPr>
          </a:p>
          <a:p>
            <a:pPr eaLnBrk="1" hangingPunct="1"/>
            <a:r>
              <a:rPr lang="uk-UA" sz="1800" smtClean="0">
                <a:cs typeface="Times New Roman" pitchFamily="18" charset="0"/>
              </a:rPr>
              <a:t> </a:t>
            </a:r>
            <a:r>
              <a:rPr lang="uk-UA" sz="1800" u="sng" smtClean="0"/>
              <a:t>3-х навчальні заклади обласного підпорідкування:</a:t>
            </a:r>
            <a:endParaRPr lang="uk-UA" sz="1800" smtClean="0"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cs typeface="Times New Roman" pitchFamily="18" charset="0"/>
              </a:rPr>
              <a:t>Обласна спеціалізована школа-інтернат ІІ-ІІІ ступенів «Обдарованість»</a:t>
            </a:r>
          </a:p>
          <a:p>
            <a:pPr eaLnBrk="1" hangingPunct="1"/>
            <a:r>
              <a:rPr lang="uk-UA" sz="1800" smtClean="0"/>
              <a:t>ХЦДЕД “Будинок учителя”,</a:t>
            </a:r>
          </a:p>
          <a:p>
            <a:pPr eaLnBrk="1" hangingPunct="1"/>
            <a:r>
              <a:rPr lang="uk-UA" sz="1800" smtClean="0"/>
              <a:t>ХОСЮТ.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  <a:latin typeface="Times New Roman" pitchFamily="18" charset="0"/>
                <a:cs typeface="Times New Roman" pitchFamily="18" charset="0"/>
              </a:rPr>
              <a:t>Результати участі в конкурсі-захисті МАН</a:t>
            </a:r>
            <a:r>
              <a:rPr lang="uk-UA" sz="3200" b="1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sz="3200" b="1" smtClean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18487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rgbClr val="FB1324"/>
                </a:solidFill>
                <a:latin typeface="Constantia" pitchFamily="18" charset="0"/>
              </a:rPr>
              <a:t> </a:t>
            </a:r>
            <a:endParaRPr lang="ru-RU" sz="2400" smtClean="0">
              <a:latin typeface="Constantia" pitchFamily="18" charset="0"/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611188" y="1374775"/>
            <a:ext cx="820896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u="sng">
                <a:latin typeface="Times New Roman" pitchFamily="18" charset="0"/>
                <a:cs typeface="Times New Roman" pitchFamily="18" charset="0"/>
              </a:rPr>
              <a:t>Низьку результативність участі в конкурсі-захисті показали учні                        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м. Куп’янська (22 учасники – 3 призові місця), 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м. Лозової (17 – 2),                         м. Люботина (13 – 2),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Куп’янського (16 – 3), 		Кегичівського (13 – 3),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Первомайського (10 – 1), 	Лозівського (10 – 2),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Вовчанського (9 – 2), 		Шевченківського (9 – 2),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Великобурлуцького (9 – 3), 	Борівського (8 – 1) районів.</a:t>
            </a:r>
          </a:p>
          <a:p>
            <a:pPr algn="just"/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u="sng">
                <a:latin typeface="Times New Roman" pitchFamily="18" charset="0"/>
                <a:cs typeface="Times New Roman" pitchFamily="18" charset="0"/>
              </a:rPr>
              <a:t>Не посіли призові місця учні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Зачепилівського, 	Ізюмського, 	Коломацького районів.</a:t>
            </a:r>
          </a:p>
          <a:p>
            <a:pPr algn="just"/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06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4445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</a:rPr>
              <a:t>ІІІ етап конкурсу-захисту МАН України</a:t>
            </a:r>
            <a:endParaRPr lang="ru-RU" sz="3200" b="1" smtClean="0">
              <a:solidFill>
                <a:srgbClr val="F5139A"/>
              </a:solidFill>
            </a:endParaRPr>
          </a:p>
        </p:txBody>
      </p:sp>
      <p:graphicFrame>
        <p:nvGraphicFramePr>
          <p:cNvPr id="67776" name="Group 192"/>
          <p:cNvGraphicFramePr>
            <a:graphicFrameLocks noGrp="1"/>
          </p:cNvGraphicFramePr>
          <p:nvPr>
            <p:ph idx="4294967295"/>
          </p:nvPr>
        </p:nvGraphicFramePr>
        <p:xfrm>
          <a:off x="179388" y="817563"/>
          <a:ext cx="8785225" cy="6046787"/>
        </p:xfrm>
        <a:graphic>
          <a:graphicData uri="http://schemas.openxmlformats.org/drawingml/2006/table">
            <a:tbl>
              <a:tblPr/>
              <a:tblGrid>
                <a:gridCol w="2447925"/>
                <a:gridCol w="649287"/>
                <a:gridCol w="574675"/>
                <a:gridCol w="576263"/>
                <a:gridCol w="576262"/>
                <a:gridCol w="863600"/>
                <a:gridCol w="649288"/>
                <a:gridCol w="503237"/>
                <a:gridCol w="504825"/>
                <a:gridCol w="503238"/>
                <a:gridCol w="936625"/>
              </a:tblGrid>
              <a:tr h="2587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Наукове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2012/2013 н.р.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2013/2014 н.р.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 уч-ків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призерів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уч-ків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призерів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Філософія та суспільствознавство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Науки про Землю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Екологія та аграрні науки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Технічні науки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Фізика і астрономія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Літературознавство, фольклористика та мистецтвознавство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Мовознавство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Комп’ютерні науки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Хімія та біологія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3"/>
          <p:cNvSpPr>
            <a:spLocks noChangeArrowheads="1"/>
          </p:cNvSpPr>
          <p:nvPr/>
        </p:nvSpPr>
        <p:spPr bwMode="auto">
          <a:xfrm>
            <a:off x="684213" y="188913"/>
            <a:ext cx="799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938" name="Группа 4"/>
          <p:cNvGrpSpPr>
            <a:grpSpLocks/>
          </p:cNvGrpSpPr>
          <p:nvPr/>
        </p:nvGrpSpPr>
        <p:grpSpPr bwMode="auto">
          <a:xfrm>
            <a:off x="539750" y="1196975"/>
            <a:ext cx="7993063" cy="4221163"/>
            <a:chOff x="539750" y="1344094"/>
            <a:chExt cx="7993063" cy="5200151"/>
          </a:xfrm>
        </p:grpSpPr>
        <p:grpSp>
          <p:nvGrpSpPr>
            <p:cNvPr id="39941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98082"/>
              <a:chOff x="539552" y="-815361"/>
              <a:chExt cx="7992888" cy="5622841"/>
            </a:xfrm>
          </p:grpSpPr>
          <p:sp>
            <p:nvSpPr>
              <p:cNvPr id="39943" name="Прямоугольник 7"/>
              <p:cNvSpPr>
                <a:spLocks noChangeArrowheads="1"/>
              </p:cNvSpPr>
              <p:nvPr/>
            </p:nvSpPr>
            <p:spPr bwMode="auto">
              <a:xfrm>
                <a:off x="539552" y="-815361"/>
                <a:ext cx="7992888" cy="564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>
                    <a:latin typeface="Monotype Corsiva" pitchFamily="66" charset="0"/>
                  </a:rPr>
                  <a:t> </a:t>
                </a:r>
                <a:endParaRPr lang="ru-RU">
                  <a:solidFill>
                    <a:srgbClr val="E46C0A"/>
                  </a:solidFill>
                  <a:latin typeface="Calibri" pitchFamily="34" charset="0"/>
                </a:endParaRPr>
              </a:p>
            </p:txBody>
          </p:sp>
          <p:sp>
            <p:nvSpPr>
              <p:cNvPr id="39944" name="Прямоугольник 3"/>
              <p:cNvSpPr>
                <a:spLocks noChangeArrowheads="1"/>
              </p:cNvSpPr>
              <p:nvPr/>
            </p:nvSpPr>
            <p:spPr bwMode="auto">
              <a:xfrm>
                <a:off x="2700092" y="4196302"/>
                <a:ext cx="3627359" cy="611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b="1">
                    <a:latin typeface="Monotype Corsiva" pitchFamily="66" charset="0"/>
                  </a:rPr>
                  <a:t> </a:t>
                </a:r>
              </a:p>
            </p:txBody>
          </p:sp>
        </p:grpSp>
        <p:sp>
          <p:nvSpPr>
            <p:cNvPr id="39942" name="TextBox 6"/>
            <p:cNvSpPr txBox="1">
              <a:spLocks noChangeArrowheads="1"/>
            </p:cNvSpPr>
            <p:nvPr/>
          </p:nvSpPr>
          <p:spPr bwMode="auto">
            <a:xfrm>
              <a:off x="2411413" y="6092483"/>
              <a:ext cx="236537" cy="45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E46C0A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39939" name="Rectangle 9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</a:rPr>
              <a:t>ІІІ етап конкурсу-захисту МАН України</a:t>
            </a:r>
            <a:endParaRPr lang="ru-RU" sz="3200" b="1" smtClean="0">
              <a:solidFill>
                <a:srgbClr val="F5139A"/>
              </a:solidFill>
            </a:endParaRPr>
          </a:p>
        </p:txBody>
      </p:sp>
      <p:sp>
        <p:nvSpPr>
          <p:cNvPr id="39940" name="Rectangle 10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569325" cy="5499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u="sng" smtClean="0"/>
              <a:t>Результати у порівнянні з іншими  регіонами України: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Харківська область – 87 балів – 64 учасників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 (І м. – 9;  ІІ м. – 14;  ІІІ м. – 32);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Львівська область – 65 балів – 57 учасників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 (І м. – 10;  ІІ м.- 8;  ІІІ м. – 19);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м. Київ – 63 бали – 67 учасників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(І м. – 7;  ІІ м.- 13;  ІІІ м. – 16);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Дніпропетровська область – 59 балів – 55 учасників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 (І м. – 8;  ІІ м. – 6;  ІІІ м. – 23);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Волинська область – 59 балів – 61 учасник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 (І м. – 3;  ІІ м. – 12;  ІІІ м. – 26);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Чернігівська область – 47 балів – 51 учасник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 (І м. – 3;  ІІ м. – 12;  ІІІ м. – 14);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smtClean="0"/>
              <a:t>Чернівецька область – 45 балів – 42 учасники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200" smtClean="0"/>
              <a:t>     (І м. – 4;  ІІ м. – 12;  ІІІ м. – 9).</a:t>
            </a:r>
            <a:endParaRPr lang="ru-RU" sz="22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490537"/>
          </a:xfrm>
        </p:spPr>
        <p:txBody>
          <a:bodyPr/>
          <a:lstStyle/>
          <a:p>
            <a:pPr eaLnBrk="1" hangingPunct="1"/>
            <a:r>
              <a:rPr lang="uk-UA" sz="2400" smtClean="0"/>
              <a:t> </a:t>
            </a:r>
            <a:r>
              <a:rPr lang="uk-UA" sz="2800" b="1" smtClean="0">
                <a:solidFill>
                  <a:srgbClr val="F5139A"/>
                </a:solidFill>
              </a:rPr>
              <a:t>ІІІ етап конкурсу-захисту МАН України</a:t>
            </a:r>
            <a:br>
              <a:rPr lang="uk-UA" sz="2800" b="1" smtClean="0">
                <a:solidFill>
                  <a:srgbClr val="F5139A"/>
                </a:solidFill>
              </a:rPr>
            </a:br>
            <a:r>
              <a:rPr lang="uk-UA" sz="2800" b="1" smtClean="0">
                <a:solidFill>
                  <a:srgbClr val="F5139A"/>
                </a:solidFill>
              </a:rPr>
              <a:t> (за регіонами)</a:t>
            </a:r>
            <a:endParaRPr lang="ru-RU" sz="2800" b="1" smtClean="0">
              <a:solidFill>
                <a:srgbClr val="F5139A"/>
              </a:solidFill>
            </a:endParaRPr>
          </a:p>
        </p:txBody>
      </p:sp>
      <p:graphicFrame>
        <p:nvGraphicFramePr>
          <p:cNvPr id="71006" name="Group 350"/>
          <p:cNvGraphicFramePr>
            <a:graphicFrameLocks noGrp="1"/>
          </p:cNvGraphicFramePr>
          <p:nvPr/>
        </p:nvGraphicFramePr>
        <p:xfrm>
          <a:off x="179388" y="836613"/>
          <a:ext cx="8785225" cy="5802312"/>
        </p:xfrm>
        <a:graphic>
          <a:graphicData uri="http://schemas.openxmlformats.org/drawingml/2006/table">
            <a:tbl>
              <a:tblPr/>
              <a:tblGrid>
                <a:gridCol w="1339850"/>
                <a:gridCol w="604837"/>
                <a:gridCol w="557213"/>
                <a:gridCol w="523875"/>
                <a:gridCol w="574675"/>
                <a:gridCol w="647700"/>
                <a:gridCol w="576262"/>
                <a:gridCol w="720725"/>
                <a:gridCol w="647700"/>
                <a:gridCol w="647700"/>
                <a:gridCol w="720725"/>
                <a:gridCol w="647700"/>
                <a:gridCol w="576263"/>
              </a:tblGrid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Регіони України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Наукові відділення</a:t>
                      </a: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nsolas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Мате матика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Фізика  та астро-номія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Економіка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Історія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Комп’ю-терні 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Технічні  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Екологія  та агра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p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ні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Мово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-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знав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-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Хімія  та біологія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Літер-во,   фолькло-ристика та мист-во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Філософія  та суспіл-во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Науки про Землю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Волинська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Дніпропетровська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Донецька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3-4</a:t>
                      </a: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Закарпатська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Запорізька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Івано-Франківська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Львівська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Миколаївська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Полтавська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Рівненська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Сумська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Тернопільська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6-7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Харківська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11-16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6-7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13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Херсонська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3-4</a:t>
                      </a: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Черкаська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Чернівецька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Чернігівська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nsolas" pitchFamily="49" charset="0"/>
                        </a:rPr>
                        <a:t>м. Київ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onsolas" pitchFamily="49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6" name="Rectangle 1996"/>
          <p:cNvSpPr>
            <a:spLocks noChangeArrowheads="1"/>
          </p:cNvSpPr>
          <p:nvPr/>
        </p:nvSpPr>
        <p:spPr bwMode="auto">
          <a:xfrm>
            <a:off x="0" y="907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5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362950" cy="877887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009900"/>
                </a:solidFill>
              </a:rPr>
              <a:t>Призери ІІІ етапу МАН України (територіальний  розподіл)</a:t>
            </a:r>
            <a:endParaRPr lang="ru-RU" sz="3600" b="1" smtClean="0">
              <a:solidFill>
                <a:srgbClr val="009900"/>
              </a:solidFill>
            </a:endParaRPr>
          </a:p>
        </p:txBody>
      </p:sp>
      <p:graphicFrame>
        <p:nvGraphicFramePr>
          <p:cNvPr id="17494" name="Group 86"/>
          <p:cNvGraphicFramePr>
            <a:graphicFrameLocks noGrp="1"/>
          </p:cNvGraphicFramePr>
          <p:nvPr>
            <p:ph idx="4294967295"/>
          </p:nvPr>
        </p:nvGraphicFramePr>
        <p:xfrm>
          <a:off x="395288" y="1268413"/>
          <a:ext cx="8424862" cy="5511800"/>
        </p:xfrm>
        <a:graphic>
          <a:graphicData uri="http://schemas.openxmlformats.org/drawingml/2006/table">
            <a:tbl>
              <a:tblPr/>
              <a:tblGrid>
                <a:gridCol w="4464050"/>
                <a:gridCol w="1152525"/>
                <a:gridCol w="865187"/>
                <a:gridCol w="647700"/>
                <a:gridCol w="647700"/>
                <a:gridCol w="647700"/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Територіальна одиниця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(НЗ обласного підпорядкування)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Кількість призерів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2012/2013 н.р.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2013/2014 н.р.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разом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І м.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ІІ м.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ІІІ м.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Навчальні заклади м. Харкова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Обласна спеціалізована школа-інтернат               ІІ-ІІІ ступенів “Обдарованість”         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Харківський центр дослідницько-експериментальної діяльності “Будинок учителя”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Харківська обласна станція юних туристів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Балаклійський район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Валківський район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Дергачівський район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Харківський район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м. Чугуїв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80400" cy="1008062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5139A"/>
                </a:solidFill>
              </a:rPr>
              <a:t>Переможці ІІІ етапу МАН </a:t>
            </a:r>
            <a:br>
              <a:rPr lang="uk-UA" sz="3600" b="1" smtClean="0">
                <a:solidFill>
                  <a:srgbClr val="F5139A"/>
                </a:solidFill>
              </a:rPr>
            </a:br>
            <a:r>
              <a:rPr lang="uk-UA" sz="3600" b="1" smtClean="0">
                <a:solidFill>
                  <a:srgbClr val="F5139A"/>
                </a:solidFill>
              </a:rPr>
              <a:t>(розподіл за класами)</a:t>
            </a:r>
            <a:endParaRPr lang="ru-RU" sz="3600" b="1" smtClean="0">
              <a:solidFill>
                <a:srgbClr val="F5139A"/>
              </a:solidFill>
            </a:endParaRP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250825" y="1268413"/>
          <a:ext cx="8713788" cy="5399087"/>
        </p:xfrm>
        <a:graphic>
          <a:graphicData uri="http://schemas.openxmlformats.org/presentationml/2006/ole">
            <p:oleObj spid="_x0000_s73731" name="Диаграмма" r:id="rId3" imgW="8363038" imgH="518164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8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779838" y="0"/>
          <a:ext cx="5184775" cy="3744913"/>
        </p:xfrm>
        <a:graphic>
          <a:graphicData uri="http://schemas.openxmlformats.org/presentationml/2006/ole">
            <p:oleObj spid="_x0000_s18438" name="Диаграмма" r:id="rId3" imgW="4533927" imgH="3676765" progId="MSGraph.Chart.8">
              <p:embed followColorScheme="full"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79388" y="2924175"/>
          <a:ext cx="5365750" cy="3600450"/>
        </p:xfrm>
        <a:graphic>
          <a:graphicData uri="http://schemas.openxmlformats.org/presentationml/2006/ole">
            <p:oleObj spid="_x0000_s18440" name="Диаграмма" r:id="rId4" imgW="8229687" imgH="453380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uk-UA" sz="6000" b="1" smtClean="0">
                <a:solidFill>
                  <a:srgbClr val="F5139A"/>
                </a:solidFill>
                <a:latin typeface="Constantia" pitchFamily="18" charset="0"/>
              </a:rPr>
              <a:t>ДЯКУЮ ЗА УВАГУ!</a:t>
            </a:r>
            <a:endParaRPr lang="ru-RU" sz="6000" b="1" smtClean="0">
              <a:solidFill>
                <a:srgbClr val="F5139A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65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503237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5139A"/>
                </a:solidFill>
              </a:rPr>
              <a:t>ІІ етап МАН України</a:t>
            </a:r>
            <a:endParaRPr lang="ru-RU" sz="3600" b="1" smtClean="0">
              <a:solidFill>
                <a:srgbClr val="F5139A"/>
              </a:solidFill>
            </a:endParaRPr>
          </a:p>
        </p:txBody>
      </p:sp>
      <p:graphicFrame>
        <p:nvGraphicFramePr>
          <p:cNvPr id="38166" name="Group 278"/>
          <p:cNvGraphicFramePr>
            <a:graphicFrameLocks noGrp="1"/>
          </p:cNvGraphicFramePr>
          <p:nvPr>
            <p:ph idx="1"/>
          </p:nvPr>
        </p:nvGraphicFramePr>
        <p:xfrm>
          <a:off x="323850" y="765175"/>
          <a:ext cx="8569325" cy="5851525"/>
        </p:xfrm>
        <a:graphic>
          <a:graphicData uri="http://schemas.openxmlformats.org/drawingml/2006/table">
            <a:tbl>
              <a:tblPr/>
              <a:tblGrid>
                <a:gridCol w="4392613"/>
                <a:gridCol w="2368550"/>
                <a:gridCol w="1808162"/>
              </a:tblGrid>
              <a:tr h="2889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наукового відділення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 робіт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2013/2014 н.р.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2012/2013 н.р.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хімії та біології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екології та аграрних наук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літературознавства, фольклористики                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мистецтвознавства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мовознавства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комп’ютерних наук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математики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фізики і астрономії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економіки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технічних наук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історії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 про Землю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філософії та суспільствознавства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859338" y="398463"/>
            <a:ext cx="3992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5139A"/>
                </a:solidFill>
              </a:rPr>
              <a:t>Розподіл кількості </a:t>
            </a:r>
            <a:br>
              <a:rPr lang="uk-UA" sz="2400" b="1">
                <a:solidFill>
                  <a:srgbClr val="F5139A"/>
                </a:solidFill>
              </a:rPr>
            </a:br>
            <a:r>
              <a:rPr lang="uk-UA" sz="2400" b="1">
                <a:solidFill>
                  <a:srgbClr val="F5139A"/>
                </a:solidFill>
              </a:rPr>
              <a:t>робіт ІІ етапу </a:t>
            </a:r>
            <a:br>
              <a:rPr lang="uk-UA" sz="2400" b="1">
                <a:solidFill>
                  <a:srgbClr val="F5139A"/>
                </a:solidFill>
              </a:rPr>
            </a:br>
            <a:r>
              <a:rPr lang="uk-UA" sz="2400" b="1">
                <a:solidFill>
                  <a:srgbClr val="F5139A"/>
                </a:solidFill>
              </a:rPr>
              <a:t>конкурсу-захисту МАН </a:t>
            </a:r>
            <a:br>
              <a:rPr lang="uk-UA" sz="2400" b="1">
                <a:solidFill>
                  <a:srgbClr val="F5139A"/>
                </a:solidFill>
              </a:rPr>
            </a:br>
            <a:r>
              <a:rPr lang="uk-UA" sz="2400" b="1">
                <a:solidFill>
                  <a:srgbClr val="F5139A"/>
                </a:solidFill>
              </a:rPr>
              <a:t>за територіальною ознакою</a:t>
            </a:r>
            <a:endParaRPr lang="ru-RU" sz="2400" b="1">
              <a:solidFill>
                <a:srgbClr val="F5139A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203575" y="2608263"/>
          <a:ext cx="5545138" cy="4249737"/>
        </p:xfrm>
        <a:graphic>
          <a:graphicData uri="http://schemas.openxmlformats.org/presentationml/2006/ole">
            <p:oleObj spid="_x0000_s29699" name="Диаграмма" r:id="rId3" imgW="4038585" imgH="2190781" progId="MSGraph.Chart.8">
              <p:embed followColorScheme="full"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79388" y="0"/>
          <a:ext cx="5184775" cy="4652963"/>
        </p:xfrm>
        <a:graphic>
          <a:graphicData uri="http://schemas.openxmlformats.org/presentationml/2006/ole">
            <p:oleObj spid="_x0000_s29700" name="Диаграмма" r:id="rId4" imgW="5162619" imgH="457213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9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  <a:latin typeface="Times New Roman" pitchFamily="18" charset="0"/>
              </a:rPr>
              <a:t>Відповідність напрямі наукових робіт до профільних напрямів</a:t>
            </a:r>
            <a:endParaRPr lang="ru-RU" sz="3200" b="1" smtClean="0">
              <a:solidFill>
                <a:srgbClr val="F5139A"/>
              </a:solidFill>
              <a:latin typeface="Times New Roman" pitchFamily="18" charset="0"/>
            </a:endParaRPr>
          </a:p>
        </p:txBody>
      </p:sp>
      <p:graphicFrame>
        <p:nvGraphicFramePr>
          <p:cNvPr id="48162" name="Group 1058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8785225" cy="5289550"/>
        </p:xfrm>
        <a:graphic>
          <a:graphicData uri="http://schemas.openxmlformats.org/drawingml/2006/table">
            <a:tbl>
              <a:tblPr/>
              <a:tblGrid>
                <a:gridCol w="2930525"/>
                <a:gridCol w="5854700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(місто)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</a:t>
                      </a: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рахували профіль навчання у ЗНЗ 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Балаклійський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економічний,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Близнюківський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математичний, фізико-математичний, історичний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Богодухівський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фізико-математичний, 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Валківський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біолого-хімічний, економічний, 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Великобурлуцький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Вовчанський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математичний, технологічний, інформаційно-технологічний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Дворічанський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фізико-математичний, інформаційно-технологічний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Дергачівський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екологічний профіль,  українська та іноземна філологія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Зачепилівський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фізико-математичний, 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Золочівський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економічний, інформаційно-технологічий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Ізюмський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Кегичівський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філологія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57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07375" cy="777875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  <a:latin typeface="Times New Roman" pitchFamily="18" charset="0"/>
              </a:rPr>
              <a:t>Відповідність напрямі наукових робіт до профільних напрямів</a:t>
            </a:r>
            <a:endParaRPr lang="ru-RU" sz="3200" b="1" smtClean="0">
              <a:solidFill>
                <a:srgbClr val="F5139A"/>
              </a:solidFill>
              <a:latin typeface="Times New Roman" pitchFamily="18" charset="0"/>
            </a:endParaRPr>
          </a:p>
        </p:txBody>
      </p:sp>
      <p:graphicFrame>
        <p:nvGraphicFramePr>
          <p:cNvPr id="47646" name="Group 542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518525" cy="5426075"/>
        </p:xfrm>
        <a:graphic>
          <a:graphicData uri="http://schemas.openxmlformats.org/drawingml/2006/table">
            <a:tbl>
              <a:tblPr/>
              <a:tblGrid>
                <a:gridCol w="2843213"/>
                <a:gridCol w="567531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Красноградський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</a:t>
                      </a: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Краснокутський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</a:t>
                      </a: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Лозівський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атематичний</a:t>
                      </a: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історичний, правовий, технологічний, інформаційно-технологічний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Печенізький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економічний, 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Чугуївський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Ізюм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технологічний, інформаційно-технологічний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Лозова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економічний, інформаційно-технологічний профілі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Люботин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Первомайський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Чугуїв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економічний профіль, українська філологоія, іноземна філологія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Жовтневий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фізико-математичний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Червонозаводський</a:t>
                      </a:r>
                      <a:endParaRPr kumimoji="0" lang="uk-UA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інформаційно-технологічний профіль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5139A"/>
                </a:solidFill>
                <a:latin typeface="Times New Roman" pitchFamily="18" charset="0"/>
              </a:rPr>
              <a:t>Участь у ІІ етапі МАН України</a:t>
            </a:r>
            <a:endParaRPr lang="ru-RU" sz="3200" b="1" smtClean="0">
              <a:solidFill>
                <a:srgbClr val="F5139A"/>
              </a:solidFill>
              <a:latin typeface="Times New Roman" pitchFamily="18" charset="0"/>
            </a:endParaRPr>
          </a:p>
        </p:txBody>
      </p:sp>
      <p:sp>
        <p:nvSpPr>
          <p:cNvPr id="32770" name="Line 819"/>
          <p:cNvSpPr>
            <a:spLocks noChangeShapeType="1"/>
          </p:cNvSpPr>
          <p:nvPr/>
        </p:nvSpPr>
        <p:spPr bwMode="auto">
          <a:xfrm>
            <a:off x="47244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1" name="Line 858"/>
          <p:cNvSpPr>
            <a:spLocks noChangeShapeType="1"/>
          </p:cNvSpPr>
          <p:nvPr/>
        </p:nvSpPr>
        <p:spPr bwMode="auto">
          <a:xfrm>
            <a:off x="4724400" y="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2928" name="Group 160"/>
          <p:cNvGraphicFramePr>
            <a:graphicFrameLocks noGrp="1"/>
          </p:cNvGraphicFramePr>
          <p:nvPr/>
        </p:nvGraphicFramePr>
        <p:xfrm>
          <a:off x="323850" y="836613"/>
          <a:ext cx="8569325" cy="5842000"/>
        </p:xfrm>
        <a:graphic>
          <a:graphicData uri="http://schemas.openxmlformats.org/drawingml/2006/table">
            <a:tbl>
              <a:tblPr/>
              <a:tblGrid>
                <a:gridCol w="2017713"/>
                <a:gridCol w="790575"/>
                <a:gridCol w="936625"/>
                <a:gridCol w="936625"/>
                <a:gridCol w="719137"/>
                <a:gridCol w="936625"/>
                <a:gridCol w="863600"/>
                <a:gridCol w="1368425"/>
              </a:tblGrid>
              <a:tr h="244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                    (місто, навчальний заклад)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рік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рік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Порівняння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робіт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Наукові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робіт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Наукові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Балаклійський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Барвінківський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Близнюківський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Богодухівський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Валківський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Великобурлуцький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Вовчанський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Дворічанський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Дергачівський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Зачепилівський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Зміївський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Золочівський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Ізюмський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>
          <a:xfrm>
            <a:off x="539750" y="260350"/>
            <a:ext cx="8301038" cy="576263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5139A"/>
                </a:solidFill>
                <a:latin typeface="Times New Roman" pitchFamily="18" charset="0"/>
              </a:rPr>
              <a:t>Участь у ІІ етапі МАН України</a:t>
            </a:r>
            <a:endParaRPr lang="ru-RU" sz="3600" b="1" smtClean="0">
              <a:solidFill>
                <a:srgbClr val="F5139A"/>
              </a:solidFill>
              <a:latin typeface="Times New Roman" pitchFamily="18" charset="0"/>
            </a:endParaRPr>
          </a:p>
        </p:txBody>
      </p:sp>
      <p:sp>
        <p:nvSpPr>
          <p:cNvPr id="33794" name="Line 345"/>
          <p:cNvSpPr>
            <a:spLocks noChangeShapeType="1"/>
          </p:cNvSpPr>
          <p:nvPr/>
        </p:nvSpPr>
        <p:spPr bwMode="auto">
          <a:xfrm>
            <a:off x="4724400" y="-17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5" name="Line 384"/>
          <p:cNvSpPr>
            <a:spLocks noChangeShapeType="1"/>
          </p:cNvSpPr>
          <p:nvPr/>
        </p:nvSpPr>
        <p:spPr bwMode="auto">
          <a:xfrm>
            <a:off x="4724400" y="-17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3601" name="Group 1137"/>
          <p:cNvGraphicFramePr>
            <a:graphicFrameLocks noGrp="1"/>
          </p:cNvGraphicFramePr>
          <p:nvPr/>
        </p:nvGraphicFramePr>
        <p:xfrm>
          <a:off x="179388" y="908050"/>
          <a:ext cx="8569325" cy="5865813"/>
        </p:xfrm>
        <a:graphic>
          <a:graphicData uri="http://schemas.openxmlformats.org/drawingml/2006/table">
            <a:tbl>
              <a:tblPr/>
              <a:tblGrid>
                <a:gridCol w="2208212"/>
                <a:gridCol w="754063"/>
                <a:gridCol w="915987"/>
                <a:gridCol w="946150"/>
                <a:gridCol w="746125"/>
                <a:gridCol w="776288"/>
                <a:gridCol w="925512"/>
                <a:gridCol w="1296988"/>
              </a:tblGrid>
              <a:tr h="3111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 (місто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рік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рік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Порівняння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робіт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Наукові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робіт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Наукові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Кегичівський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Коломацький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Красноградський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Краснокутський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Куп’янський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Лозівський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Нововодолазький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Первомайський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Печенізький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Сахновщинський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Харківський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Чугуївський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Шевченківський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576262"/>
          </a:xfrm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F5139A"/>
                </a:solidFill>
                <a:latin typeface="Times New Roman" pitchFamily="18" charset="0"/>
              </a:rPr>
              <a:t>Участь у ІІ етапі МАН України</a:t>
            </a:r>
            <a:endParaRPr lang="ru-RU" sz="3600" b="1" smtClean="0">
              <a:solidFill>
                <a:srgbClr val="F5139A"/>
              </a:solidFill>
              <a:latin typeface="Times New Roman" pitchFamily="18" charset="0"/>
            </a:endParaRPr>
          </a:p>
        </p:txBody>
      </p:sp>
      <p:sp>
        <p:nvSpPr>
          <p:cNvPr id="34818" name="Line 450"/>
          <p:cNvSpPr>
            <a:spLocks noChangeShapeType="1"/>
          </p:cNvSpPr>
          <p:nvPr/>
        </p:nvSpPr>
        <p:spPr bwMode="auto">
          <a:xfrm>
            <a:off x="4724400" y="-1660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Line 489"/>
          <p:cNvSpPr>
            <a:spLocks noChangeShapeType="1"/>
          </p:cNvSpPr>
          <p:nvPr/>
        </p:nvSpPr>
        <p:spPr bwMode="auto">
          <a:xfrm>
            <a:off x="4724400" y="-1660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4984" name="Group 168"/>
          <p:cNvGraphicFramePr>
            <a:graphicFrameLocks noGrp="1"/>
          </p:cNvGraphicFramePr>
          <p:nvPr/>
        </p:nvGraphicFramePr>
        <p:xfrm>
          <a:off x="179388" y="685800"/>
          <a:ext cx="8640762" cy="6176963"/>
        </p:xfrm>
        <a:graphic>
          <a:graphicData uri="http://schemas.openxmlformats.org/drawingml/2006/table">
            <a:tbl>
              <a:tblPr/>
              <a:tblGrid>
                <a:gridCol w="2195512"/>
                <a:gridCol w="804863"/>
                <a:gridCol w="950912"/>
                <a:gridCol w="946150"/>
                <a:gridCol w="719138"/>
                <a:gridCol w="863600"/>
                <a:gridCol w="984250"/>
                <a:gridCol w="1176337"/>
              </a:tblGrid>
              <a:tr h="1809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    (місто)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рік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рік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Порівняння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робіт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Наукові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 робіт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Наукові відділення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 роботи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Ізюм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Куп’янськ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Лозова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Люботин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Первомайський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Чугуїв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Дзержинський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Жовтневий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5139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5139A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Комінтернівський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Ленінський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Орджонікідзевський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Фрунзенський 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Червонозаводський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1404</Words>
  <Application>Microsoft Office PowerPoint</Application>
  <PresentationFormat>Экран (4:3)</PresentationFormat>
  <Paragraphs>862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Times New Roman</vt:lpstr>
      <vt:lpstr>Calibri</vt:lpstr>
      <vt:lpstr>Wingdings</vt:lpstr>
      <vt:lpstr>Constantia</vt:lpstr>
      <vt:lpstr>Monotype Corsiva</vt:lpstr>
      <vt:lpstr>Consolas</vt:lpstr>
      <vt:lpstr>Cambria</vt:lpstr>
      <vt:lpstr>Тема Office</vt:lpstr>
      <vt:lpstr>Тема Office</vt:lpstr>
      <vt:lpstr>Диаграмма</vt:lpstr>
      <vt:lpstr>Слайд 1</vt:lpstr>
      <vt:lpstr>Слайд 2</vt:lpstr>
      <vt:lpstr>ІІ етап МАН України</vt:lpstr>
      <vt:lpstr>Слайд 4</vt:lpstr>
      <vt:lpstr>Відповідність напрямі наукових робіт до профільних напрямів</vt:lpstr>
      <vt:lpstr>Відповідність напрямі наукових робіт до профільних напрямів</vt:lpstr>
      <vt:lpstr>Участь у ІІ етапі МАН України</vt:lpstr>
      <vt:lpstr>Участь у ІІ етапі МАН України</vt:lpstr>
      <vt:lpstr>Участь у ІІ етапі МАН України</vt:lpstr>
      <vt:lpstr>Результати участі в конкурсі-захисті МАН</vt:lpstr>
      <vt:lpstr>Результати участі в конкурсі-захисті МАН</vt:lpstr>
      <vt:lpstr>Результати участі в конкурсі-захисті МАН </vt:lpstr>
      <vt:lpstr>ІІІ етап конкурсу-захисту МАН України</vt:lpstr>
      <vt:lpstr>ІІІ етап конкурсу-захисту МАН України</vt:lpstr>
      <vt:lpstr> ІІІ етап конкурсу-захисту МАН України  (за регіонами)</vt:lpstr>
      <vt:lpstr>Призери ІІІ етапу МАН України (територіальний  розподіл)</vt:lpstr>
      <vt:lpstr>Переможці ІІІ етапу МАН  (розподіл за класами)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14</cp:revision>
  <dcterms:created xsi:type="dcterms:W3CDTF">2013-07-29T17:42:42Z</dcterms:created>
  <dcterms:modified xsi:type="dcterms:W3CDTF">2014-10-24T06:27:51Z</dcterms:modified>
</cp:coreProperties>
</file>