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44A"/>
    <a:srgbClr val="1A77C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1242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B89A9-2D07-4B0C-B7AE-FFB211CA879A}" type="datetimeFigureOut">
              <a:rPr lang="ru-RU"/>
              <a:pPr>
                <a:defRPr/>
              </a:pPr>
              <a:t>23.08.2014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0F9A0-6C38-479E-ABC5-D60E75B283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EE2E7-DDC3-4CC9-AD55-6A5AD31B8C9A}" type="datetimeFigureOut">
              <a:rPr lang="ru-RU"/>
              <a:pPr>
                <a:defRPr/>
              </a:pPr>
              <a:t>23.08.2014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18DB7-6C0A-47E1-8659-1E67C28B5F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C0482-0645-4CAC-AB24-24BA2825782E}" type="datetimeFigureOut">
              <a:rPr lang="ru-RU"/>
              <a:pPr>
                <a:defRPr/>
              </a:pPr>
              <a:t>23.08.2014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2FF9F-F5F4-42DF-AB57-0CE156FA52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7D102-B25C-46C2-BD6F-4FBBEB30A016}" type="datetimeFigureOut">
              <a:rPr lang="ru-RU"/>
              <a:pPr>
                <a:defRPr/>
              </a:pPr>
              <a:t>23.08.2014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DC4F7-9B3E-4B62-9A63-72B3557FA3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0398C-2FF1-4A5C-BC07-991393D96A2B}" type="datetimeFigureOut">
              <a:rPr lang="ru-RU"/>
              <a:pPr>
                <a:defRPr/>
              </a:pPr>
              <a:t>23.08.2014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8EB70-D7AE-40BF-965B-F1C1B0D13E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70145-3117-4C01-805F-E6CC80508F2B}" type="datetimeFigureOut">
              <a:rPr lang="ru-RU"/>
              <a:pPr>
                <a:defRPr/>
              </a:pPr>
              <a:t>23.08.2014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F98D2-0720-4642-8C56-84AE4B74F6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EA3BF-CB7F-42A8-A7F7-80A16CE65C34}" type="datetimeFigureOut">
              <a:rPr lang="ru-RU"/>
              <a:pPr>
                <a:defRPr/>
              </a:pPr>
              <a:t>23.08.2014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83596-E9DC-46E2-AA73-1B6002E624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3BD83-92AB-452E-92B0-5800824CD5F2}" type="datetimeFigureOut">
              <a:rPr lang="ru-RU"/>
              <a:pPr>
                <a:defRPr/>
              </a:pPr>
              <a:t>23.08.2014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C5B37-EBF9-4E55-9350-2EAC479501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721A1-4BFE-41A9-A7DC-DF0CA5636CC4}" type="datetimeFigureOut">
              <a:rPr lang="ru-RU"/>
              <a:pPr>
                <a:defRPr/>
              </a:pPr>
              <a:t>23.08.2014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9A568-0D6A-4C53-B921-10CC3CD887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2B69F-A19F-4B47-AA40-D64B116E584E}" type="datetimeFigureOut">
              <a:rPr lang="ru-RU"/>
              <a:pPr>
                <a:defRPr/>
              </a:pPr>
              <a:t>23.08.2014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82064-1082-46C1-B1D2-7A3ED1B90A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74DD4-D0AE-4E67-B562-4C9E45594335}" type="datetimeFigureOut">
              <a:rPr lang="ru-RU"/>
              <a:pPr>
                <a:defRPr/>
              </a:pPr>
              <a:t>23.08.2014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3941D-F19B-4C87-A407-DE5DBA8282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E47F26-DF20-4A40-AEE3-BEEEFB90B87C}" type="datetimeFigureOut">
              <a:rPr lang="ru-RU"/>
              <a:pPr>
                <a:defRPr/>
              </a:pPr>
              <a:t>23.08.2014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A6B4B90-3C32-42A8-8F65-FF9A9FB848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11760" y="4941168"/>
            <a:ext cx="6336704" cy="1470025"/>
          </a:xfrm>
          <a:gradFill flip="none">
            <a:gsLst>
              <a:gs pos="0">
                <a:schemeClr val="accent3">
                  <a:lumMod val="75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lin scaled="1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3316" name="Рисунок 3" descr="1940_xaki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5277" y="376536"/>
            <a:ext cx="8240960" cy="4392488"/>
          </a:xfrm>
          <a:solidFill>
            <a:schemeClr val="accent3">
              <a:lumMod val="5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hangingPunct="1"/>
            <a:r>
              <a:rPr lang="en-US" sz="1100" smtClean="0">
                <a:solidFill>
                  <a:srgbClr val="FFFF00"/>
                </a:solidFill>
                <a:cs typeface="Arial" charset="0"/>
              </a:rPr>
              <a:t>      </a:t>
            </a:r>
            <a:endParaRPr lang="uk-UA" sz="1100" smtClean="0">
              <a:solidFill>
                <a:srgbClr val="FFFF00"/>
              </a:solidFill>
              <a:cs typeface="Arial" charset="0"/>
            </a:endParaRPr>
          </a:p>
          <a:p>
            <a:pPr eaLnBrk="1" hangingPunct="1"/>
            <a:r>
              <a:rPr lang="en-US" sz="3000" smtClean="0">
                <a:solidFill>
                  <a:srgbClr val="FFFF00"/>
                </a:solidFill>
                <a:cs typeface="Arial" charset="0"/>
              </a:rPr>
              <a:t> </a:t>
            </a:r>
            <a:r>
              <a:rPr lang="uk-UA" sz="3000" smtClean="0">
                <a:solidFill>
                  <a:srgbClr val="FFFF00"/>
                </a:solidFill>
                <a:latin typeface="Arial" charset="0"/>
                <a:cs typeface="Arial" charset="0"/>
              </a:rPr>
              <a:t>          </a:t>
            </a:r>
            <a:r>
              <a:rPr lang="uk-UA" sz="2800" b="1" smtClean="0">
                <a:solidFill>
                  <a:srgbClr val="FFFF00"/>
                </a:solidFill>
                <a:cs typeface="Arial" charset="0"/>
              </a:rPr>
              <a:t>Особливості організації </a:t>
            </a:r>
            <a:endParaRPr lang="uk-UA" sz="2800" b="1" smtClean="0">
              <a:solidFill>
                <a:srgbClr val="FFFF00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uk-UA" sz="2800" b="1" smtClean="0">
                <a:solidFill>
                  <a:srgbClr val="FFFF00"/>
                </a:solidFill>
                <a:latin typeface="Arial" charset="0"/>
                <a:cs typeface="Arial" charset="0"/>
              </a:rPr>
              <a:t>        навчально-виховного процесу</a:t>
            </a:r>
          </a:p>
          <a:p>
            <a:pPr eaLnBrk="1" hangingPunct="1"/>
            <a:r>
              <a:rPr lang="uk-UA" sz="2800" b="1" smtClean="0">
                <a:solidFill>
                  <a:srgbClr val="FFFF00"/>
                </a:solidFill>
                <a:latin typeface="Arial" charset="0"/>
                <a:cs typeface="Arial" charset="0"/>
              </a:rPr>
              <a:t>         </a:t>
            </a:r>
            <a:r>
              <a:rPr lang="uk-UA" sz="2800" b="1" smtClean="0">
                <a:solidFill>
                  <a:srgbClr val="FFFF00"/>
                </a:solidFill>
                <a:cs typeface="Arial" charset="0"/>
              </a:rPr>
              <a:t>в спеціалізованих навчальни</a:t>
            </a:r>
            <a:r>
              <a:rPr lang="uk-UA" sz="2800" b="1" smtClean="0">
                <a:solidFill>
                  <a:srgbClr val="FFFF00"/>
                </a:solidFill>
                <a:latin typeface="Arial" charset="0"/>
                <a:cs typeface="Arial" charset="0"/>
              </a:rPr>
              <a:t>х </a:t>
            </a:r>
            <a:r>
              <a:rPr lang="uk-UA" sz="2800" b="1" smtClean="0">
                <a:solidFill>
                  <a:srgbClr val="FFFF00"/>
                </a:solidFill>
                <a:cs typeface="Arial" charset="0"/>
              </a:rPr>
              <a:t>закладах</a:t>
            </a:r>
            <a:r>
              <a:rPr lang="uk-UA" sz="2800" b="1" smtClean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uk-UA" sz="2800" b="1" smtClean="0">
                <a:solidFill>
                  <a:srgbClr val="FFFF00"/>
                </a:solidFill>
                <a:cs typeface="Arial" charset="0"/>
              </a:rPr>
              <a:t>інтернатного типу обласного</a:t>
            </a:r>
            <a:r>
              <a:rPr lang="uk-UA" sz="2800" b="1" smtClean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uk-UA" sz="2800" b="1" smtClean="0">
                <a:solidFill>
                  <a:srgbClr val="FFFF00"/>
                </a:solidFill>
                <a:cs typeface="Arial" charset="0"/>
              </a:rPr>
              <a:t>підпорядкування,за критеріями</a:t>
            </a:r>
            <a:r>
              <a:rPr lang="uk-UA" sz="2800" b="1" smtClean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uk-UA" sz="2800" b="1" smtClean="0">
                <a:solidFill>
                  <a:srgbClr val="FFFF00"/>
                </a:solidFill>
                <a:cs typeface="Arial" charset="0"/>
              </a:rPr>
              <a:t>оцінювання діяльності</a:t>
            </a:r>
            <a:r>
              <a:rPr lang="uk-UA" sz="2800" b="1" smtClean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uk-UA" sz="2800" b="1" smtClean="0">
                <a:solidFill>
                  <a:srgbClr val="FFFF00"/>
                </a:solidFill>
                <a:cs typeface="Arial" charset="0"/>
              </a:rPr>
              <a:t>в</a:t>
            </a:r>
            <a:r>
              <a:rPr lang="uk-UA" sz="2800" b="1" smtClean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uk-UA" sz="2800" b="1" smtClean="0">
                <a:solidFill>
                  <a:srgbClr val="FFFF00"/>
                </a:solidFill>
                <a:cs typeface="Arial" charset="0"/>
              </a:rPr>
              <a:t>умова</a:t>
            </a:r>
            <a:r>
              <a:rPr lang="uk-UA" sz="2800" b="1" smtClean="0">
                <a:solidFill>
                  <a:srgbClr val="FFFF00"/>
                </a:solidFill>
                <a:latin typeface="Arial" charset="0"/>
                <a:cs typeface="Arial" charset="0"/>
              </a:rPr>
              <a:t>х </a:t>
            </a:r>
            <a:r>
              <a:rPr lang="uk-UA" sz="2800" b="1" smtClean="0">
                <a:solidFill>
                  <a:srgbClr val="FFFF00"/>
                </a:solidFill>
                <a:cs typeface="Arial" charset="0"/>
              </a:rPr>
              <a:t>подальшого впровадження нових</a:t>
            </a:r>
            <a:r>
              <a:rPr lang="uk-UA" sz="2800" b="1" smtClean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uk-UA" sz="2800" b="1" smtClean="0">
                <a:solidFill>
                  <a:srgbClr val="FFFF00"/>
                </a:solidFill>
                <a:cs typeface="Arial" charset="0"/>
              </a:rPr>
              <a:t>державних стандартів та нових навчальних професій. </a:t>
            </a:r>
            <a:endParaRPr lang="ru-RU" sz="2800" b="1" smtClean="0">
              <a:solidFill>
                <a:srgbClr val="FFFF00"/>
              </a:solidFill>
              <a:cs typeface="Arial" charset="0"/>
            </a:endParaRPr>
          </a:p>
          <a:p>
            <a:pPr eaLnBrk="1" hangingPunct="1"/>
            <a:endParaRPr lang="uk-UA" sz="2800" b="1" smtClean="0">
              <a:solidFill>
                <a:srgbClr val="FFFF00"/>
              </a:solidFill>
              <a:cs typeface="Arial" charset="0"/>
            </a:endParaRPr>
          </a:p>
          <a:p>
            <a:pPr eaLnBrk="1" hangingPunct="1"/>
            <a:endParaRPr lang="ru-RU" sz="3000" smtClean="0">
              <a:solidFill>
                <a:srgbClr val="FFFF00"/>
              </a:solidFill>
              <a:cs typeface="Arial" charset="0"/>
            </a:endParaRPr>
          </a:p>
        </p:txBody>
      </p:sp>
      <p:pic>
        <p:nvPicPr>
          <p:cNvPr id="8" name="Рисунок 7" descr="Untitled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9837" y="-4763"/>
            <a:ext cx="2008103" cy="2060849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3" descr="1940_xaki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00013"/>
            <a:ext cx="9144000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0406" y="3669853"/>
            <a:ext cx="8352928" cy="2880320"/>
          </a:xfrm>
          <a:solidFill>
            <a:schemeClr val="accent3">
              <a:lumMod val="5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514350" indent="-514350" algn="l" eaLnBrk="1" hangingPunct="1"/>
            <a:endParaRPr lang="uk-UA" sz="1800" smtClean="0">
              <a:solidFill>
                <a:srgbClr val="FFFF00"/>
              </a:solidFill>
              <a:cs typeface="Arial" charset="0"/>
            </a:endParaRPr>
          </a:p>
          <a:p>
            <a:pPr marL="514350" indent="-514350" algn="l" eaLnBrk="1" hangingPunct="1"/>
            <a:r>
              <a:rPr lang="uk-UA" sz="2800" smtClean="0">
                <a:solidFill>
                  <a:srgbClr val="FFFF00"/>
                </a:solidFill>
                <a:cs typeface="Arial" charset="0"/>
              </a:rPr>
              <a:t>  1.Залишається низьким показник  виступу учнівської команди у ІІ (міжінтернатному) етапі Всеукраїнських учнівських олімпіад з базових навчальних дисциплін.</a:t>
            </a:r>
            <a:endParaRPr lang="ru-RU" sz="2800" smtClean="0">
              <a:solidFill>
                <a:srgbClr val="FFFF00"/>
              </a:solidFill>
              <a:cs typeface="Arial" charset="0"/>
            </a:endParaRPr>
          </a:p>
          <a:p>
            <a:pPr marL="514350" indent="-514350" algn="l" eaLnBrk="1" hangingPunct="1"/>
            <a:r>
              <a:rPr lang="uk-UA" sz="2800" smtClean="0">
                <a:solidFill>
                  <a:srgbClr val="FFFF00"/>
                </a:solidFill>
                <a:latin typeface="Arial" charset="0"/>
                <a:cs typeface="Arial" charset="0"/>
              </a:rPr>
              <a:t>  </a:t>
            </a:r>
            <a:r>
              <a:rPr lang="uk-UA" sz="2800" smtClean="0">
                <a:solidFill>
                  <a:srgbClr val="FFFF00"/>
                </a:solidFill>
                <a:cs typeface="Arial" charset="0"/>
              </a:rPr>
              <a:t>2.Відсутній соціальний педагог.</a:t>
            </a:r>
            <a:endParaRPr lang="ru-RU" sz="2800" smtClean="0">
              <a:solidFill>
                <a:srgbClr val="FFFF00"/>
              </a:solidFill>
              <a:cs typeface="Arial" charset="0"/>
            </a:endParaRPr>
          </a:p>
          <a:p>
            <a:pPr marL="514350" indent="-514350" eaLnBrk="1" hangingPunct="1"/>
            <a:endParaRPr lang="ru-RU" smtClean="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8420472" cy="2952329"/>
          </a:xfrm>
          <a:solidFill>
            <a:schemeClr val="accent3">
              <a:lumMod val="5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600" dirty="0" smtClean="0">
                <a:solidFill>
                  <a:srgbClr val="FFFF00"/>
                </a:solidFill>
              </a:rPr>
              <a:t>                </a:t>
            </a:r>
            <a:r>
              <a:rPr lang="uk-UA" sz="3200" dirty="0" smtClean="0">
                <a:solidFill>
                  <a:srgbClr val="FFFF00"/>
                </a:solidFill>
              </a:rPr>
              <a:t>Під час інспектування за результатами</a:t>
            </a:r>
            <a:br>
              <a:rPr lang="uk-UA" sz="3200" dirty="0" smtClean="0">
                <a:solidFill>
                  <a:srgbClr val="FFFF00"/>
                </a:solidFill>
              </a:rPr>
            </a:br>
            <a:r>
              <a:rPr lang="uk-UA" sz="3200" dirty="0" smtClean="0">
                <a:solidFill>
                  <a:srgbClr val="FFFF00"/>
                </a:solidFill>
              </a:rPr>
              <a:t>                 вивчення організаційно-методичної          </a:t>
            </a:r>
            <a:br>
              <a:rPr lang="uk-UA" sz="3200" dirty="0" smtClean="0">
                <a:solidFill>
                  <a:srgbClr val="FFFF00"/>
                </a:solidFill>
              </a:rPr>
            </a:br>
            <a:r>
              <a:rPr lang="uk-UA" sz="3200" dirty="0" smtClean="0">
                <a:solidFill>
                  <a:srgbClr val="FFFF00"/>
                </a:solidFill>
              </a:rPr>
              <a:t>             роботи,  діяльності бібліотеки та</a:t>
            </a:r>
            <a:br>
              <a:rPr lang="uk-UA" sz="3200" dirty="0" smtClean="0">
                <a:solidFill>
                  <a:srgbClr val="FFFF00"/>
                </a:solidFill>
              </a:rPr>
            </a:br>
            <a:r>
              <a:rPr lang="uk-UA" sz="3200" dirty="0" smtClean="0">
                <a:solidFill>
                  <a:srgbClr val="FFFF00"/>
                </a:solidFill>
              </a:rPr>
              <a:t>             психологічної служби спеціалізованої </a:t>
            </a:r>
            <a:br>
              <a:rPr lang="uk-UA" sz="3200" dirty="0" smtClean="0">
                <a:solidFill>
                  <a:srgbClr val="FFFF00"/>
                </a:solidFill>
              </a:rPr>
            </a:br>
            <a:r>
              <a:rPr lang="uk-UA" sz="3200" dirty="0" smtClean="0">
                <a:solidFill>
                  <a:srgbClr val="FFFF00"/>
                </a:solidFill>
              </a:rPr>
              <a:t>школи-інтернату були виявлені недоліки:</a:t>
            </a:r>
            <a:endParaRPr lang="ru-RU" sz="3200" dirty="0"/>
          </a:p>
        </p:txBody>
      </p:sp>
      <p:pic>
        <p:nvPicPr>
          <p:cNvPr id="8" name="Рисунок 7" descr="Untitled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0"/>
            <a:ext cx="2261118" cy="2320509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3" descr="1940_xaki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00013"/>
            <a:ext cx="9144000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0406" y="3669853"/>
            <a:ext cx="8352928" cy="2880320"/>
          </a:xfr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0" scaled="1"/>
          </a:gradFill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514350" indent="-514350" algn="l" eaLnBrk="1" hangingPunct="1">
              <a:lnSpc>
                <a:spcPct val="80000"/>
              </a:lnSpc>
            </a:pPr>
            <a:endParaRPr lang="uk-UA" sz="1400" smtClean="0">
              <a:solidFill>
                <a:srgbClr val="FFFF00"/>
              </a:solidFill>
              <a:cs typeface="Arial" charset="0"/>
            </a:endParaRPr>
          </a:p>
          <a:p>
            <a:pPr marL="514350" indent="-514350" algn="just" eaLnBrk="1" hangingPunct="1">
              <a:lnSpc>
                <a:spcPct val="80000"/>
              </a:lnSpc>
              <a:buFontTx/>
              <a:buChar char="-"/>
            </a:pPr>
            <a:r>
              <a:rPr lang="uk-UA" sz="2500" b="1" smtClean="0">
                <a:solidFill>
                  <a:srgbClr val="0070C0"/>
                </a:solidFill>
                <a:cs typeface="Arial" charset="0"/>
              </a:rPr>
              <a:t>   Внесено зміни до Посадової інструкції заступника директора з навчально-виховної роботи у частині здійснення організаційно-методичної роботи.</a:t>
            </a:r>
          </a:p>
          <a:p>
            <a:pPr marL="514350" indent="-514350" algn="just" eaLnBrk="1" hangingPunct="1">
              <a:lnSpc>
                <a:spcPct val="80000"/>
              </a:lnSpc>
              <a:buFontTx/>
              <a:buChar char="-"/>
            </a:pPr>
            <a:r>
              <a:rPr lang="uk-UA" sz="2500" b="1" smtClean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  <a:r>
              <a:rPr lang="uk-UA" sz="2500" b="1" smtClean="0">
                <a:solidFill>
                  <a:srgbClr val="0070C0"/>
                </a:solidFill>
                <a:cs typeface="Arial" charset="0"/>
              </a:rPr>
              <a:t>Систематизована та удосконалена контрольно-аналітична діяльність за станом навчально-виховного процесу, викладання навчальних предметів протягом навчального року.</a:t>
            </a:r>
            <a:endParaRPr lang="ru-RU" sz="2500" b="1" smtClean="0">
              <a:solidFill>
                <a:srgbClr val="0070C0"/>
              </a:solidFill>
              <a:cs typeface="Arial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467544" y="332657"/>
            <a:ext cx="8420472" cy="2592288"/>
          </a:xfrm>
          <a:gradFill flip="none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0" scaled="1"/>
            <a:tileRect/>
          </a:gradFill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700" dirty="0" smtClean="0">
                <a:solidFill>
                  <a:schemeClr val="bg2">
                    <a:lumMod val="50000"/>
                  </a:schemeClr>
                </a:solidFill>
              </a:rPr>
              <a:t>                    </a:t>
            </a:r>
            <a:r>
              <a:rPr lang="uk-UA" sz="11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uk-UA" sz="11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uk-UA" sz="27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br>
              <a:rPr lang="uk-UA" sz="27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uk-UA" sz="4000" dirty="0" smtClean="0">
                <a:solidFill>
                  <a:srgbClr val="FF0000"/>
                </a:solidFill>
              </a:rPr>
              <a:t>Ураховуючи недоліки,</a:t>
            </a:r>
            <a:br>
              <a:rPr lang="uk-UA" sz="4000" dirty="0" smtClean="0">
                <a:solidFill>
                  <a:srgbClr val="FF0000"/>
                </a:solidFill>
              </a:rPr>
            </a:br>
            <a:r>
              <a:rPr lang="uk-UA" sz="4000" dirty="0" smtClean="0">
                <a:solidFill>
                  <a:srgbClr val="FF0000"/>
                </a:solidFill>
              </a:rPr>
              <a:t>              виявлені під час інспектування </a:t>
            </a:r>
            <a:br>
              <a:rPr lang="uk-UA" sz="4000" dirty="0" smtClean="0">
                <a:solidFill>
                  <a:srgbClr val="FF0000"/>
                </a:solidFill>
              </a:rPr>
            </a:br>
            <a:r>
              <a:rPr lang="uk-UA" sz="4000" dirty="0" smtClean="0">
                <a:solidFill>
                  <a:srgbClr val="FF0000"/>
                </a:solidFill>
              </a:rPr>
              <a:t>закладу, </a:t>
            </a:r>
            <a:br>
              <a:rPr lang="uk-UA" sz="4000" dirty="0" smtClean="0">
                <a:solidFill>
                  <a:srgbClr val="FF0000"/>
                </a:solidFill>
              </a:rPr>
            </a:br>
            <a:r>
              <a:rPr lang="uk-UA" sz="4000" dirty="0" smtClean="0">
                <a:solidFill>
                  <a:srgbClr val="FF0000"/>
                </a:solidFill>
              </a:rPr>
              <a:t>були проведені такі заходи:</a:t>
            </a: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uk-UA" sz="3600" dirty="0" smtClean="0">
                <a:solidFill>
                  <a:schemeClr val="bg2">
                    <a:lumMod val="50000"/>
                  </a:schemeClr>
                </a:solidFill>
              </a:rPr>
              <a:t>                </a:t>
            </a:r>
            <a:endParaRPr lang="ru-RU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8" name="Рисунок 7" descr="Untitled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0"/>
            <a:ext cx="2261118" cy="2320509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3" descr="1940_xaki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00013"/>
            <a:ext cx="9144000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0406" y="3669853"/>
            <a:ext cx="8352928" cy="2880320"/>
          </a:xfrm>
          <a:gradFill flip="none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3500000" scaled="1"/>
            <a:tileRect/>
          </a:gradFill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hangingPunct="1"/>
            <a:endParaRPr lang="uk-UA" sz="1200" b="1" smtClean="0">
              <a:solidFill>
                <a:schemeClr val="bg1"/>
              </a:solidFill>
              <a:cs typeface="Arial" charset="0"/>
            </a:endParaRPr>
          </a:p>
          <a:p>
            <a:pPr eaLnBrk="1" hangingPunct="1">
              <a:buFont typeface="Arial" charset="0"/>
              <a:buAutoNum type="arabicPeriod"/>
            </a:pPr>
            <a:r>
              <a:rPr lang="uk-UA" b="1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uk-UA" b="1" smtClean="0">
                <a:solidFill>
                  <a:schemeClr val="bg1"/>
                </a:solidFill>
                <a:cs typeface="Arial" charset="0"/>
              </a:rPr>
              <a:t>Наочність предметних кабінетів потребує</a:t>
            </a:r>
            <a:r>
              <a:rPr lang="uk-UA" b="1" smtClean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uk-UA" b="1" smtClean="0">
                <a:solidFill>
                  <a:schemeClr val="bg1"/>
                </a:solidFill>
                <a:cs typeface="Arial" charset="0"/>
              </a:rPr>
              <a:t>оновлення.</a:t>
            </a:r>
            <a:endParaRPr lang="ru-RU" b="1" smtClean="0">
              <a:solidFill>
                <a:schemeClr val="bg1"/>
              </a:solidFill>
              <a:cs typeface="Arial" charset="0"/>
            </a:endParaRPr>
          </a:p>
          <a:p>
            <a:pPr eaLnBrk="1" hangingPunct="1"/>
            <a:r>
              <a:rPr lang="uk-UA" b="1" smtClean="0">
                <a:solidFill>
                  <a:schemeClr val="bg1"/>
                </a:solidFill>
                <a:cs typeface="Arial" charset="0"/>
              </a:rPr>
              <a:t>  2. Середній та достатній рівень навчальних досягнень учнів.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467544" y="332657"/>
            <a:ext cx="8420472" cy="2592288"/>
          </a:xfrm>
          <a:gradFill flip="none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2700000" scaled="1"/>
            <a:tileRect/>
          </a:gradFill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000" dirty="0" smtClean="0">
                <a:solidFill>
                  <a:schemeClr val="bg2">
                    <a:lumMod val="50000"/>
                  </a:schemeClr>
                </a:solidFill>
              </a:rPr>
              <a:t>       </a:t>
            </a:r>
            <a:r>
              <a:rPr lang="uk-UA" sz="4000" dirty="0" smtClean="0"/>
              <a:t>     </a:t>
            </a:r>
            <a:r>
              <a:rPr lang="uk-UA" sz="4000" dirty="0" smtClean="0">
                <a:solidFill>
                  <a:schemeClr val="bg1"/>
                </a:solidFill>
              </a:rPr>
              <a:t>Під час державної атестації        </a:t>
            </a:r>
            <a:br>
              <a:rPr lang="uk-UA" sz="4000" dirty="0" smtClean="0">
                <a:solidFill>
                  <a:schemeClr val="bg1"/>
                </a:solidFill>
              </a:rPr>
            </a:br>
            <a:r>
              <a:rPr lang="uk-UA" sz="4000" dirty="0" smtClean="0">
                <a:solidFill>
                  <a:schemeClr val="bg1"/>
                </a:solidFill>
              </a:rPr>
              <a:t>             були виявлені такі проблеми:              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Untitled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0"/>
            <a:ext cx="2261118" cy="2320509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3" descr="1940_xaki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00013"/>
            <a:ext cx="9144000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0406" y="3546029"/>
            <a:ext cx="8352928" cy="2880319"/>
          </a:xfrm>
          <a:solidFill>
            <a:srgbClr val="00A44A"/>
          </a:solidFill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 eaLnBrk="1" hangingPunct="1"/>
            <a:r>
              <a:rPr lang="uk-UA" sz="2000" b="1" smtClean="0">
                <a:solidFill>
                  <a:schemeClr val="bg1"/>
                </a:solidFill>
                <a:latin typeface="Arial" charset="0"/>
                <a:cs typeface="Arial" charset="0"/>
              </a:rPr>
              <a:t>-</a:t>
            </a:r>
            <a:r>
              <a:rPr lang="uk-UA" sz="2000" b="1" smtClean="0">
                <a:solidFill>
                  <a:schemeClr val="bg1"/>
                </a:solidFill>
                <a:cs typeface="Arial" charset="0"/>
              </a:rPr>
              <a:t> Проведено засідання методичної ради, на якому розглянули завдання для реалізації як єдиної педагогічної теми, так і методичної, оформлення документації, про що свідчать оформлені протоколи.</a:t>
            </a:r>
            <a:endParaRPr lang="ru-RU" sz="2000" b="1" smtClean="0">
              <a:solidFill>
                <a:schemeClr val="bg1"/>
              </a:solidFill>
              <a:cs typeface="Arial" charset="0"/>
            </a:endParaRPr>
          </a:p>
          <a:p>
            <a:pPr algn="just" eaLnBrk="1" hangingPunct="1">
              <a:buFontTx/>
              <a:buChar char="-"/>
            </a:pPr>
            <a:r>
              <a:rPr lang="uk-UA" sz="2000" b="1" smtClean="0">
                <a:solidFill>
                  <a:schemeClr val="bg1"/>
                </a:solidFill>
                <a:cs typeface="Arial" charset="0"/>
              </a:rPr>
              <a:t>    Розпочато оформлення двох класів з предмету «Захист Вітчизни».</a:t>
            </a:r>
            <a:endParaRPr lang="ru-RU" sz="2000" b="1" smtClean="0">
              <a:solidFill>
                <a:schemeClr val="bg1"/>
              </a:solidFill>
              <a:cs typeface="Arial" charset="0"/>
            </a:endParaRPr>
          </a:p>
          <a:p>
            <a:pPr algn="just" eaLnBrk="1" hangingPunct="1"/>
            <a:r>
              <a:rPr lang="uk-UA" sz="2000" b="1" smtClean="0">
                <a:solidFill>
                  <a:schemeClr val="bg1"/>
                </a:solidFill>
                <a:cs typeface="Arial" charset="0"/>
              </a:rPr>
              <a:t>-    Оновлена комп’ютерна техніка в кабінеті інформатики.</a:t>
            </a:r>
            <a:endParaRPr lang="ru-RU" sz="2000" b="1" smtClean="0">
              <a:solidFill>
                <a:schemeClr val="bg1"/>
              </a:solidFill>
              <a:cs typeface="Arial" charset="0"/>
            </a:endParaRPr>
          </a:p>
          <a:p>
            <a:pPr algn="just" eaLnBrk="1" hangingPunct="1"/>
            <a:r>
              <a:rPr lang="uk-UA" sz="2000" b="1" smtClean="0">
                <a:solidFill>
                  <a:schemeClr val="bg1"/>
                </a:solidFill>
                <a:cs typeface="Arial" charset="0"/>
              </a:rPr>
              <a:t>-    Оновлені інформаційні стенди в кабінетах хімії, фізики.</a:t>
            </a:r>
            <a:endParaRPr lang="ru-RU" sz="2000" b="1" smtClean="0">
              <a:solidFill>
                <a:schemeClr val="bg1"/>
              </a:solidFill>
              <a:cs typeface="Arial" charset="0"/>
            </a:endParaRPr>
          </a:p>
          <a:p>
            <a:pPr algn="just" eaLnBrk="1" hangingPunct="1"/>
            <a:endParaRPr lang="uk-UA" sz="2400" b="1" smtClean="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467544" y="332657"/>
            <a:ext cx="8420472" cy="2592288"/>
          </a:xfr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2700000"/>
          </a:gradFill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000" dirty="0" smtClean="0">
                <a:solidFill>
                  <a:schemeClr val="bg1"/>
                </a:solidFill>
              </a:rPr>
              <a:t>                    Після проведення аналізу </a:t>
            </a:r>
            <a:br>
              <a:rPr lang="uk-UA" sz="4000" dirty="0" smtClean="0">
                <a:solidFill>
                  <a:schemeClr val="bg1"/>
                </a:solidFill>
              </a:rPr>
            </a:br>
            <a:r>
              <a:rPr lang="uk-UA" sz="4000" dirty="0" smtClean="0">
                <a:solidFill>
                  <a:schemeClr val="bg1"/>
                </a:solidFill>
              </a:rPr>
              <a:t>              зауважень, в закладі була </a:t>
            </a:r>
            <a:br>
              <a:rPr lang="uk-UA" sz="4000" dirty="0" smtClean="0">
                <a:solidFill>
                  <a:schemeClr val="bg1"/>
                </a:solidFill>
              </a:rPr>
            </a:br>
            <a:r>
              <a:rPr lang="uk-UA" sz="4000" dirty="0" smtClean="0">
                <a:solidFill>
                  <a:schemeClr val="bg1"/>
                </a:solidFill>
              </a:rPr>
              <a:t>проведена низка заходів: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Untitled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0"/>
            <a:ext cx="2261118" cy="2320509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3" descr="1940_xaki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00013"/>
            <a:ext cx="9144000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967855" y="2538933"/>
            <a:ext cx="7700391" cy="2592288"/>
          </a:xfr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2700000"/>
          </a:gradFill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000" dirty="0" smtClean="0">
                <a:solidFill>
                  <a:schemeClr val="bg1"/>
                </a:solidFill>
              </a:rPr>
              <a:t>Д я к у ю   з а  у в а г у  !                    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Untitled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0"/>
            <a:ext cx="2261118" cy="2320509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193</Words>
  <Application>Microsoft Office PowerPoint</Application>
  <PresentationFormat>Экран (4:3)</PresentationFormat>
  <Paragraphs>22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Calibri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Anonymous</dc:creator>
  <cp:lastModifiedBy>Сергей</cp:lastModifiedBy>
  <cp:revision>26</cp:revision>
  <dcterms:created xsi:type="dcterms:W3CDTF">2014-08-21T17:50:54Z</dcterms:created>
  <dcterms:modified xsi:type="dcterms:W3CDTF">2014-08-23T20:01:09Z</dcterms:modified>
</cp:coreProperties>
</file>