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8" r:id="rId4"/>
    <p:sldId id="289" r:id="rId5"/>
    <p:sldId id="260" r:id="rId6"/>
    <p:sldId id="293" r:id="rId7"/>
    <p:sldId id="294" r:id="rId8"/>
    <p:sldId id="290" r:id="rId9"/>
    <p:sldId id="303" r:id="rId10"/>
    <p:sldId id="291" r:id="rId11"/>
    <p:sldId id="259" r:id="rId12"/>
    <p:sldId id="292" r:id="rId13"/>
    <p:sldId id="283" r:id="rId14"/>
    <p:sldId id="297" r:id="rId15"/>
    <p:sldId id="295" r:id="rId16"/>
    <p:sldId id="296" r:id="rId17"/>
    <p:sldId id="263" r:id="rId18"/>
    <p:sldId id="271" r:id="rId19"/>
    <p:sldId id="272" r:id="rId20"/>
    <p:sldId id="268" r:id="rId21"/>
    <p:sldId id="273" r:id="rId22"/>
    <p:sldId id="298" r:id="rId23"/>
    <p:sldId id="299" r:id="rId24"/>
    <p:sldId id="300" r:id="rId25"/>
    <p:sldId id="301" r:id="rId26"/>
    <p:sldId id="30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197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hPercent val="53"/>
      <c:depthPercent val="100"/>
      <c:rAngAx val="1"/>
    </c:view3D>
    <c:plotArea>
      <c:layout>
        <c:manualLayout>
          <c:layoutTarget val="inner"/>
          <c:xMode val="edge"/>
          <c:yMode val="edge"/>
          <c:x val="7.6984010806947917E-2"/>
          <c:y val="8.6056939228711965E-2"/>
          <c:w val="0.82496943523103561"/>
          <c:h val="0.7307335621542251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 початку тренінгу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Духовна </c:v>
                </c:pt>
                <c:pt idx="1">
                  <c:v>Інтелектуальна </c:v>
                </c:pt>
                <c:pt idx="2">
                  <c:v>Емоційна</c:v>
                </c:pt>
                <c:pt idx="3">
                  <c:v>Фізична </c:v>
                </c:pt>
                <c:pt idx="4">
                  <c:v>Соціальна</c:v>
                </c:pt>
                <c:pt idx="5">
                  <c:v>Професійна</c:v>
                </c:pt>
                <c:pt idx="6">
                  <c:v>Екологічна</c:v>
                </c:pt>
                <c:pt idx="7">
                  <c:v>Психологічна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</c:v>
                </c:pt>
                <c:pt idx="1">
                  <c:v>37</c:v>
                </c:pt>
                <c:pt idx="2">
                  <c:v>58</c:v>
                </c:pt>
                <c:pt idx="3">
                  <c:v>34</c:v>
                </c:pt>
                <c:pt idx="4">
                  <c:v>40</c:v>
                </c:pt>
                <c:pt idx="5">
                  <c:v>30</c:v>
                </c:pt>
                <c:pt idx="6">
                  <c:v>15</c:v>
                </c:pt>
                <c:pt idx="7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після проходження тренінгу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Духовна </c:v>
                </c:pt>
                <c:pt idx="1">
                  <c:v>Інтелектуальна </c:v>
                </c:pt>
                <c:pt idx="2">
                  <c:v>Емоційна</c:v>
                </c:pt>
                <c:pt idx="3">
                  <c:v>Фізична </c:v>
                </c:pt>
                <c:pt idx="4">
                  <c:v>Соціальна</c:v>
                </c:pt>
                <c:pt idx="5">
                  <c:v>Професійна</c:v>
                </c:pt>
                <c:pt idx="6">
                  <c:v>Екологічна</c:v>
                </c:pt>
                <c:pt idx="7">
                  <c:v>Психологічна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45</c:v>
                </c:pt>
                <c:pt idx="1">
                  <c:v>42</c:v>
                </c:pt>
                <c:pt idx="2">
                  <c:v>45</c:v>
                </c:pt>
                <c:pt idx="3">
                  <c:v>55</c:v>
                </c:pt>
                <c:pt idx="4">
                  <c:v>65</c:v>
                </c:pt>
                <c:pt idx="5">
                  <c:v>56</c:v>
                </c:pt>
                <c:pt idx="6">
                  <c:v>45</c:v>
                </c:pt>
                <c:pt idx="7">
                  <c:v>60</c:v>
                </c:pt>
              </c:numCache>
            </c:numRef>
          </c:val>
        </c:ser>
        <c:dLbls>
          <c:showVal val="1"/>
        </c:dLbls>
        <c:gapDepth val="0"/>
        <c:shape val="box"/>
        <c:axId val="74016640"/>
        <c:axId val="74018176"/>
        <c:axId val="0"/>
      </c:bar3DChart>
      <c:catAx>
        <c:axId val="74016640"/>
        <c:scaling>
          <c:orientation val="minMax"/>
        </c:scaling>
        <c:axPos val="b"/>
        <c:numFmt formatCode="General" sourceLinked="1"/>
        <c:tickLblPos val="low"/>
        <c:txPr>
          <a:bodyPr rot="600000" vert="horz"/>
          <a:lstStyle/>
          <a:p>
            <a:pPr>
              <a:defRPr lang="uk-UA" sz="1020" baseline="0">
                <a:solidFill>
                  <a:schemeClr val="bg1"/>
                </a:solidFill>
              </a:defRPr>
            </a:pPr>
            <a:endParaRPr lang="ru-RU"/>
          </a:p>
        </c:txPr>
        <c:crossAx val="74018176"/>
        <c:crosses val="autoZero"/>
        <c:auto val="1"/>
        <c:lblAlgn val="ctr"/>
        <c:lblOffset val="100"/>
        <c:tickLblSkip val="1"/>
        <c:tickMarkSkip val="1"/>
      </c:catAx>
      <c:valAx>
        <c:axId val="74018176"/>
        <c:scaling>
          <c:orientation val="minMax"/>
        </c:scaling>
        <c:axPos val="l"/>
        <c:majorGridlines/>
        <c:numFmt formatCode="General\ \%" sourceLinked="0"/>
        <c:tickLblPos val="nextTo"/>
        <c:txPr>
          <a:bodyPr rot="0" vert="horz"/>
          <a:lstStyle/>
          <a:p>
            <a:pPr>
              <a:defRPr lang="uk-UA"/>
            </a:pPr>
            <a:endParaRPr lang="ru-RU"/>
          </a:p>
        </c:txPr>
        <c:crossAx val="74016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uk-UA" sz="91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uk-UA" sz="91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7879872791044813"/>
          <c:y val="0.24463918040381641"/>
          <c:w val="0.194600947261476"/>
          <c:h val="0.24028938669311375"/>
        </c:manualLayout>
      </c:layout>
      <c:txPr>
        <a:bodyPr/>
        <a:lstStyle/>
        <a:p>
          <a:pPr>
            <a:defRPr lang="uk-UA" sz="800"/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9894867308253348"/>
          <c:y val="0.14214151608959455"/>
          <c:w val="0.55784066054243264"/>
          <c:h val="0.7188277675022816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безпечна поведінка</c:v>
                </c:pt>
                <c:pt idx="1">
                  <c:v>об'єктивна самооцінка</c:v>
                </c:pt>
                <c:pt idx="2">
                  <c:v>вміння протистояти тиску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39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безпечна поведінка</c:v>
                </c:pt>
                <c:pt idx="1">
                  <c:v>об'єктивна самооцінка</c:v>
                </c:pt>
                <c:pt idx="2">
                  <c:v>вміння протистояти тиску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</c:v>
                </c:pt>
                <c:pt idx="1">
                  <c:v>54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безпечна поведінка</c:v>
                </c:pt>
                <c:pt idx="1">
                  <c:v>об'єктивна самооцінка</c:v>
                </c:pt>
                <c:pt idx="2">
                  <c:v>вміння протистояти тиску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</c:v>
                </c:pt>
                <c:pt idx="1">
                  <c:v>65</c:v>
                </c:pt>
                <c:pt idx="2">
                  <c:v>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безпечна поведінка</c:v>
                </c:pt>
                <c:pt idx="1">
                  <c:v>об'єктивна самооцінка</c:v>
                </c:pt>
                <c:pt idx="2">
                  <c:v>вміння протистояти тиску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94</c:v>
                </c:pt>
                <c:pt idx="1">
                  <c:v>84</c:v>
                </c:pt>
                <c:pt idx="2">
                  <c:v>97</c:v>
                </c:pt>
              </c:numCache>
            </c:numRef>
          </c:val>
        </c:ser>
        <c:dLbls>
          <c:showVal val="1"/>
        </c:dLbls>
        <c:shape val="box"/>
        <c:axId val="68212224"/>
        <c:axId val="68213760"/>
        <c:axId val="0"/>
      </c:bar3DChart>
      <c:catAx>
        <c:axId val="68212224"/>
        <c:scaling>
          <c:orientation val="minMax"/>
        </c:scaling>
        <c:axPos val="l"/>
        <c:tickLblPos val="nextTo"/>
        <c:txPr>
          <a:bodyPr/>
          <a:lstStyle/>
          <a:p>
            <a:pPr>
              <a:defRPr lang="uk-UA" sz="2000" b="1" baseline="0">
                <a:solidFill>
                  <a:schemeClr val="bg1"/>
                </a:solidFill>
                <a:latin typeface="Adobe Garamond Pro" pitchFamily="18" charset="0"/>
              </a:defRPr>
            </a:pPr>
            <a:endParaRPr lang="ru-RU"/>
          </a:p>
        </c:txPr>
        <c:crossAx val="68213760"/>
        <c:crosses val="autoZero"/>
        <c:auto val="1"/>
        <c:lblAlgn val="ctr"/>
        <c:lblOffset val="100"/>
      </c:catAx>
      <c:valAx>
        <c:axId val="682137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68212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uk-UA" sz="2800" b="1"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4890333991321786E-2"/>
          <c:y val="0.15049815002337674"/>
          <c:w val="0.74699382713682883"/>
          <c:h val="0.691814422057669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2011/2010 н.р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201/2011 н.р.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2013/2012 н.р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2013/2014 н.р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showVal val="1"/>
        </c:dLbls>
        <c:shape val="box"/>
        <c:axId val="77286400"/>
        <c:axId val="77304576"/>
        <c:axId val="0"/>
      </c:bar3DChart>
      <c:catAx>
        <c:axId val="77286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77304576"/>
        <c:crosses val="autoZero"/>
        <c:auto val="1"/>
        <c:lblAlgn val="ctr"/>
        <c:lblOffset val="100"/>
      </c:catAx>
      <c:valAx>
        <c:axId val="773045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uk-UA" sz="1200" b="1">
                <a:solidFill>
                  <a:schemeClr val="bg1"/>
                </a:solidFill>
              </a:defRPr>
            </a:pPr>
            <a:endParaRPr lang="ru-RU"/>
          </a:p>
        </c:txPr>
        <c:crossAx val="7728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3934863340585"/>
          <c:y val="0.19609127384658906"/>
          <c:w val="0.18226073880496574"/>
          <c:h val="0.57662858678093087"/>
        </c:manualLayout>
      </c:layout>
      <c:txPr>
        <a:bodyPr/>
        <a:lstStyle/>
        <a:p>
          <a:pPr>
            <a:defRPr lang="uk-UA" sz="1400" b="1">
              <a:solidFill>
                <a:schemeClr val="bg1"/>
              </a:solidFill>
              <a:latin typeface="Adobe Caslon Pro" pitchFamily="18" charset="0"/>
            </a:defRPr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928952042628912E-2"/>
          <c:y val="9.2250922509225258E-2"/>
          <c:w val="0.90941385435168742"/>
          <c:h val="0.8118081180811821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rgbClr val="9999FF"/>
            </a:solidFill>
            <a:ln w="12704">
              <a:solidFill>
                <a:srgbClr val="000000"/>
              </a:solidFill>
              <a:prstDash val="solid"/>
            </a:ln>
          </c:spPr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lang="uk-UA"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Покращення</c:v>
                </c:pt>
                <c:pt idx="1">
                  <c:v>Стабілізація</c:v>
                </c:pt>
                <c:pt idx="2">
                  <c:v>Прогресування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41.9</c:v>
                </c:pt>
                <c:pt idx="1">
                  <c:v>55.3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rgbClr val="993366"/>
            </a:solidFill>
            <a:ln w="12704">
              <a:solidFill>
                <a:srgbClr val="000000"/>
              </a:solidFill>
              <a:prstDash val="solid"/>
            </a:ln>
          </c:spPr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lang="uk-UA"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Покращення</c:v>
                </c:pt>
                <c:pt idx="1">
                  <c:v>Стабілізація</c:v>
                </c:pt>
                <c:pt idx="2">
                  <c:v>Прогресування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33.5</c:v>
                </c:pt>
                <c:pt idx="1">
                  <c:v>60.7</c:v>
                </c:pt>
                <c:pt idx="2">
                  <c:v>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rgbClr val="FFFFCC"/>
            </a:solidFill>
            <a:ln w="12704">
              <a:solidFill>
                <a:srgbClr val="000000"/>
              </a:solidFill>
              <a:prstDash val="solid"/>
            </a:ln>
          </c:spPr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lang="uk-UA"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Покращення</c:v>
                </c:pt>
                <c:pt idx="1">
                  <c:v>Стабілізація</c:v>
                </c:pt>
                <c:pt idx="2">
                  <c:v>Прогресування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36.9</c:v>
                </c:pt>
                <c:pt idx="1">
                  <c:v>60.6</c:v>
                </c:pt>
                <c:pt idx="2">
                  <c:v>2.5</c:v>
                </c:pt>
              </c:numCache>
            </c:numRef>
          </c:val>
        </c:ser>
        <c:axId val="73768320"/>
        <c:axId val="73790592"/>
      </c:barChart>
      <c:catAx>
        <c:axId val="73768320"/>
        <c:scaling>
          <c:orientation val="minMax"/>
        </c:scaling>
        <c:axPos val="b"/>
        <c:numFmt formatCode="General" sourceLinked="1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uk-UA" sz="2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73790592"/>
        <c:crosses val="autoZero"/>
        <c:auto val="1"/>
        <c:lblAlgn val="ctr"/>
        <c:lblOffset val="100"/>
        <c:tickLblSkip val="1"/>
        <c:tickMarkSkip val="1"/>
      </c:catAx>
      <c:valAx>
        <c:axId val="73790592"/>
        <c:scaling>
          <c:orientation val="minMax"/>
        </c:scaling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uk-UA"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3768320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68738898756660749"/>
          <c:y val="0.19926199261992644"/>
          <c:w val="0.18117229129662521"/>
          <c:h val="0.2693726937269379"/>
        </c:manualLayout>
      </c:layout>
      <c:spPr>
        <a:noFill/>
        <a:ln w="3176">
          <a:solidFill>
            <a:srgbClr val="000000"/>
          </a:solidFill>
          <a:prstDash val="solid"/>
        </a:ln>
      </c:spPr>
      <c:txPr>
        <a:bodyPr/>
        <a:lstStyle/>
        <a:p>
          <a:pPr>
            <a:defRPr lang="uk-UA"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F4B6-5A3C-4762-8488-8FC955AD165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1AEAB-86C3-4301-815D-F732A1BE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280920" cy="3501008"/>
          </a:xfrm>
        </p:spPr>
        <p:txBody>
          <a:bodyPr>
            <a:normAutofit lnSpcReduction="10000"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Системний підхід до організації управління навчально-виховним  комплексом як </a:t>
            </a:r>
            <a:r>
              <a:rPr lang="uk-UA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освітньо-інформаційним</a:t>
            </a:r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центром Національної</a:t>
            </a:r>
            <a:endParaRPr lang="ru-RU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мережі шкіл сприяння здоров’ю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3016"/>
            <a:ext cx="788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3113" algn="just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Михайленко Г.В., </a:t>
            </a:r>
          </a:p>
          <a:p>
            <a:pPr marL="3313113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Комунального закладу “ Харківський санаторний навчально-виховний комплекс</a:t>
            </a:r>
          </a:p>
          <a:p>
            <a:pPr marL="3313113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13” Харківської обласної </a:t>
            </a:r>
            <a:r>
              <a:rPr lang="uk-UA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ради,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 наук з державного управління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7143800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Кваліметрична  модель оцінки діяльності вчителя НВК</a:t>
            </a:r>
            <a:endParaRPr lang="ru-RU" b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99592" y="1052736"/>
          <a:ext cx="7056784" cy="5805264"/>
        </p:xfrm>
        <a:graphic>
          <a:graphicData uri="http://schemas.openxmlformats.org/presentationml/2006/ole">
            <p:oleObj spid="_x0000_s1025" r:id="rId4" imgW="4816754" imgH="4798771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3746" y="0"/>
            <a:ext cx="5629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3900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Складові єдиного оздоровчого </a:t>
            </a:r>
          </a:p>
          <a:p>
            <a:pPr algn="ctr"/>
            <a:r>
              <a:rPr lang="uk-UA" sz="32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3900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освітнього середовища</a:t>
            </a:r>
            <a:endParaRPr lang="uk-UA" sz="3200" b="1" i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3900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81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Головні принципи  роботи: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науковість та комплексність у безперервному навчально-лікувально-виховному процесі; 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упровадження європейських норм і стандартів у навчальній та лікувальній діяльності закладу;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професійна компетентність та професійна спрямованість;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міждисциплінарний підхід – спільна робота фахівців у єдиній команді.</a:t>
            </a:r>
            <a:endParaRPr kumimoji="0" lang="uk-UA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7"/>
          <p:cNvGraphicFramePr/>
          <p:nvPr/>
        </p:nvGraphicFramePr>
        <p:xfrm>
          <a:off x="357158" y="1857364"/>
          <a:ext cx="8286807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1"/>
            <a:ext cx="8643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3600" b="1" i="1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Моніторинг відношення школярів до складових здоров</a:t>
            </a:r>
            <a:r>
              <a:rPr kumimoji="0" lang="uk-UA" sz="3600" b="1" i="1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600" b="1" i="1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endParaRPr lang="ru-RU" sz="3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857364"/>
          <a:ext cx="8429652" cy="446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0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 корекції поведінки учнів, їх самооцінки та вміння протистояти тиску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2000240"/>
          <a:ext cx="892971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357166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 розвитку в учнів потреби у формуванні здорового способу життя, профілактиці різних форм залежної поведінки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 вихованців, які  отримали лікування в навчально-виховному комплексі</a:t>
            </a:r>
            <a:endParaRPr lang="uk-UA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1" name="Object 1"/>
          <p:cNvGraphicFramePr>
            <a:graphicFrameLocks/>
          </p:cNvGraphicFramePr>
          <p:nvPr/>
        </p:nvGraphicFramePr>
        <p:xfrm>
          <a:off x="279400" y="1893888"/>
          <a:ext cx="8656638" cy="4508500"/>
        </p:xfrm>
        <a:graphic>
          <a:graphicData uri="http://schemas.openxmlformats.org/presentationml/2006/ole">
            <p:oleObj spid="_x0000_s20481" name="Worksheet" r:id="rId4" imgW="5705470" imgH="3857621" progId="Excel.Shee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204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5190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923928" cy="461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I:\DSC05231.JPG"/>
          <p:cNvPicPr>
            <a:picLocks noChangeAspect="1" noChangeArrowheads="1"/>
          </p:cNvPicPr>
          <p:nvPr/>
        </p:nvPicPr>
        <p:blipFill>
          <a:blip r:embed="rId4" cstate="print"/>
          <a:srcRect l="13502" r="21991" b="989"/>
          <a:stretch>
            <a:fillRect/>
          </a:stretch>
        </p:blipFill>
        <p:spPr bwMode="auto">
          <a:xfrm>
            <a:off x="4716016" y="836712"/>
            <a:ext cx="4104456" cy="472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5733256"/>
            <a:ext cx="784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Корсети  </a:t>
            </a:r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Шено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їх дія на стан хребта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обстеження\225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104455" cy="5040560"/>
          </a:xfrm>
          <a:prstGeom prst="rect">
            <a:avLst/>
          </a:prstGeom>
          <a:noFill/>
        </p:spPr>
      </p:pic>
      <p:pic>
        <p:nvPicPr>
          <p:cNvPr id="29699" name="Picture 3" descr="F:\Новая папка\SAM_3426.JPG"/>
          <p:cNvPicPr>
            <a:picLocks noChangeAspect="1" noChangeArrowheads="1"/>
          </p:cNvPicPr>
          <p:nvPr/>
        </p:nvPicPr>
        <p:blipFill>
          <a:blip r:embed="rId4" cstate="print"/>
          <a:srcRect l="34095" t="4231" r="30241" b="1722"/>
          <a:stretch>
            <a:fillRect/>
          </a:stretch>
        </p:blipFill>
        <p:spPr bwMode="auto">
          <a:xfrm>
            <a:off x="251520" y="1124744"/>
            <a:ext cx="2376264" cy="554461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-75341" y="0"/>
            <a:ext cx="9304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Порівняння обстеження хворого на сколіоз за допомогою</a:t>
            </a:r>
          </a:p>
          <a:p>
            <a:pPr algn="ctr"/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рентгенографії та на апараті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DIERS </a:t>
            </a:r>
            <a:r>
              <a:rPr lang="en-US" sz="2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statiko</a:t>
            </a:r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5 015.JPG"/>
          <p:cNvPicPr>
            <a:picLocks noChangeAspect="1"/>
          </p:cNvPicPr>
          <p:nvPr/>
        </p:nvPicPr>
        <p:blipFill>
          <a:blip r:embed="rId2" cstate="print"/>
          <a:srcRect t="6265" r="249"/>
          <a:stretch>
            <a:fillRect/>
          </a:stretch>
        </p:blipFill>
        <p:spPr>
          <a:xfrm>
            <a:off x="-1" y="428604"/>
            <a:ext cx="9144001" cy="64123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uk-UA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 культури здоров'я </a:t>
            </a:r>
            <a:endParaRPr lang="ru-RU" sz="3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2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260648"/>
            <a:ext cx="4104456" cy="307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IMG_2262"/>
          <p:cNvPicPr>
            <a:picLocks noChangeAspect="1" noChangeArrowheads="1"/>
          </p:cNvPicPr>
          <p:nvPr/>
        </p:nvPicPr>
        <p:blipFill>
          <a:blip r:embed="rId4" cstate="print"/>
          <a:srcRect t="27964" r="4000"/>
          <a:stretch>
            <a:fillRect/>
          </a:stretch>
        </p:blipFill>
        <p:spPr bwMode="auto">
          <a:xfrm>
            <a:off x="5282820" y="3645024"/>
            <a:ext cx="3861180" cy="294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Изображение 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32856"/>
            <a:ext cx="486753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507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Консервативне лікування сколіозу (масаж, фізіотерапія,плавання)</a:t>
            </a:r>
            <a:endParaRPr lang="uk-UA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8"/>
          <p:cNvGraphicFramePr/>
          <p:nvPr/>
        </p:nvGraphicFramePr>
        <p:xfrm>
          <a:off x="214282" y="642918"/>
          <a:ext cx="8929718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77396" y="230452"/>
            <a:ext cx="5876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Результати консервативного </a:t>
            </a:r>
          </a:p>
          <a:p>
            <a:pPr marL="0" marR="0" lvl="0" indent="444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лікування </a:t>
            </a:r>
            <a:r>
              <a:rPr kumimoji="0" lang="uk-UA" sz="28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сколіотичної</a:t>
            </a:r>
            <a:r>
              <a:rPr kumimoji="0" lang="uk-U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хвороби</a:t>
            </a:r>
            <a:endParaRPr kumimoji="0" lang="uk-UA" sz="36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07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реалізації системного підходу в управлінні Школою культури здоров</a:t>
            </a:r>
            <a:r>
              <a:rPr lang="ru-RU" sz="49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59502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spc="-3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посилення мотивації до навчання, підвищення зацікавленості результатами навчання та лікування;</a:t>
            </a:r>
            <a:endParaRPr kumimoji="0" lang="ru-RU" sz="2800" b="1" i="1" u="none" strike="noStrike" spc="-300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spc="-3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рівня компетентності, культурного рівня;</a:t>
            </a:r>
            <a:endParaRPr kumimoji="0" lang="ru-RU" sz="2800" b="1" i="1" u="none" strike="noStrike" spc="-300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зміна відношення до власного здоров’я, потреби у формуванні здорового способу життя;</a:t>
            </a:r>
            <a:endParaRPr kumimoji="0" lang="ru-RU" sz="28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об’єктивність самооцінки, прагнення до саморозвитку та самовдосконалення;</a:t>
            </a:r>
            <a:endParaRPr kumimoji="0" lang="ru-RU" sz="28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бажання розкрити себе перед друзями, вчителями з кращого боку;</a:t>
            </a:r>
            <a:endParaRPr lang="ru-RU" sz="2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посилення інтересу до суспільного життя, громадської діяльності;</a:t>
            </a:r>
            <a:endParaRPr kumimoji="0" lang="ru-RU" sz="28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відстоювання власної думки та життєвої позиції.</a:t>
            </a:r>
            <a:endParaRPr kumimoji="0" lang="uk-UA" sz="28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357422" y="0"/>
            <a:ext cx="4572032" cy="192877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рівні учня: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643042" y="0"/>
            <a:ext cx="6215106" cy="257176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 рівні сім’ї:</a:t>
            </a:r>
            <a:endParaRPr lang="ru-RU" sz="6000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928802"/>
            <a:ext cx="9429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висока оцінка творчих та інтелектуальних здібностей дитини;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відчуття себе з дитиною одним цілим;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теплі,</a:t>
            </a:r>
            <a:r>
              <a:rPr kumimoji="0" lang="uk-UA" sz="32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доброзичливі, дружні стосунки;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організація спільних екскурсій, походів, виїздів на природу; 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відвідування театрів та музеїв; 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посилення уваги до здоров’я дитини;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батьків виникає потреба знати все, чим живе дитина.</a:t>
            </a:r>
            <a:endParaRPr kumimoji="0" lang="uk-UA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14546" y="0"/>
            <a:ext cx="4572032" cy="278605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рівні класу: </a:t>
            </a:r>
            <a:endParaRPr lang="ru-RU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2500306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підвищення рівня згуртованості колективу; 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формування доброзичливих стосунків, толерантності, емоційної єдності; 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активізація участі у спільних видах діяльності;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розвиток </a:t>
            </a:r>
            <a:r>
              <a:rPr kumimoji="0" lang="uk-UA" sz="32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емпатії</a:t>
            </a: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створення оптимальних умов для розвитку в учнів креативних здібностей. </a:t>
            </a:r>
            <a:endParaRPr kumimoji="0" lang="uk-UA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28728" y="0"/>
            <a:ext cx="6643734" cy="2428868"/>
          </a:xfrm>
          <a:prstGeom prst="horizontalScroll">
            <a:avLst>
              <a:gd name="adj" fmla="val 198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spc="-15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рівні </a:t>
            </a:r>
          </a:p>
          <a:p>
            <a:pPr algn="ctr"/>
            <a:r>
              <a:rPr lang="uk-UA" sz="4000" b="1" spc="-15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навчально-виховного комплексу</a:t>
            </a:r>
            <a:endParaRPr lang="ru-RU" sz="4000" b="1" spc="-15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2285992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підвищення якості надання </a:t>
            </a:r>
            <a:r>
              <a:rPr kumimoji="0" lang="uk-UA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медико-освітніх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послуг;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створення творчої атмосфери в </a:t>
            </a:r>
            <a:r>
              <a:rPr kumimoji="0" lang="uk-UA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медико-педагогічному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учнівському колективах;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формування культури здоров’я в усіх напрямах діяльності закладу;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підвищення рейтингу закладу в соціумі;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посилення співпраці із соціальними партнерами;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створення єдиного оздоровчого освітнього середовища;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ефективна взаємодія з органами влади усіх рівнів;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забезпечення гнучкості керівництва роботою санаторного навчально-виховного комплексу;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8963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формування здорового способу життя в колективі шляхом створення середовища, сприятливого для зміцнення здоров’я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88840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143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Харківський санаторний  навчально-виховний комплекс №13  є </a:t>
            </a:r>
            <a:r>
              <a:rPr lang="uk-UA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освітньо-інформаційним</a:t>
            </a:r>
            <a:r>
              <a:rPr lang="uk-UA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центром з розвитку Національної мережі шкіл сприяння здоров’ю </a:t>
            </a:r>
            <a:endParaRPr lang="ru-RU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CC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0"/>
            <a:ext cx="935834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єдності здійснення лікувально-оздоровчих, навчально-виховних,</a:t>
            </a:r>
          </a:p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психолого-адаптаційних</a:t>
            </a:r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заходів</a:t>
            </a:r>
          </a:p>
          <a:p>
            <a:pPr algn="ctr"/>
            <a:r>
              <a:rPr lang="uk-UA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трьох рівнях: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2000240"/>
            <a:ext cx="7072362" cy="164307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42976" y="3429000"/>
            <a:ext cx="7072362" cy="164307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Навчального класу 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85918" y="4929198"/>
            <a:ext cx="7072362" cy="164307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Навчального закладу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Модель </a:t>
            </a:r>
            <a:r>
              <a:rPr lang="ru-RU" sz="2800" b="0" cap="none" spc="0" dirty="0" err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Школою </a:t>
            </a:r>
            <a:r>
              <a:rPr lang="ru-RU" sz="2800" b="0" cap="none" spc="0" dirty="0" err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</a:t>
            </a:r>
            <a:r>
              <a:rPr lang="en-US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sz="2800" b="0" cap="none" spc="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</a:t>
            </a:r>
            <a:endParaRPr lang="ru-RU" sz="2800" b="0" cap="none" spc="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4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0"/>
            <a:ext cx="556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Квал</a:t>
            </a:r>
            <a:r>
              <a:rPr lang="uk-UA" b="1" dirty="0" err="1" smtClean="0"/>
              <a:t>іметрична</a:t>
            </a:r>
            <a:r>
              <a:rPr lang="uk-UA" b="1" dirty="0" smtClean="0"/>
              <a:t> модель оцінки діяльності вихователя </a:t>
            </a:r>
            <a:endParaRPr lang="ru-RU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484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Документ Microsoft Office Visio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Результати реалізації системного підходу в управлінні Школою культури здоров’я: 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“Харківський санаторний навчально-виховний комплекс № 13” Харківської обласної ради </dc:title>
  <dc:creator>Пользователь</dc:creator>
  <cp:lastModifiedBy>Галина</cp:lastModifiedBy>
  <cp:revision>66</cp:revision>
  <dcterms:created xsi:type="dcterms:W3CDTF">2014-08-25T11:10:34Z</dcterms:created>
  <dcterms:modified xsi:type="dcterms:W3CDTF">2014-11-18T10:14:47Z</dcterms:modified>
</cp:coreProperties>
</file>