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61" r:id="rId2"/>
    <p:sldId id="259" r:id="rId3"/>
    <p:sldId id="257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0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4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2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3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46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4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0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8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29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924">
              <a:srgbClr val="D3E2F0"/>
            </a:gs>
            <a:gs pos="8160">
              <a:srgbClr val="EAF1F8"/>
            </a:gs>
            <a:gs pos="80000">
              <a:schemeClr val="accent1">
                <a:lumMod val="75000"/>
              </a:schemeClr>
            </a:gs>
            <a:gs pos="0">
              <a:srgbClr val="FFFFFF"/>
            </a:gs>
            <a:gs pos="100000">
              <a:srgbClr val="B8CCE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C1F05-B8DF-4F9F-A4E6-8DB5EFE153F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62E53-2911-401B-A3D3-3D0078B4D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38138"/>
            <a:ext cx="999109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ПОСИЛЕННЯ НАЦІОНАЛЬНО-ПАТРІОТИЧНОГО ВИХОВАННЯ УЧНІВСЬКОЇ МОЛОДІ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НАВЧАЛЬНИХ ЗАКЛАДАХ ОБЛАСТІ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004050" y="4389121"/>
            <a:ext cx="4883150" cy="221869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Редіна В.А. ,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КЗ «Харківська обласна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юних туристів»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обласної ради</a:t>
            </a: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КРАЕВЕДЧЕСКИЙ  ОТДЕЛ\Обложки\Отсканировано 15.01.2012 16-10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5" y="428605"/>
            <a:ext cx="2105727" cy="3027359"/>
          </a:xfrm>
          <a:prstGeom prst="rect">
            <a:avLst/>
          </a:prstGeom>
          <a:noFill/>
        </p:spPr>
      </p:pic>
      <p:pic>
        <p:nvPicPr>
          <p:cNvPr id="1027" name="Picture 3" descr="D:\Мои документы\КРАЕВЕДЧЕСКИЙ  ОТДЕЛ\Обложки\Обложки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54" y="214290"/>
            <a:ext cx="2393122" cy="3267074"/>
          </a:xfrm>
          <a:prstGeom prst="rect">
            <a:avLst/>
          </a:prstGeom>
          <a:noFill/>
        </p:spPr>
      </p:pic>
      <p:pic>
        <p:nvPicPr>
          <p:cNvPr id="1028" name="Picture 4" descr="D:\Мои документы\КРАЕВЕДЧЕСКИЙ  ОТДЕЛ\Обложки\Обложки\Застав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88" y="357167"/>
            <a:ext cx="2114818" cy="310038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1950" y="3643315"/>
            <a:ext cx="2271710" cy="29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D:\Мои документы\КРАЕВЕДЧЕСКИЙ  ОТДЕЛ\Моя Батьківщина Україна\2013\Облож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5472" y="3571877"/>
            <a:ext cx="2214578" cy="3114091"/>
          </a:xfrm>
          <a:prstGeom prst="rect">
            <a:avLst/>
          </a:prstGeom>
          <a:noFill/>
        </p:spPr>
      </p:pic>
      <p:pic>
        <p:nvPicPr>
          <p:cNvPr id="1031" name="Picture 7" descr="D:\Мои документы\Методички\Методички (краеведы)\Краєзнавчі шляхи Слобожанщини 6\Облож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2992" y="3571877"/>
            <a:ext cx="2266948" cy="3158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2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1082041"/>
            <a:ext cx="11551920" cy="5257800"/>
          </a:xfrm>
        </p:spPr>
        <p:txBody>
          <a:bodyPr>
            <a:noAutofit/>
          </a:bodyPr>
          <a:lstStyle/>
          <a:p>
            <a:pPr algn="just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національно-патріотичного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молоді затверджена спільним наказом Міністерства України у справах сім’ї, молоді та спорту, Міністерства освіти і науки України, Міністерства оборони України, Міністерства культури і туризму України від 27.10.2009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№3754/981/538/49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261745"/>
            <a:ext cx="10165080" cy="4351338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Міністерства освіти і науки України від 27.10.2014 № 1232 «Про затвердження плану заходів щодо посилення національно-патріотичного виховання дітей та учнівської молоді».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4920" y="655320"/>
            <a:ext cx="9525000" cy="559784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uk-UA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сприятливих умов для самореалізації особистості відповідно до її інтересів та можливостей;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правової культури, поваги до Конституції України, законів України, державної символіки;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духовних цінностей, мовної культури;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і вшанування національної пам’яті;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психологічної та фізичної готовності молоді до військової служби;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духовної єдності поколінь, виховання поваги до батьків, людей похилого віку, турбота про молодших та людей з особливими потребами;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громадянської активності, працелюбності, любові до природи.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0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0850880" cy="610235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Виховні складові національно-патріотичного виховання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837145" y="4893565"/>
            <a:ext cx="2261235" cy="140512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Духовно-патріотичне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776562" y="4973224"/>
            <a:ext cx="2261235" cy="140512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Природничо-патріотичн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843486" y="2840549"/>
            <a:ext cx="2817294" cy="1682011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Громадянсько</a:t>
            </a:r>
            <a:r>
              <a:rPr lang="uk-UA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патріотичне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888441" y="2947329"/>
            <a:ext cx="2777690" cy="18379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Національно-патріотичне виховання</a:t>
            </a:r>
            <a:endParaRPr kumimoji="0" lang="uk-UA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716505" y="2770189"/>
            <a:ext cx="2832734" cy="17571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Військово-патріотичне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6508732" y="1255514"/>
            <a:ext cx="2261235" cy="142027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Історико-патріотичне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3698557" y="1199738"/>
            <a:ext cx="2261235" cy="14859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Героїко-патріотичне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7"/>
          <p:cNvSpPr>
            <a:spLocks/>
          </p:cNvSpPr>
          <p:nvPr/>
        </p:nvSpPr>
        <p:spPr bwMode="auto">
          <a:xfrm>
            <a:off x="3414713" y="2313082"/>
            <a:ext cx="400050" cy="466725"/>
          </a:xfrm>
          <a:custGeom>
            <a:avLst/>
            <a:gdLst>
              <a:gd name="T0" fmla="*/ 0 w 630"/>
              <a:gd name="T1" fmla="*/ 735 h 735"/>
              <a:gd name="T2" fmla="*/ 630 w 630"/>
              <a:gd name="T3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30" h="735">
                <a:moveTo>
                  <a:pt x="0" y="735"/>
                </a:moveTo>
                <a:cubicBezTo>
                  <a:pt x="259" y="432"/>
                  <a:pt x="518" y="130"/>
                  <a:pt x="630" y="0"/>
                </a:cubicBezTo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18"/>
          <p:cNvSpPr>
            <a:spLocks/>
          </p:cNvSpPr>
          <p:nvPr/>
        </p:nvSpPr>
        <p:spPr bwMode="auto">
          <a:xfrm>
            <a:off x="6010586" y="1984228"/>
            <a:ext cx="533400" cy="9525"/>
          </a:xfrm>
          <a:custGeom>
            <a:avLst/>
            <a:gdLst>
              <a:gd name="T0" fmla="*/ 0 w 840"/>
              <a:gd name="T1" fmla="*/ 0 h 15"/>
              <a:gd name="T2" fmla="*/ 840 w 840"/>
              <a:gd name="T3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40" h="15">
                <a:moveTo>
                  <a:pt x="0" y="0"/>
                </a:moveTo>
                <a:cubicBezTo>
                  <a:pt x="350" y="6"/>
                  <a:pt x="700" y="12"/>
                  <a:pt x="840" y="15"/>
                </a:cubicBezTo>
              </a:path>
            </a:pathLst>
          </a:cu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9"/>
          <p:cNvSpPr>
            <a:spLocks noChangeShapeType="1"/>
          </p:cNvSpPr>
          <p:nvPr/>
        </p:nvSpPr>
        <p:spPr bwMode="auto">
          <a:xfrm>
            <a:off x="8579366" y="2478712"/>
            <a:ext cx="342900" cy="41910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0"/>
          <p:cNvSpPr>
            <a:spLocks noChangeShapeType="1"/>
          </p:cNvSpPr>
          <p:nvPr/>
        </p:nvSpPr>
        <p:spPr bwMode="auto">
          <a:xfrm flipH="1">
            <a:off x="8570794" y="4496974"/>
            <a:ext cx="333375" cy="47625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1"/>
          <p:cNvSpPr>
            <a:spLocks noChangeShapeType="1"/>
          </p:cNvSpPr>
          <p:nvPr/>
        </p:nvSpPr>
        <p:spPr bwMode="auto">
          <a:xfrm>
            <a:off x="6132295" y="5622509"/>
            <a:ext cx="704850" cy="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2"/>
          <p:cNvSpPr>
            <a:spLocks noChangeShapeType="1"/>
          </p:cNvSpPr>
          <p:nvPr/>
        </p:nvSpPr>
        <p:spPr bwMode="auto">
          <a:xfrm>
            <a:off x="3911342" y="4450239"/>
            <a:ext cx="495300" cy="47625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3"/>
          <p:cNvSpPr>
            <a:spLocks noChangeShapeType="1"/>
          </p:cNvSpPr>
          <p:nvPr/>
        </p:nvSpPr>
        <p:spPr bwMode="auto">
          <a:xfrm flipH="1" flipV="1">
            <a:off x="5305774" y="2629456"/>
            <a:ext cx="304800" cy="41910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/>
          <p:cNvSpPr>
            <a:spLocks noChangeShapeType="1"/>
          </p:cNvSpPr>
          <p:nvPr/>
        </p:nvSpPr>
        <p:spPr bwMode="auto">
          <a:xfrm flipV="1">
            <a:off x="6883063" y="2629456"/>
            <a:ext cx="285750" cy="41910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5"/>
          <p:cNvSpPr>
            <a:spLocks noChangeShapeType="1"/>
          </p:cNvSpPr>
          <p:nvPr/>
        </p:nvSpPr>
        <p:spPr bwMode="auto">
          <a:xfrm>
            <a:off x="7606865" y="3681555"/>
            <a:ext cx="276225" cy="0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26"/>
          <p:cNvSpPr>
            <a:spLocks noChangeShapeType="1"/>
          </p:cNvSpPr>
          <p:nvPr/>
        </p:nvSpPr>
        <p:spPr bwMode="auto">
          <a:xfrm>
            <a:off x="7364927" y="4542707"/>
            <a:ext cx="409575" cy="352425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27"/>
          <p:cNvSpPr>
            <a:spLocks noChangeShapeType="1"/>
          </p:cNvSpPr>
          <p:nvPr/>
        </p:nvSpPr>
        <p:spPr bwMode="auto">
          <a:xfrm flipH="1">
            <a:off x="4856796" y="4574064"/>
            <a:ext cx="400050" cy="352425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28"/>
          <p:cNvSpPr>
            <a:spLocks noChangeShapeType="1"/>
          </p:cNvSpPr>
          <p:nvPr/>
        </p:nvSpPr>
        <p:spPr bwMode="auto">
          <a:xfrm flipH="1">
            <a:off x="4580571" y="3698763"/>
            <a:ext cx="276225" cy="9525"/>
          </a:xfrm>
          <a:prstGeom prst="straightConnector1">
            <a:avLst/>
          </a:prstGeom>
          <a:noFill/>
          <a:ln w="28575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518160"/>
            <a:ext cx="10713720" cy="5658803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Розширити мережу гуртків, клубів історико-краєзнавчого, військово-патріотичного напрямів та  удосконалити їх діяльність.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Залучати якомога більше школярів до участі в обласних етапах всеукраїнських акцій, експедицій «Історія міст і сіл України», «Моя Батьківщина – Україна», «Мій рідний край», «Пізнай себе, свій рід, свій нарід», «Збережемо пам’ять про подвиг» та ін.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Активізувати діяльність наукових відділень Харківського територіального відділення МАН, зокрема, «Історії», «Науки про Землю», «Філософії та суспільствознавства», враховуючи історико-патріотичну, героїко-патріотичну, військово-патріотичну, громадянсько-патріотичну, духовно-патріотичну складові національно-патріотичного виховання.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5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548640"/>
            <a:ext cx="10698480" cy="5628323"/>
          </a:xfrm>
        </p:spPr>
        <p:txBody>
          <a:bodyPr/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Продовжити практику створення краєзнавчих куточків, музеїв на базі навчальних закладів Харківщини та активно використовувати їх виховний потенціал.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Посилити співпрацю з ветеранськими, громадськими організаціями, спілками ветеранів Афганістану, учасниками інших локальних війн, миротворцями.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Організовувати зустрічі з військовослужбовцями Збройних Сил України – учасниками АТО, курсантами військових навчальних закладів: університету повітряних сил України імені Івана Кожедуба, академії національної гвардії, університету цивільного захисту та надзвичайних ситуацій, університету внутрішніх справ.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5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792480"/>
            <a:ext cx="10561320" cy="5384483"/>
          </a:xfrm>
        </p:spPr>
        <p:txBody>
          <a:bodyPr>
            <a:normAutofit fontScale="92500" lnSpcReduction="100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Покращити рівень проведення районних етапів Всеукраїнської військово-патріотичної дитячо-юнацької гри «Сокіл» («Джура»).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Активізувати проведення навчально-тематичних екскурсій до об’єктів природно-заповідного фонду, історико-культурної спадщини Харківщини, по місцях бойової слави.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Організовувати туристські подорожі з учнями по місцях козацької слави (о.Хортиця, м. Запоріжжя), до гетьманських столиць (Чигирин, Суботів, Глухів, Батурин).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Проводити тематичні заходи, присвячені героїчним подвигам українських воїнів, боротьбі за територіальну цілісність і незалежність України.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8348" y="785794"/>
            <a:ext cx="7851648" cy="55720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Природничо-патріотична складова національно-патріотичного виховання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8282" y="857232"/>
            <a:ext cx="8929718" cy="5857916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Всеукраїнські акції, експедиції, конференції: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Батьківщина - Україна» (напрями: «Географія рідного краю», «Геологічними стежками України»);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філософська історико-краєзнавча конференція «Пізнай себе, свій рід, свій нарід» (за напрямами: «Природа як об’єкт знання і пізнання», «Природа як об’єкт естетичного переживання», «Глобальні проблеми сучасності»);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Обласні акції: 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«Обласна олімпіада юних геологів»;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«Обласний конкурс юних мінералогів»;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«Обласний конкурс «Метеора»»;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«Обласний зліт юних краєзнавців»;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Харківського територіального відділення МАН (секції географії та ландшафтознавства, геології і мінералогії, кліматології та метеорології, гідрології);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Районні акції:</a:t>
            </a:r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«Юннатівський зеленбуд» (Нововодолазький БДЮТ);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«Збережемо ліс» (Нововодолазький БДЮТ);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чисте довкілля» (Красноградський РЦДЮТ);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«Птах року» (Красноградський РЦДЮТ);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«Прибережні смуги» (Балаклійська СЮН);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чисте місто» (Балаклійська СЮН);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квітів біля школи» (Краснокутський ЦДЮТ).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463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ПРО ПОСИЛЕННЯ НАЦІОНАЛЬНО-ПАТРІОТИЧНОГО ВИХОВАННЯ УЧНІВСЬКОЇ МОЛОДІ  В НАВЧАЛЬНИХ ЗАКЛАДАХ ОБЛАСТІ </vt:lpstr>
      <vt:lpstr>Презентация PowerPoint</vt:lpstr>
      <vt:lpstr>Презентация PowerPoint</vt:lpstr>
      <vt:lpstr>Презентация PowerPoint</vt:lpstr>
      <vt:lpstr>Виховні складові національно-патріотичного виховання</vt:lpstr>
      <vt:lpstr>Презентация PowerPoint</vt:lpstr>
      <vt:lpstr>Презентация PowerPoint</vt:lpstr>
      <vt:lpstr>Презентация PowerPoint</vt:lpstr>
      <vt:lpstr>Природничо-патріотична складова національно-патріотичного виховання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ПОСИЛЕННЯ НАЦІОНАЛЬНО-ПАТРІОТИЧНОГО ВИХОВАННЯ УЧНІВСЬКОЇ МОЛОДІ  В НАВЧАЛЬНИХ ЗАКЛАДАХ ОБЛАСТІ </dc:title>
  <dc:creator>user</dc:creator>
  <cp:lastModifiedBy>user</cp:lastModifiedBy>
  <cp:revision>6</cp:revision>
  <dcterms:created xsi:type="dcterms:W3CDTF">2014-11-17T08:40:26Z</dcterms:created>
  <dcterms:modified xsi:type="dcterms:W3CDTF">2014-11-17T09:26:32Z</dcterms:modified>
</cp:coreProperties>
</file>