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8" r:id="rId2"/>
    <p:sldId id="257" r:id="rId3"/>
    <p:sldId id="258" r:id="rId4"/>
    <p:sldId id="270" r:id="rId5"/>
    <p:sldId id="262" r:id="rId6"/>
    <p:sldId id="269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особливості вступної кампанії 2015 року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Доповідач: 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Соловйова Н.М.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начальник відділу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вищої освіти і науки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8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9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000" kern="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8000" kern="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8000" kern="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8000" kern="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8000" kern="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8000" kern="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8000" kern="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8000" kern="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1172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15.10.2014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Зареєстрований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Міністерстві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юстиції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№ 1390 / 26167 04 листопада 2014 року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2015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/>
          </a:bodyPr>
          <a:lstStyle/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>
                <a:srgbClr val="FFFFCC"/>
              </a:buClr>
              <a:buSzPct val="60000"/>
              <a:buNone/>
              <a:defRPr/>
            </a:pPr>
            <a:r>
              <a:rPr lang="uk-UA" sz="8000" kern="0" dirty="0" smtClean="0">
                <a:solidFill>
                  <a:schemeClr val="tx1"/>
                </a:solidFill>
                <a:latin typeface="Times New Roman"/>
              </a:rPr>
              <a:t>Зміни в </a:t>
            </a:r>
            <a:r>
              <a:rPr lang="uk-UA" sz="8000" kern="0" dirty="0">
                <a:solidFill>
                  <a:schemeClr val="tx1"/>
                </a:solidFill>
                <a:latin typeface="Times New Roman"/>
              </a:rPr>
              <a:t>Умовах </a:t>
            </a:r>
          </a:p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>
                <a:srgbClr val="FFFFCC"/>
              </a:buClr>
              <a:buSzPct val="60000"/>
              <a:buNone/>
              <a:defRPr/>
            </a:pPr>
            <a:r>
              <a:rPr lang="uk-UA" sz="8000" kern="0" dirty="0">
                <a:solidFill>
                  <a:schemeClr val="tx1"/>
                </a:solidFill>
                <a:latin typeface="Times New Roman"/>
              </a:rPr>
              <a:t>прийому</a:t>
            </a:r>
          </a:p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>
                <a:srgbClr val="FFFFCC"/>
              </a:buClr>
              <a:buSzPct val="60000"/>
              <a:buNone/>
              <a:defRPr/>
            </a:pPr>
            <a:r>
              <a:rPr lang="uk-UA" sz="8000" kern="0" dirty="0">
                <a:solidFill>
                  <a:schemeClr val="tx1"/>
                </a:solidFill>
                <a:latin typeface="Times New Roman"/>
              </a:rPr>
              <a:t>2015 року</a:t>
            </a:r>
            <a:endParaRPr lang="ru-RU" sz="8000" kern="0" dirty="0">
              <a:solidFill>
                <a:schemeClr val="tx1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7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6489884"/>
          </a:xfrm>
        </p:spPr>
        <p:txBody>
          <a:bodyPr>
            <a:normAutofit fontScale="90000"/>
          </a:bodyPr>
          <a:lstStyle/>
          <a:p>
            <a:pPr marL="347472" indent="-347472" fontAlgn="base">
              <a:spcBef>
                <a:spcPts val="0"/>
              </a:spcBef>
            </a:pPr>
            <a:r>
              <a:rPr lang="uk-UA" sz="1400" b="1" i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      </a:t>
            </a:r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10 </a:t>
            </a: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липня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Початок прийому заяв та документів від вступників у паперовій або електронній формі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21 липня – 01серпня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Строки 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проведення вищим навчальним закладом творчих конкурсів (можуть проводитись у декілька сесій)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24 липня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Закінчення прийому заяв та документів від осіб, які мають проходити співбесіди, творчі конкурси, складати вступні екзамени, що проводить вищий навчальний заклад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25 липня - 01 серпня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Строки проведення вищим навчальним закладом фахових вступних випробувань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01 серпня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 12.00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Закінчення прийому заяв та документів від осіб, які не складають вступних екзаменів і не проходять співбесіди або творчі конкурси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02серпня  12.00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Термін оприлюднення першого рейтингового списку вступників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06 серпня до 18.00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Вибір вступниками місця навчання відповідно до зазначених пріоритетів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07 серпня о 12.00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Термін оприлюднення оновленого рейтингового списку вступників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08 серпня о 12.00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Терміни зарахування вступників за державним замовленням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не пізніше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14 серпня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Терміни зарахування вступників за кошти фізичних та юридичних осіб за умови виконання державного замовлення</a:t>
            </a:r>
            <a:r>
              <a:rPr lang="ru-RU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kern="0" dirty="0" smtClean="0">
                <a:solidFill>
                  <a:schemeClr val="tx1"/>
                </a:solidFill>
                <a:ea typeface="+mj-ea"/>
                <a:cs typeface="+mj-cs"/>
              </a:rPr>
              <a:t>СТРОКИ </a:t>
            </a:r>
            <a:r>
              <a:rPr lang="uk-UA" sz="2000" b="1" kern="0" dirty="0">
                <a:solidFill>
                  <a:schemeClr val="tx1"/>
                </a:solidFill>
                <a:ea typeface="+mj-ea"/>
                <a:cs typeface="+mj-cs"/>
              </a:rPr>
              <a:t>ПРОВЕДЕННЯ ВСТУПНОЇ КАМПАНІЇ 2015 РОКУ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800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uk-UA" sz="1800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</a:br>
            <a:r>
              <a:rPr lang="uk-UA" sz="1800" kern="0" dirty="0" smtClean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  <a:t>                                 </a:t>
            </a:r>
            <a:br>
              <a:rPr lang="uk-UA" sz="1800" kern="0" dirty="0" smtClean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</a:br>
            <a:r>
              <a:rPr lang="uk-UA" sz="1800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uk-UA" sz="1800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</a:br>
            <a:r>
              <a:rPr lang="uk-UA" sz="1800" kern="0" dirty="0" smtClean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  <a:t>             </a:t>
            </a:r>
            <a:r>
              <a:rPr lang="uk-UA" sz="2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НОВЕ </a:t>
            </a:r>
            <a:r>
              <a:rPr lang="uk-UA" sz="2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В УМОВАХ ПРИЙОМУ </a:t>
            </a:r>
            <a:r>
              <a:rPr lang="uk-UA" sz="2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2015 року</a:t>
            </a:r>
            <a:r>
              <a:rPr lang="ru-RU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</a:br>
            <a:r>
              <a:rPr lang="ru-RU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</a:br>
            <a:r>
              <a:rPr lang="ru-RU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- </a:t>
            </a:r>
            <a: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Прийом </a:t>
            </a:r>
            <a:r>
              <a:rPr lang="uk-UA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до вищих навчальних закладів буде здійснюватися за ступенями освіти бакалавр, магістр та ОКР молодший спеціаліст</a:t>
            </a:r>
            <a: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.</a:t>
            </a:r>
            <a:b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</a:br>
            <a: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- Правила </a:t>
            </a:r>
            <a:r>
              <a:rPr lang="uk-UA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прийому затверджуватимуться Вченою радою вищого навчального закладу.</a:t>
            </a:r>
            <a:br>
              <a:rPr lang="uk-UA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</a:br>
            <a: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- Знято </a:t>
            </a:r>
            <a:r>
              <a:rPr lang="uk-UA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обмеження щодо мінімальної кількості балів зовнішнього незалежного оцінювання з якими вступник допускається до участі у конкурсі на зарахування. </a:t>
            </a:r>
            <a: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</a:br>
            <a: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- Перелік </a:t>
            </a:r>
            <a:r>
              <a:rPr lang="uk-UA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конкурсних предметів встановлює вищий навчальний заклад, але не менше трьох</a:t>
            </a:r>
            <a: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.</a:t>
            </a:r>
            <a:b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</a:br>
            <a: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- Особа </a:t>
            </a:r>
            <a:r>
              <a:rPr lang="uk-UA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зможе вступити до ВНЗ для здобуття ступеня магістра на основі ступеня бакалавра, здобутого за іншою спеціальністю за умови успішного проходження додаткових вступних випробувань</a:t>
            </a:r>
            <a: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  <a:t>.</a:t>
            </a:r>
            <a:br>
              <a:rPr lang="uk-UA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n-ea"/>
                <a:cs typeface="+mn-cs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5393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861048"/>
            <a:ext cx="6781800" cy="1521296"/>
          </a:xfrm>
        </p:spPr>
        <p:txBody>
          <a:bodyPr>
            <a:normAutofit fontScale="90000"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uk-UA" sz="1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uk-UA" sz="1800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uk-UA" sz="1800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</a:br>
            <a:r>
              <a:rPr lang="uk-UA" sz="1800" kern="0" dirty="0" smtClean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  <a:t>                                 </a:t>
            </a:r>
            <a:br>
              <a:rPr lang="uk-UA" sz="1800" kern="0" dirty="0" smtClean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</a:br>
            <a:r>
              <a:rPr lang="uk-UA" sz="1800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uk-UA" sz="1800" kern="0" dirty="0">
                <a:solidFill>
                  <a:srgbClr val="000099"/>
                </a:solidFill>
                <a:latin typeface="Times New Roman"/>
                <a:ea typeface="+mn-ea"/>
                <a:cs typeface="+mn-cs"/>
              </a:rPr>
            </a:br>
            <a: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  <a:t>- Конкурсний бал вступника буде обчислюватися шляхом додавання балів сертифіката з конкурсних предметів, середнього бала атестату та додаткових балів з урахуванням коефіцієнтів, сума яких дорівнює одиниці (коефіцієнти визначає ВНЗ).</a:t>
            </a:r>
            <a:b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</a:br>
            <a: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  <a:t>- Поза конкурсом будуть зараховуватись вступники, яким це право надано виключно законами України.</a:t>
            </a:r>
            <a:b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</a:br>
            <a: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  <a:t>- Не допускається вступ поза конкурсом для здобуття ступеня магістра.</a:t>
            </a:r>
            <a:b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</a:br>
            <a: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  <a:t>- ВНЗ прийматимуть сертифікати ЗНО лише 2015 року.</a:t>
            </a:r>
            <a:b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</a:br>
            <a: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  <a:t>- ВНЗ встановлюватимуть мінімальний прохідний бал сертифікатів.</a:t>
            </a:r>
            <a:b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</a:br>
            <a:r>
              <a:rPr lang="uk-UA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  <a:t>- Вступник визначатиме пріоритетність заяв на вступ.</a:t>
            </a:r>
            <a:r>
              <a:rPr lang="uk-UA" sz="2700" kern="0" dirty="0">
                <a:solidFill>
                  <a:srgbClr val="000099"/>
                </a:solidFill>
                <a:latin typeface="Times New Roman"/>
              </a:rPr>
              <a:t/>
            </a:r>
            <a:br>
              <a:rPr lang="uk-UA" sz="2700" kern="0" dirty="0">
                <a:solidFill>
                  <a:srgbClr val="000099"/>
                </a:solidFill>
                <a:latin typeface="Times New Roman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139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82960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E:\New_download\vstup-bez-tvorchykh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E:\New_download\vstup-z-tvorchymy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25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944216"/>
          </a:xfrm>
        </p:spPr>
        <p:txBody>
          <a:bodyPr>
            <a:noAutofit/>
          </a:bodyPr>
          <a:lstStyle/>
          <a:p>
            <a:pPr algn="ctr"/>
            <a:r>
              <a:rPr lang="uk-UA" sz="3600" kern="0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uk-UA" sz="3600" kern="0" dirty="0" smtClean="0">
                <a:solidFill>
                  <a:schemeClr val="tx1"/>
                </a:solidFill>
                <a:latin typeface="Times New Roman"/>
              </a:rPr>
            </a:br>
            <a:r>
              <a:rPr lang="uk-UA" sz="3600" kern="0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uk-UA" sz="3600" kern="0" dirty="0" smtClean="0">
                <a:solidFill>
                  <a:schemeClr val="tx1"/>
                </a:solidFill>
                <a:latin typeface="Times New Roman"/>
              </a:rPr>
            </a:br>
            <a:r>
              <a:rPr lang="uk-UA" sz="3600" kern="0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uk-UA" sz="3600" kern="0" dirty="0">
                <a:solidFill>
                  <a:schemeClr val="tx1"/>
                </a:solidFill>
                <a:latin typeface="Times New Roman"/>
              </a:rPr>
            </a:br>
            <a:r>
              <a:rPr lang="uk-UA" sz="3600" kern="0" dirty="0" smtClean="0">
                <a:solidFill>
                  <a:schemeClr val="tx1"/>
                </a:solidFill>
                <a:latin typeface="Times New Roman"/>
              </a:rPr>
              <a:t>Прозорість </a:t>
            </a:r>
            <a:r>
              <a:rPr lang="uk-UA" sz="3600" kern="0" dirty="0">
                <a:solidFill>
                  <a:schemeClr val="tx1"/>
                </a:solidFill>
                <a:latin typeface="Times New Roman"/>
              </a:rPr>
              <a:t>і гласність</a:t>
            </a:r>
            <a:br>
              <a:rPr lang="uk-UA" sz="3600" kern="0" dirty="0">
                <a:solidFill>
                  <a:schemeClr val="tx1"/>
                </a:solidFill>
                <a:latin typeface="Times New Roman"/>
              </a:rPr>
            </a:br>
            <a:r>
              <a:rPr lang="uk-UA" sz="3600" kern="0" dirty="0" smtClean="0">
                <a:solidFill>
                  <a:schemeClr val="tx1"/>
                </a:solidFill>
                <a:latin typeface="Times New Roman"/>
              </a:rPr>
              <a:t>вступної </a:t>
            </a:r>
            <a:r>
              <a:rPr lang="uk-UA" sz="3600" kern="0" dirty="0">
                <a:solidFill>
                  <a:schemeClr val="tx1"/>
                </a:solidFill>
                <a:latin typeface="Times New Roman"/>
              </a:rPr>
              <a:t>кампанії буде забезпечено:</a:t>
            </a:r>
            <a:br>
              <a:rPr lang="uk-UA" sz="3600" kern="0" dirty="0">
                <a:solidFill>
                  <a:schemeClr val="tx1"/>
                </a:solidFill>
                <a:latin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4104456"/>
          </a:xfrm>
        </p:spPr>
        <p:txBody>
          <a:bodyPr>
            <a:normAutofit fontScale="40000" lnSpcReduction="20000"/>
          </a:bodyPr>
          <a:lstStyle/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3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шляхом оприлюднення на сайтах вищих навчальних закладів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Правил прийому до ВНЗ України, їх ліцензій, сертифікатів про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акредитацію, програм підготовки до вступних випробувань,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наказів про зарахування;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шляхом оприлюднення на сайті МОН обсягів державного 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замовлення ВНЗ на підготовку та випуск фахівців з вищою освітою;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формуванням конкурсних списків рекомендованих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до зарахування та наказів про зарахування в Єдиній державній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електронній базі з питань освіти;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/>
                <a:cs typeface="Arial" charset="0"/>
              </a:rPr>
              <a:t>- відображенням вступної кампанії в  системі “Конкурс”;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/>
                <a:cs typeface="Arial" charset="0"/>
              </a:rPr>
              <a:t>роботою консультативних телефонів МОН, міністерств та </a:t>
            </a:r>
            <a:r>
              <a:rPr lang="uk-UA" sz="5100" dirty="0" smtClean="0">
                <a:solidFill>
                  <a:srgbClr val="000000"/>
                </a:solidFill>
                <a:latin typeface="Times New Roman"/>
                <a:cs typeface="Arial" charset="0"/>
              </a:rPr>
              <a:t>Департаментів (Управлінь) </a:t>
            </a:r>
            <a:r>
              <a:rPr lang="uk-UA" sz="5100" dirty="0">
                <a:solidFill>
                  <a:srgbClr val="000000"/>
                </a:solidFill>
                <a:latin typeface="Times New Roman"/>
                <a:cs typeface="Arial" charset="0"/>
              </a:rPr>
              <a:t>освіти обласних та Київської державних адміністрацій;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/>
                <a:cs typeface="Arial" charset="0"/>
              </a:rPr>
              <a:t>- моніторингом вступної кампанії громадськими організаціями</a:t>
            </a:r>
          </a:p>
          <a:p>
            <a:pPr marL="93663" lvl="0" indent="-936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uk-UA" sz="5100" dirty="0">
                <a:solidFill>
                  <a:srgbClr val="000000"/>
                </a:solidFill>
                <a:latin typeface="Times New Roman"/>
                <a:cs typeface="Arial" charset="0"/>
              </a:rPr>
              <a:t>та </a:t>
            </a:r>
            <a:r>
              <a:rPr lang="uk-UA" sz="5100" dirty="0" smtClean="0">
                <a:solidFill>
                  <a:srgbClr val="000000"/>
                </a:solidFill>
                <a:latin typeface="Times New Roman"/>
                <a:cs typeface="Arial" charset="0"/>
              </a:rPr>
              <a:t>ЗМІ</a:t>
            </a:r>
            <a:r>
              <a:rPr lang="uk-UA" sz="5100" dirty="0">
                <a:solidFill>
                  <a:srgbClr val="000000"/>
                </a:solidFill>
                <a:latin typeface="Times New Roman"/>
                <a:cs typeface="Arial" charset="0"/>
              </a:rPr>
              <a:t>.</a:t>
            </a:r>
            <a:endParaRPr lang="uk-UA" sz="5100" dirty="0">
              <a:solidFill>
                <a:srgbClr val="000000"/>
              </a:solidFill>
              <a:latin typeface="Times New Roman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95</TotalTime>
  <Words>143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      Наказ Міністерства освіти і науки України № 1172 від 15.10.2014 Зареєстрований в Міністерстві юстиції України за № 1390 / 26167 04 листопада 2014 року «Про затвердження Умов прийому на навчання до вищих навчальних закладів України в 2015 році»</vt:lpstr>
      <vt:lpstr>Презентация PowerPoint</vt:lpstr>
      <vt:lpstr>         10 липня Початок прийому заяв та документів від вступників у паперовій або електронній формі 21 липня – 01серпня  Строки проведення вищим навчальним закладом творчих конкурсів (можуть проводитись у декілька сесій) 24 липня   Закінчення прийому заяв та документів від осіб, які мають проходити співбесіди, творчі конкурси, складати вступні екзамени, що проводить вищий навчальний заклад 25 липня - 01 серпня  Строки проведення вищим навчальним закладом фахових вступних випробувань  01 серпня  о 12.00 Закінчення прийому заяв та документів від осіб, які не складають вступних екзаменів і не проходять співбесіди або творчі конкурси 02серпня  12.00 Термін оприлюднення першого рейтингового списку вступників  06 серпня до 18.00 Вибір вступниками місця навчання відповідно до зазначених пріоритетів 07 серпня о 12.00 Термін оприлюднення оновленого рейтингового списку вступників 08 серпня о 12.00 Терміни зарахування вступників за державним замовленням не пізніше  14 серпня  Терміни зарахування вступників за кошти фізичних та юридичних осіб за умови виконання державного замовлення </vt:lpstr>
      <vt:lpstr>                                                                      НОВЕ В УМОВАХ ПРИЙОМУ 2015 року  - Прийом до вищих навчальних закладів буде здійснюватися за ступенями освіти бакалавр, магістр та ОКР молодший спеціаліст. - Правила прийому затверджуватимуться Вченою радою вищого навчального закладу. - Знято обмеження щодо мінімальної кількості балів зовнішнього незалежного оцінювання з якими вступник допускається до участі у конкурсі на зарахування.  - Перелік конкурсних предметів встановлює вищий навчальний заклад, але не менше трьох. - Особа зможе вступити до ВНЗ для здобуття ступеня магістра на основі ступеня бакалавра, здобутого за іншою спеціальністю за умови успішного проходження додаткових вступних випробувань. </vt:lpstr>
      <vt:lpstr>                                                         - Конкурсний бал вступника буде обчислюватися шляхом додавання балів сертифіката з конкурсних предметів, середнього бала атестату та додаткових балів з урахуванням коефіцієнтів, сума яких дорівнює одиниці (коефіцієнти визначає ВНЗ). - Поза конкурсом будуть зараховуватись вступники, яким це право надано виключно законами України. - Не допускається вступ поза конкурсом для здобуття ступеня магістра. - ВНЗ прийматимуть сертифікати ЗНО лише 2015 року. - ВНЗ встановлюватимуть мінімальний прохідний бал сертифікатів. - Вступник визначатиме пріоритетність заяв на вступ. </vt:lpstr>
      <vt:lpstr>   </vt:lpstr>
      <vt:lpstr>             </vt:lpstr>
      <vt:lpstr>   Прозорість і гласність вступної кампанії буде забезпечено: </vt:lpstr>
      <vt:lpstr> 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15</cp:revision>
  <dcterms:created xsi:type="dcterms:W3CDTF">2014-11-27T13:27:19Z</dcterms:created>
  <dcterms:modified xsi:type="dcterms:W3CDTF">2014-11-28T05:19:47Z</dcterms:modified>
</cp:coreProperties>
</file>